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9"/>
  </p:notesMasterIdLst>
  <p:sldIdLst>
    <p:sldId id="256" r:id="rId3"/>
    <p:sldId id="325" r:id="rId4"/>
    <p:sldId id="281" r:id="rId5"/>
    <p:sldId id="262" r:id="rId6"/>
    <p:sldId id="265" r:id="rId7"/>
    <p:sldId id="319" r:id="rId8"/>
    <p:sldId id="266" r:id="rId9"/>
    <p:sldId id="321" r:id="rId10"/>
    <p:sldId id="322" r:id="rId11"/>
    <p:sldId id="318" r:id="rId12"/>
    <p:sldId id="270" r:id="rId13"/>
    <p:sldId id="312" r:id="rId14"/>
    <p:sldId id="314" r:id="rId15"/>
    <p:sldId id="315" r:id="rId16"/>
    <p:sldId id="317" r:id="rId17"/>
    <p:sldId id="316" r:id="rId18"/>
    <p:sldId id="326" r:id="rId19"/>
    <p:sldId id="271" r:id="rId20"/>
    <p:sldId id="286" r:id="rId21"/>
    <p:sldId id="310" r:id="rId22"/>
    <p:sldId id="287" r:id="rId23"/>
    <p:sldId id="288" r:id="rId24"/>
    <p:sldId id="330" r:id="rId25"/>
    <p:sldId id="327" r:id="rId26"/>
    <p:sldId id="280" r:id="rId27"/>
    <p:sldId id="320" r:id="rId28"/>
    <p:sldId id="290" r:id="rId29"/>
    <p:sldId id="324" r:id="rId30"/>
    <p:sldId id="328" r:id="rId31"/>
    <p:sldId id="297" r:id="rId32"/>
    <p:sldId id="298" r:id="rId33"/>
    <p:sldId id="329" r:id="rId34"/>
    <p:sldId id="283" r:id="rId35"/>
    <p:sldId id="299" r:id="rId36"/>
    <p:sldId id="285" r:id="rId37"/>
    <p:sldId id="301"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D2"/>
    <a:srgbClr val="194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65" autoAdjust="0"/>
  </p:normalViewPr>
  <p:slideViewPr>
    <p:cSldViewPr snapToGrid="0">
      <p:cViewPr varScale="1">
        <p:scale>
          <a:sx n="92" d="100"/>
          <a:sy n="92" d="100"/>
        </p:scale>
        <p:origin x="72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999818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60891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590455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176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00" dirty="0">
              <a:effectLst/>
              <a:latin typeface="+mn-ea"/>
              <a:ea typeface="+mn-ea"/>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57322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11209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7415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201844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64340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dirty="0">
              <a:solidFill>
                <a:schemeClr val="bg2">
                  <a:lumMod val="25000"/>
                </a:schemeClr>
              </a:solidFill>
              <a:latin typeface="华文宋体" panose="02010600040101010101" charset="-122"/>
              <a:ea typeface="华文宋体" panose="02010600040101010101"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324652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641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4212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55368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sz="1200" dirty="0">
              <a:solidFill>
                <a:schemeClr val="bg2">
                  <a:lumMod val="25000"/>
                </a:schemeClr>
              </a:solidFill>
              <a:latin typeface="+mj-ea"/>
              <a:ea typeface="+mj-ea"/>
              <a:sym typeface="+mn-ea"/>
            </a:endParaRPr>
          </a:p>
        </p:txBody>
      </p:sp>
    </p:spTree>
    <p:extLst>
      <p:ext uri="{BB962C8B-B14F-4D97-AF65-F5344CB8AC3E}">
        <p14:creationId xmlns:p14="http://schemas.microsoft.com/office/powerpoint/2010/main" val="219834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50872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955114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76100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DF2882-44C9-4CA6-A251-E90C373E249D}" type="datetime1">
              <a:rPr lang="zh-CN" altLang="en-US" smtClean="0"/>
              <a:t>2022/6/2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2000" b="1"/>
            </a:lvl1pPr>
          </a:lstStyle>
          <a:p>
            <a:fld id="{565CE74E-AB26-4998-AD42-012C4C1AD076}"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180F99-F1DF-4857-BFF1-9D87D3E548E0}" type="datetime1">
              <a:rPr lang="zh-CN" altLang="en-US" smtClean="0"/>
              <a:t>2022/6/2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FDABA3-6F4B-48BF-A683-FB73AD14FF2D}" type="datetime1">
              <a:rPr lang="zh-CN" altLang="en-US" smtClean="0"/>
              <a:t>2022/6/2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8901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4157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61635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982530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p15="http://schemas.microsoft.com/office/powerpoint/2012/main" xmlns="">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9402281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p15="http://schemas.microsoft.com/office/powerpoint/2012/main" xmlns="">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6" name="TextBox 5"/>
          <p:cNvSpPr txBox="1"/>
          <p:nvPr userDrawn="1"/>
        </p:nvSpPr>
        <p:spPr>
          <a:xfrm>
            <a:off x="1907704" y="6343795"/>
            <a:ext cx="1224136"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下载</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http://www.1ppt.com/xiazai/</a:t>
            </a:r>
          </a:p>
        </p:txBody>
      </p:sp>
    </p:spTree>
    <p:extLst>
      <p:ext uri="{BB962C8B-B14F-4D97-AF65-F5344CB8AC3E}">
        <p14:creationId xmlns:p14="http://schemas.microsoft.com/office/powerpoint/2010/main" val="15199528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p15="http://schemas.microsoft.com/office/powerpoint/2012/main" xmlns="">
      <p:transition spd="slow"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637324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p15="http://schemas.microsoft.com/office/powerpoint/2012/main"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A90EE5-FED3-4300-B521-B8B9773DFDAA}" type="datetime1">
              <a:rPr lang="zh-CN" altLang="en-US" smtClean="0"/>
              <a:t>2022/6/2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24506AA-2933-434D-80AE-F87DAE00EAEB}" type="datetime1">
              <a:rPr lang="zh-CN" altLang="en-US" smtClean="0"/>
              <a:t>2022/6/2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D5F66F4-2CAB-41A1-8402-E17386F3F1E6}" type="datetime1">
              <a:rPr lang="zh-CN" altLang="en-US" smtClean="0"/>
              <a:t>2022/6/2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9DCD7CA-05DE-4319-9CC1-16AA8098632F}" type="datetime1">
              <a:rPr lang="zh-CN" altLang="en-US" smtClean="0"/>
              <a:t>2022/6/2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B453324-2E97-4F64-A325-5C3FE60F4A20}" type="datetime1">
              <a:rPr lang="zh-CN" altLang="en-US" smtClean="0"/>
              <a:t>2022/6/2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65CF04-FCA3-458D-84EC-75D96295B8C2}" type="datetime1">
              <a:rPr lang="zh-CN" altLang="en-US" smtClean="0"/>
              <a:t>2022/6/2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1BAFA23-0DB6-47D3-B287-E0B7F78C0991}" type="datetime1">
              <a:rPr lang="zh-CN" altLang="en-US" smtClean="0"/>
              <a:t>2022/6/2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0DAA5E-0D32-40D6-8030-6A461716CCE6}" type="datetime1">
              <a:rPr lang="zh-CN" altLang="en-US" smtClean="0"/>
              <a:t>2022/6/2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663DA-5D14-4B02-AAAC-59A9CCDD5C6A}" type="datetime1">
              <a:rPr lang="zh-CN" altLang="en-US" smtClean="0"/>
              <a:t>2022/6/2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b="1">
                <a:solidFill>
                  <a:schemeClr val="tx1">
                    <a:tint val="75000"/>
                  </a:schemeClr>
                </a:solidFill>
              </a:defRPr>
            </a:lvl1pPr>
          </a:lstStyle>
          <a:p>
            <a:fld id="{565CE74E-AB26-4998-AD42-012C4C1AD076}"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t="-17000" b="-17000"/>
          </a:stretch>
        </a:blipFill>
        <a:effectLst/>
      </p:bgPr>
    </p:bg>
    <p:spTree>
      <p:nvGrpSpPr>
        <p:cNvPr id="1" name=""/>
        <p:cNvGrpSpPr/>
        <p:nvPr/>
      </p:nvGrpSpPr>
      <p:grpSpPr>
        <a:xfrm>
          <a:off x="0" y="0"/>
          <a:ext cx="0" cy="0"/>
          <a:chOff x="0" y="0"/>
          <a:chExt cx="0" cy="0"/>
        </a:xfrm>
      </p:grpSpPr>
      <p:sp>
        <p:nvSpPr>
          <p:cNvPr id="3" name="任意多边形 2"/>
          <p:cNvSpPr/>
          <p:nvPr userDrawn="1"/>
        </p:nvSpPr>
        <p:spPr>
          <a:xfrm>
            <a:off x="2867959" y="0"/>
            <a:ext cx="9324041" cy="6858000"/>
          </a:xfrm>
          <a:custGeom>
            <a:avLst/>
            <a:gdLst>
              <a:gd name="connsiteX0" fmla="*/ 6753833 w 9324041"/>
              <a:gd name="connsiteY0" fmla="*/ 0 h 6858000"/>
              <a:gd name="connsiteX1" fmla="*/ 9324041 w 9324041"/>
              <a:gd name="connsiteY1" fmla="*/ 0 h 6858000"/>
              <a:gd name="connsiteX2" fmla="*/ 9324041 w 9324041"/>
              <a:gd name="connsiteY2" fmla="*/ 6858000 h 6858000"/>
              <a:gd name="connsiteX3" fmla="*/ 0 w 932404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24041" h="6858000">
                <a:moveTo>
                  <a:pt x="6753833" y="0"/>
                </a:moveTo>
                <a:lnTo>
                  <a:pt x="9324041" y="0"/>
                </a:lnTo>
                <a:lnTo>
                  <a:pt x="9324041" y="6858000"/>
                </a:lnTo>
                <a:lnTo>
                  <a:pt x="0" y="6858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1273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slow" p14:dur="2000" advTm="3000"/>
    </mc:Choice>
    <mc:Fallback xmlns:p15="http://schemas.microsoft.com/office/powerpoint/2012/main" xmlns="">
      <p:transition spd="slow" advTm="3000"/>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0.png"/><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8" name="矩形 7"/>
          <p:cNvSpPr/>
          <p:nvPr/>
        </p:nvSpPr>
        <p:spPr>
          <a:xfrm>
            <a:off x="11325225" y="0"/>
            <a:ext cx="282575" cy="2849880"/>
          </a:xfrm>
          <a:prstGeom prst="rect">
            <a:avLst/>
          </a:prstGeom>
          <a:solidFill>
            <a:srgbClr val="194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3865880"/>
            <a:ext cx="9750425" cy="296545"/>
          </a:xfrm>
          <a:prstGeom prst="rect">
            <a:avLst/>
          </a:prstGeom>
          <a:solidFill>
            <a:srgbClr val="194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 name="直接连接符 4"/>
          <p:cNvCxnSpPr/>
          <p:nvPr/>
        </p:nvCxnSpPr>
        <p:spPr>
          <a:xfrm flipV="1">
            <a:off x="0" y="4401820"/>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
        <p:nvSpPr>
          <p:cNvPr id="6" name="文本框 5"/>
          <p:cNvSpPr txBox="1"/>
          <p:nvPr/>
        </p:nvSpPr>
        <p:spPr>
          <a:xfrm>
            <a:off x="584200" y="1852845"/>
            <a:ext cx="10394950" cy="1015663"/>
          </a:xfrm>
          <a:prstGeom prst="rect">
            <a:avLst/>
          </a:prstGeom>
          <a:noFill/>
        </p:spPr>
        <p:txBody>
          <a:bodyPr wrap="square" rtlCol="0">
            <a:spAutoFit/>
          </a:bodyPr>
          <a:lstStyle/>
          <a:p>
            <a:r>
              <a:rPr lang="zh-CN" altLang="en-US" sz="6000" b="1" dirty="0">
                <a:solidFill>
                  <a:schemeClr val="bg2">
                    <a:lumMod val="25000"/>
                  </a:schemeClr>
                </a:solidFill>
                <a:latin typeface="+mj-ea"/>
                <a:ea typeface="+mj-ea"/>
              </a:rPr>
              <a:t>基于用户习惯的点餐推荐系统</a:t>
            </a:r>
          </a:p>
        </p:txBody>
      </p:sp>
      <p:sp>
        <p:nvSpPr>
          <p:cNvPr id="7" name="文本框 6"/>
          <p:cNvSpPr txBox="1"/>
          <p:nvPr/>
        </p:nvSpPr>
        <p:spPr>
          <a:xfrm>
            <a:off x="8021782" y="4883728"/>
            <a:ext cx="2957368" cy="1596078"/>
          </a:xfrm>
          <a:prstGeom prst="rect">
            <a:avLst/>
          </a:prstGeom>
          <a:noFill/>
        </p:spPr>
        <p:txBody>
          <a:bodyPr wrap="square" rtlCol="0">
            <a:spAutoFit/>
          </a:bodyPr>
          <a:lstStyle/>
          <a:p>
            <a:pPr algn="dist">
              <a:lnSpc>
                <a:spcPct val="125000"/>
              </a:lnSpc>
            </a:pPr>
            <a:r>
              <a:rPr lang="zh-CN" altLang="en-US" sz="2000" dirty="0">
                <a:solidFill>
                  <a:schemeClr val="bg2">
                    <a:lumMod val="25000"/>
                  </a:schemeClr>
                </a:solidFill>
                <a:latin typeface="+mj-ea"/>
                <a:ea typeface="+mj-ea"/>
              </a:rPr>
              <a:t>康宇佳  </a:t>
            </a:r>
            <a:r>
              <a:rPr lang="en-US" altLang="zh-CN" sz="2000" dirty="0">
                <a:solidFill>
                  <a:schemeClr val="bg2">
                    <a:lumMod val="25000"/>
                  </a:schemeClr>
                </a:solidFill>
                <a:latin typeface="+mj-ea"/>
                <a:ea typeface="+mj-ea"/>
              </a:rPr>
              <a:t>202130310146</a:t>
            </a:r>
          </a:p>
          <a:p>
            <a:pPr algn="dist">
              <a:lnSpc>
                <a:spcPct val="125000"/>
              </a:lnSpc>
            </a:pPr>
            <a:r>
              <a:rPr lang="zh-CN" altLang="en-US" sz="2000" dirty="0">
                <a:solidFill>
                  <a:schemeClr val="bg2">
                    <a:lumMod val="25000"/>
                  </a:schemeClr>
                </a:solidFill>
                <a:latin typeface="+mj-ea"/>
                <a:ea typeface="+mj-ea"/>
              </a:rPr>
              <a:t>胡鑫鑫  </a:t>
            </a:r>
            <a:r>
              <a:rPr lang="en-US" altLang="zh-CN" sz="2000" dirty="0">
                <a:solidFill>
                  <a:schemeClr val="bg2">
                    <a:lumMod val="25000"/>
                  </a:schemeClr>
                </a:solidFill>
                <a:latin typeface="+mj-ea"/>
                <a:ea typeface="+mj-ea"/>
              </a:rPr>
              <a:t>202130310147</a:t>
            </a:r>
          </a:p>
          <a:p>
            <a:pPr algn="dist">
              <a:lnSpc>
                <a:spcPct val="125000"/>
              </a:lnSpc>
            </a:pPr>
            <a:r>
              <a:rPr lang="zh-CN" altLang="en-US" sz="2000" dirty="0">
                <a:solidFill>
                  <a:schemeClr val="bg2">
                    <a:lumMod val="25000"/>
                  </a:schemeClr>
                </a:solidFill>
                <a:latin typeface="+mj-ea"/>
                <a:ea typeface="+mj-ea"/>
              </a:rPr>
              <a:t>赖  埏  </a:t>
            </a:r>
            <a:r>
              <a:rPr lang="en-US" altLang="zh-CN" sz="2000" dirty="0">
                <a:solidFill>
                  <a:schemeClr val="bg2">
                    <a:lumMod val="25000"/>
                  </a:schemeClr>
                </a:solidFill>
                <a:latin typeface="+mj-ea"/>
                <a:ea typeface="+mj-ea"/>
              </a:rPr>
              <a:t>202130310173</a:t>
            </a:r>
          </a:p>
          <a:p>
            <a:pPr algn="dist">
              <a:lnSpc>
                <a:spcPct val="125000"/>
              </a:lnSpc>
            </a:pPr>
            <a:r>
              <a:rPr lang="zh-CN" altLang="en-US" sz="2000" dirty="0">
                <a:solidFill>
                  <a:schemeClr val="bg2">
                    <a:lumMod val="25000"/>
                  </a:schemeClr>
                </a:solidFill>
                <a:latin typeface="+mj-ea"/>
                <a:ea typeface="+mj-ea"/>
              </a:rPr>
              <a:t>汇报时间：</a:t>
            </a:r>
            <a:r>
              <a:rPr lang="en-US" altLang="zh-CN" sz="2000" dirty="0">
                <a:solidFill>
                  <a:schemeClr val="bg2">
                    <a:lumMod val="25000"/>
                  </a:schemeClr>
                </a:solidFill>
                <a:latin typeface="+mj-ea"/>
                <a:ea typeface="+mj-ea"/>
              </a:rPr>
              <a:t>2022.06.02</a:t>
            </a:r>
            <a:endParaRPr lang="zh-CN" altLang="en-US" sz="2000" dirty="0">
              <a:solidFill>
                <a:schemeClr val="bg2">
                  <a:lumMod val="25000"/>
                </a:schemeClr>
              </a:solidFill>
              <a:latin typeface="+mj-ea"/>
              <a:ea typeface="+mj-ea"/>
            </a:endParaRPr>
          </a:p>
        </p:txBody>
      </p: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flipV="1">
            <a:off x="0" y="4415790"/>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
        <p:nvSpPr>
          <p:cNvPr id="12" name="文本框 11">
            <a:extLst>
              <a:ext uri="{FF2B5EF4-FFF2-40B4-BE49-F238E27FC236}">
                <a16:creationId xmlns:a16="http://schemas.microsoft.com/office/drawing/2014/main" id="{B09E535E-66AA-4FFB-9344-E52321B72C26}"/>
              </a:ext>
            </a:extLst>
          </p:cNvPr>
          <p:cNvSpPr txBox="1"/>
          <p:nvPr/>
        </p:nvSpPr>
        <p:spPr>
          <a:xfrm>
            <a:off x="1538287" y="2918403"/>
            <a:ext cx="8486775" cy="523220"/>
          </a:xfrm>
          <a:prstGeom prst="rect">
            <a:avLst/>
          </a:prstGeom>
          <a:noFill/>
        </p:spPr>
        <p:txBody>
          <a:bodyPr wrap="square">
            <a:spAutoFit/>
          </a:bodyPr>
          <a:lstStyle/>
          <a:p>
            <a:r>
              <a:rPr lang="en-US" altLang="zh-CN" sz="2800" kern="100" dirty="0">
                <a:effectLst/>
                <a:latin typeface="Times New Roman" panose="02020603050405020304" pitchFamily="18" charset="0"/>
                <a:ea typeface="HGB6X_CNKI"/>
              </a:rPr>
              <a:t>Ordering Recommendation System Based on User Habits</a:t>
            </a:r>
            <a:endParaRPr lang="zh-CN" altLang="en-US" sz="2800" dirty="0"/>
          </a:p>
        </p:txBody>
      </p:sp>
      <p:sp>
        <p:nvSpPr>
          <p:cNvPr id="3" name="灯片编号占位符 2">
            <a:extLst>
              <a:ext uri="{FF2B5EF4-FFF2-40B4-BE49-F238E27FC236}">
                <a16:creationId xmlns:a16="http://schemas.microsoft.com/office/drawing/2014/main" id="{D46D05DC-FF47-407E-AD82-645F5515EB1C}"/>
              </a:ext>
            </a:extLst>
          </p:cNvPr>
          <p:cNvSpPr>
            <a:spLocks noGrp="1"/>
          </p:cNvSpPr>
          <p:nvPr>
            <p:ph type="sldNum" sz="quarter" idx="12"/>
          </p:nvPr>
        </p:nvSpPr>
        <p:spPr/>
        <p:txBody>
          <a:bodyPr/>
          <a:lstStyle/>
          <a:p>
            <a:fld id="{565CE74E-AB26-4998-AD42-012C4C1AD076}"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502977" y="335597"/>
            <a:ext cx="173228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en-US" altLang="zh-CN" dirty="0"/>
              <a:t>E-R </a:t>
            </a:r>
            <a:r>
              <a:rPr lang="zh-CN" altLang="en-US" dirty="0"/>
              <a:t>图</a:t>
            </a:r>
          </a:p>
        </p:txBody>
      </p:sp>
      <p:sp>
        <p:nvSpPr>
          <p:cNvPr id="3" name="矩形 2"/>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latin typeface="华文宋体" panose="02010600040101010101" charset="-122"/>
                <a:ea typeface="华文宋体" panose="02010600040101010101" charset="-122"/>
              </a:rPr>
              <a:t>一、项目展示</a:t>
            </a:r>
          </a:p>
        </p:txBody>
      </p:sp>
      <p:pic>
        <p:nvPicPr>
          <p:cNvPr id="10" name="图片 9" descr="ER图">
            <a:extLst>
              <a:ext uri="{FF2B5EF4-FFF2-40B4-BE49-F238E27FC236}">
                <a16:creationId xmlns:a16="http://schemas.microsoft.com/office/drawing/2014/main" id="{1ABC604F-0EE6-49AF-AD09-208D78C9C4B8}"/>
              </a:ext>
            </a:extLst>
          </p:cNvPr>
          <p:cNvPicPr>
            <a:picLocks noChangeAspect="1"/>
          </p:cNvPicPr>
          <p:nvPr/>
        </p:nvPicPr>
        <p:blipFill>
          <a:blip r:embed="rId4"/>
          <a:stretch>
            <a:fillRect/>
          </a:stretch>
        </p:blipFill>
        <p:spPr>
          <a:xfrm>
            <a:off x="1494548" y="1230941"/>
            <a:ext cx="9202903" cy="4396118"/>
          </a:xfrm>
          <a:prstGeom prst="rect">
            <a:avLst/>
          </a:prstGeom>
        </p:spPr>
      </p:pic>
      <p:sp>
        <p:nvSpPr>
          <p:cNvPr id="6" name="灯片编号占位符 5">
            <a:extLst>
              <a:ext uri="{FF2B5EF4-FFF2-40B4-BE49-F238E27FC236}">
                <a16:creationId xmlns:a16="http://schemas.microsoft.com/office/drawing/2014/main" id="{E7EDF823-3DB4-4E54-9AC5-27D31A46ECEA}"/>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spTree>
    <p:extLst>
      <p:ext uri="{BB962C8B-B14F-4D97-AF65-F5344CB8AC3E}">
        <p14:creationId xmlns:p14="http://schemas.microsoft.com/office/powerpoint/2010/main" val="230486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effectLst/>
                <a:latin typeface="华文宋体" panose="02010600040101010101" charset="-122"/>
                <a:ea typeface="华文宋体" panose="02010600040101010101" charset="-122"/>
              </a:rPr>
              <a:t>一、项目展示</a:t>
            </a:r>
          </a:p>
        </p:txBody>
      </p:sp>
      <p:sp>
        <p:nvSpPr>
          <p:cNvPr id="8" name="文本框 7">
            <a:extLst>
              <a:ext uri="{FF2B5EF4-FFF2-40B4-BE49-F238E27FC236}">
                <a16:creationId xmlns:a16="http://schemas.microsoft.com/office/drawing/2014/main" id="{7B40C95E-8ED6-4165-BC92-8B78891430B3}"/>
              </a:ext>
            </a:extLst>
          </p:cNvPr>
          <p:cNvSpPr txBox="1"/>
          <p:nvPr/>
        </p:nvSpPr>
        <p:spPr>
          <a:xfrm>
            <a:off x="3502977" y="335597"/>
            <a:ext cx="173228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en-US" dirty="0"/>
              <a:t>首页展示</a:t>
            </a:r>
          </a:p>
        </p:txBody>
      </p:sp>
      <p:pic>
        <p:nvPicPr>
          <p:cNvPr id="1026" name="图片 84" descr="图片包含 图形用户界面&#10;&#10;描述已自动生成">
            <a:extLst>
              <a:ext uri="{FF2B5EF4-FFF2-40B4-BE49-F238E27FC236}">
                <a16:creationId xmlns:a16="http://schemas.microsoft.com/office/drawing/2014/main" id="{1A56A6B8-FE78-4281-846B-A303162E02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585" y="1078298"/>
            <a:ext cx="3159639" cy="4975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图片 82" descr="图形用户界面, 应用程序&#10;&#10;描述已自动生成">
            <a:extLst>
              <a:ext uri="{FF2B5EF4-FFF2-40B4-BE49-F238E27FC236}">
                <a16:creationId xmlns:a16="http://schemas.microsoft.com/office/drawing/2014/main" id="{01866FCF-F4D1-4A4C-A441-5D70BED9B5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317" y="1078298"/>
            <a:ext cx="3195320" cy="4975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a:extLst>
              <a:ext uri="{FF2B5EF4-FFF2-40B4-BE49-F238E27FC236}">
                <a16:creationId xmlns:a16="http://schemas.microsoft.com/office/drawing/2014/main" id="{F4E579A5-2522-4953-AF85-2AB26BDC59F4}"/>
              </a:ext>
            </a:extLst>
          </p:cNvPr>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3" name="文本框 2"/>
          <p:cNvSpPr txBox="1"/>
          <p:nvPr/>
        </p:nvSpPr>
        <p:spPr>
          <a:xfrm>
            <a:off x="400685" y="305435"/>
            <a:ext cx="256730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E7E6E6">
                    <a:lumMod val="25000"/>
                  </a:srgbClr>
                </a:solidFill>
                <a:effectLst/>
                <a:uLnTx/>
                <a:uFillTx/>
                <a:latin typeface="华文宋体" panose="02010600040101010101" charset="-122"/>
                <a:ea typeface="华文宋体" panose="02010600040101010101" charset="-122"/>
                <a:cs typeface="+mn-cs"/>
              </a:rPr>
              <a:t>一、项目展示</a:t>
            </a:r>
          </a:p>
        </p:txBody>
      </p:sp>
      <p:sp>
        <p:nvSpPr>
          <p:cNvPr id="8" name="文本框 7">
            <a:extLst>
              <a:ext uri="{FF2B5EF4-FFF2-40B4-BE49-F238E27FC236}">
                <a16:creationId xmlns:a16="http://schemas.microsoft.com/office/drawing/2014/main" id="{7B40C95E-8ED6-4165-BC92-8B78891430B3}"/>
              </a:ext>
            </a:extLst>
          </p:cNvPr>
          <p:cNvSpPr txBox="1"/>
          <p:nvPr/>
        </p:nvSpPr>
        <p:spPr>
          <a:xfrm>
            <a:off x="3502977" y="335597"/>
            <a:ext cx="173228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cs"/>
              </a:rPr>
              <a:t>点餐页展示</a:t>
            </a:r>
          </a:p>
        </p:txBody>
      </p:sp>
      <p:pic>
        <p:nvPicPr>
          <p:cNvPr id="3076" name="图片 94" descr="图形用户界面, 应用程序&#10;&#10;描述已自动生成">
            <a:extLst>
              <a:ext uri="{FF2B5EF4-FFF2-40B4-BE49-F238E27FC236}">
                <a16:creationId xmlns:a16="http://schemas.microsoft.com/office/drawing/2014/main" id="{588303D5-E3F1-4669-8C0F-68DD3C5B16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4044" y="914483"/>
            <a:ext cx="3045752" cy="5029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7" name="图片 100" descr="图形用户界面, 文本, 应用程序, 聊天或短信&#10;&#10;描述已自动生成">
            <a:extLst>
              <a:ext uri="{FF2B5EF4-FFF2-40B4-BE49-F238E27FC236}">
                <a16:creationId xmlns:a16="http://schemas.microsoft.com/office/drawing/2014/main" id="{82FAD6EB-E702-4E69-A6E5-0551BC8C1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1382" y="914484"/>
            <a:ext cx="3062595" cy="50290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a:extLst>
              <a:ext uri="{FF2B5EF4-FFF2-40B4-BE49-F238E27FC236}">
                <a16:creationId xmlns:a16="http://schemas.microsoft.com/office/drawing/2014/main" id="{A86B637A-CA0A-4AE5-9E4E-5ACFB8C4AB50}"/>
              </a:ext>
            </a:extLst>
          </p:cNvPr>
          <p:cNvSpPr>
            <a:spLocks noGrp="1"/>
          </p:cNvSpPr>
          <p:nvPr>
            <p:ph type="sldNum" sz="quarter" idx="12"/>
          </p:nvPr>
        </p:nvSpPr>
        <p:spPr/>
        <p:txBody>
          <a:bodyPr/>
          <a:lstStyle/>
          <a:p>
            <a:fld id="{565CE74E-AB26-4998-AD42-012C4C1AD076}" type="slidenum">
              <a:rPr lang="zh-CN" altLang="en-US" smtClean="0"/>
              <a:t>12</a:t>
            </a:fld>
            <a:endParaRPr lang="zh-CN" altLang="en-US"/>
          </a:p>
        </p:txBody>
      </p:sp>
    </p:spTree>
    <p:extLst>
      <p:ext uri="{BB962C8B-B14F-4D97-AF65-F5344CB8AC3E}">
        <p14:creationId xmlns:p14="http://schemas.microsoft.com/office/powerpoint/2010/main" val="232720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3" name="文本框 2"/>
          <p:cNvSpPr txBox="1"/>
          <p:nvPr/>
        </p:nvSpPr>
        <p:spPr>
          <a:xfrm>
            <a:off x="400685" y="305435"/>
            <a:ext cx="256730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E7E6E6">
                    <a:lumMod val="25000"/>
                  </a:srgbClr>
                </a:solidFill>
                <a:effectLst/>
                <a:uLnTx/>
                <a:uFillTx/>
                <a:latin typeface="华文宋体" panose="02010600040101010101" charset="-122"/>
                <a:ea typeface="华文宋体" panose="02010600040101010101" charset="-122"/>
                <a:cs typeface="+mn-cs"/>
              </a:rPr>
              <a:t>一、项目展示</a:t>
            </a:r>
          </a:p>
        </p:txBody>
      </p:sp>
      <p:sp>
        <p:nvSpPr>
          <p:cNvPr id="8" name="文本框 7">
            <a:extLst>
              <a:ext uri="{FF2B5EF4-FFF2-40B4-BE49-F238E27FC236}">
                <a16:creationId xmlns:a16="http://schemas.microsoft.com/office/drawing/2014/main" id="{7B40C95E-8ED6-4165-BC92-8B78891430B3}"/>
              </a:ext>
            </a:extLst>
          </p:cNvPr>
          <p:cNvSpPr txBox="1"/>
          <p:nvPr/>
        </p:nvSpPr>
        <p:spPr>
          <a:xfrm>
            <a:off x="3502977" y="335597"/>
            <a:ext cx="173228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cs"/>
              </a:rPr>
              <a:t>模糊搜索</a:t>
            </a:r>
          </a:p>
        </p:txBody>
      </p:sp>
      <p:pic>
        <p:nvPicPr>
          <p:cNvPr id="3074" name="图片 81" descr="%D_`44{30UP]H9(WP@4H`2P">
            <a:extLst>
              <a:ext uri="{FF2B5EF4-FFF2-40B4-BE49-F238E27FC236}">
                <a16:creationId xmlns:a16="http://schemas.microsoft.com/office/drawing/2014/main" id="{3875E1EC-0007-4960-BB7D-8CA0FEDA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019765"/>
            <a:ext cx="3037653" cy="5104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图片 85" descr="2[4MO@]AU@VCR[3~`R0G3%K">
            <a:extLst>
              <a:ext uri="{FF2B5EF4-FFF2-40B4-BE49-F238E27FC236}">
                <a16:creationId xmlns:a16="http://schemas.microsoft.com/office/drawing/2014/main" id="{F09DB7DA-179C-4908-8ADC-C64DBB22BD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212" y="1019765"/>
            <a:ext cx="3035747" cy="5123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a:extLst>
              <a:ext uri="{FF2B5EF4-FFF2-40B4-BE49-F238E27FC236}">
                <a16:creationId xmlns:a16="http://schemas.microsoft.com/office/drawing/2014/main" id="{2CDEB8E4-2439-45C4-9071-9E6DCCFEFD0A}"/>
              </a:ext>
            </a:extLst>
          </p:cNvPr>
          <p:cNvSpPr>
            <a:spLocks noGrp="1"/>
          </p:cNvSpPr>
          <p:nvPr>
            <p:ph type="sldNum" sz="quarter" idx="12"/>
          </p:nvPr>
        </p:nvSpPr>
        <p:spPr/>
        <p:txBody>
          <a:bodyPr/>
          <a:lstStyle/>
          <a:p>
            <a:fld id="{565CE74E-AB26-4998-AD42-012C4C1AD076}" type="slidenum">
              <a:rPr lang="zh-CN" altLang="en-US" smtClean="0"/>
              <a:t>13</a:t>
            </a:fld>
            <a:endParaRPr lang="zh-CN" altLang="en-US"/>
          </a:p>
        </p:txBody>
      </p:sp>
    </p:spTree>
    <p:extLst>
      <p:ext uri="{BB962C8B-B14F-4D97-AF65-F5344CB8AC3E}">
        <p14:creationId xmlns:p14="http://schemas.microsoft.com/office/powerpoint/2010/main" val="162414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3" name="文本框 2"/>
          <p:cNvSpPr txBox="1"/>
          <p:nvPr/>
        </p:nvSpPr>
        <p:spPr>
          <a:xfrm>
            <a:off x="400685" y="305435"/>
            <a:ext cx="256730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E7E6E6">
                    <a:lumMod val="25000"/>
                  </a:srgbClr>
                </a:solidFill>
                <a:effectLst/>
                <a:uLnTx/>
                <a:uFillTx/>
                <a:latin typeface="华文宋体" panose="02010600040101010101" charset="-122"/>
                <a:ea typeface="华文宋体" panose="02010600040101010101" charset="-122"/>
                <a:cs typeface="+mn-cs"/>
              </a:rPr>
              <a:t>一、项目展示</a:t>
            </a:r>
          </a:p>
        </p:txBody>
      </p:sp>
      <p:sp>
        <p:nvSpPr>
          <p:cNvPr id="8" name="文本框 7">
            <a:extLst>
              <a:ext uri="{FF2B5EF4-FFF2-40B4-BE49-F238E27FC236}">
                <a16:creationId xmlns:a16="http://schemas.microsoft.com/office/drawing/2014/main" id="{7B40C95E-8ED6-4165-BC92-8B78891430B3}"/>
              </a:ext>
            </a:extLst>
          </p:cNvPr>
          <p:cNvSpPr txBox="1"/>
          <p:nvPr/>
        </p:nvSpPr>
        <p:spPr>
          <a:xfrm>
            <a:off x="3502977" y="335597"/>
            <a:ext cx="173228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cs"/>
              </a:rPr>
              <a:t>提交订单页</a:t>
            </a:r>
          </a:p>
        </p:txBody>
      </p:sp>
      <p:pic>
        <p:nvPicPr>
          <p:cNvPr id="4098" name="图片 102" descr="图形用户界面, 文本, 应用程序, 聊天或短信&#10;&#10;描述已自动生成">
            <a:extLst>
              <a:ext uri="{FF2B5EF4-FFF2-40B4-BE49-F238E27FC236}">
                <a16:creationId xmlns:a16="http://schemas.microsoft.com/office/drawing/2014/main" id="{2B9A5A2F-9885-4328-B822-35672051E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906" y="1019763"/>
            <a:ext cx="2866141" cy="5104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9" name="图片 99" descr="图形用户界面, 文本, 应用程序, 聊天或短信&#10;&#10;描述已自动生成">
            <a:extLst>
              <a:ext uri="{FF2B5EF4-FFF2-40B4-BE49-F238E27FC236}">
                <a16:creationId xmlns:a16="http://schemas.microsoft.com/office/drawing/2014/main" id="{3D2552A4-3149-41A7-B274-71A4E8973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644" y="1019765"/>
            <a:ext cx="2855773" cy="5104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a:extLst>
              <a:ext uri="{FF2B5EF4-FFF2-40B4-BE49-F238E27FC236}">
                <a16:creationId xmlns:a16="http://schemas.microsoft.com/office/drawing/2014/main" id="{2D7C0C07-EB6F-4D38-BB67-B34346DAC2CA}"/>
              </a:ext>
            </a:extLst>
          </p:cNvPr>
          <p:cNvSpPr>
            <a:spLocks noGrp="1"/>
          </p:cNvSpPr>
          <p:nvPr>
            <p:ph type="sldNum" sz="quarter" idx="12"/>
          </p:nvPr>
        </p:nvSpPr>
        <p:spPr/>
        <p:txBody>
          <a:bodyPr/>
          <a:lstStyle/>
          <a:p>
            <a:fld id="{565CE74E-AB26-4998-AD42-012C4C1AD076}" type="slidenum">
              <a:rPr lang="zh-CN" altLang="en-US" smtClean="0"/>
              <a:t>14</a:t>
            </a:fld>
            <a:endParaRPr lang="zh-CN" altLang="en-US"/>
          </a:p>
        </p:txBody>
      </p:sp>
    </p:spTree>
    <p:extLst>
      <p:ext uri="{BB962C8B-B14F-4D97-AF65-F5344CB8AC3E}">
        <p14:creationId xmlns:p14="http://schemas.microsoft.com/office/powerpoint/2010/main" val="24258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3" name="文本框 2"/>
          <p:cNvSpPr txBox="1"/>
          <p:nvPr/>
        </p:nvSpPr>
        <p:spPr>
          <a:xfrm>
            <a:off x="400685" y="305435"/>
            <a:ext cx="256730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E7E6E6">
                    <a:lumMod val="25000"/>
                  </a:srgbClr>
                </a:solidFill>
                <a:effectLst/>
                <a:uLnTx/>
                <a:uFillTx/>
                <a:latin typeface="华文宋体" panose="02010600040101010101" charset="-122"/>
                <a:ea typeface="华文宋体" panose="02010600040101010101" charset="-122"/>
                <a:cs typeface="+mn-cs"/>
              </a:rPr>
              <a:t>一、项目展示</a:t>
            </a:r>
          </a:p>
        </p:txBody>
      </p:sp>
      <p:sp>
        <p:nvSpPr>
          <p:cNvPr id="8" name="文本框 7">
            <a:extLst>
              <a:ext uri="{FF2B5EF4-FFF2-40B4-BE49-F238E27FC236}">
                <a16:creationId xmlns:a16="http://schemas.microsoft.com/office/drawing/2014/main" id="{7B40C95E-8ED6-4165-BC92-8B78891430B3}"/>
              </a:ext>
            </a:extLst>
          </p:cNvPr>
          <p:cNvSpPr txBox="1"/>
          <p:nvPr/>
        </p:nvSpPr>
        <p:spPr>
          <a:xfrm>
            <a:off x="3502977" y="335597"/>
            <a:ext cx="173228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cs"/>
              </a:rPr>
              <a:t>提交订单页</a:t>
            </a:r>
          </a:p>
        </p:txBody>
      </p:sp>
      <p:pic>
        <p:nvPicPr>
          <p:cNvPr id="6146" name="图片 111">
            <a:extLst>
              <a:ext uri="{FF2B5EF4-FFF2-40B4-BE49-F238E27FC236}">
                <a16:creationId xmlns:a16="http://schemas.microsoft.com/office/drawing/2014/main" id="{57887E95-0F08-4769-BC6F-C352AD951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556" y="1019760"/>
            <a:ext cx="2878013" cy="5104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7" name="图片 112" descr="图形用户界面&#10;&#10;中度可信度描述已自动生成">
            <a:extLst>
              <a:ext uri="{FF2B5EF4-FFF2-40B4-BE49-F238E27FC236}">
                <a16:creationId xmlns:a16="http://schemas.microsoft.com/office/drawing/2014/main" id="{A06A89AA-EF25-4CAC-8C77-C8ED7ADE7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794" y="1019762"/>
            <a:ext cx="2887725" cy="5104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a:extLst>
              <a:ext uri="{FF2B5EF4-FFF2-40B4-BE49-F238E27FC236}">
                <a16:creationId xmlns:a16="http://schemas.microsoft.com/office/drawing/2014/main" id="{5CD57FE1-D492-44F7-AF2F-A2165D46F199}"/>
              </a:ext>
            </a:extLst>
          </p:cNvPr>
          <p:cNvSpPr>
            <a:spLocks noGrp="1"/>
          </p:cNvSpPr>
          <p:nvPr>
            <p:ph type="sldNum" sz="quarter" idx="12"/>
          </p:nvPr>
        </p:nvSpPr>
        <p:spPr/>
        <p:txBody>
          <a:bodyPr/>
          <a:lstStyle/>
          <a:p>
            <a:fld id="{565CE74E-AB26-4998-AD42-012C4C1AD076}" type="slidenum">
              <a:rPr lang="zh-CN" altLang="en-US" smtClean="0"/>
              <a:t>15</a:t>
            </a:fld>
            <a:endParaRPr lang="zh-CN" altLang="en-US"/>
          </a:p>
        </p:txBody>
      </p:sp>
    </p:spTree>
    <p:extLst>
      <p:ext uri="{BB962C8B-B14F-4D97-AF65-F5344CB8AC3E}">
        <p14:creationId xmlns:p14="http://schemas.microsoft.com/office/powerpoint/2010/main" val="11437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3" name="文本框 2"/>
          <p:cNvSpPr txBox="1"/>
          <p:nvPr/>
        </p:nvSpPr>
        <p:spPr>
          <a:xfrm>
            <a:off x="400685" y="305435"/>
            <a:ext cx="256730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E7E6E6">
                    <a:lumMod val="25000"/>
                  </a:srgbClr>
                </a:solidFill>
                <a:effectLst/>
                <a:uLnTx/>
                <a:uFillTx/>
                <a:latin typeface="华文宋体" panose="02010600040101010101" charset="-122"/>
                <a:ea typeface="华文宋体" panose="02010600040101010101" charset="-122"/>
                <a:cs typeface="+mn-cs"/>
              </a:rPr>
              <a:t>一、项目展示</a:t>
            </a:r>
          </a:p>
        </p:txBody>
      </p:sp>
      <p:sp>
        <p:nvSpPr>
          <p:cNvPr id="8" name="文本框 7">
            <a:extLst>
              <a:ext uri="{FF2B5EF4-FFF2-40B4-BE49-F238E27FC236}">
                <a16:creationId xmlns:a16="http://schemas.microsoft.com/office/drawing/2014/main" id="{7B40C95E-8ED6-4165-BC92-8B78891430B3}"/>
              </a:ext>
            </a:extLst>
          </p:cNvPr>
          <p:cNvSpPr txBox="1"/>
          <p:nvPr/>
        </p:nvSpPr>
        <p:spPr>
          <a:xfrm>
            <a:off x="3502977" y="335597"/>
            <a:ext cx="173228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cs"/>
              </a:rPr>
              <a:t>历史订单页</a:t>
            </a:r>
          </a:p>
        </p:txBody>
      </p:sp>
      <p:pic>
        <p:nvPicPr>
          <p:cNvPr id="5122" name="图片 113" descr="图形用户界面, 应用程序&#10;&#10;描述已自动生成">
            <a:extLst>
              <a:ext uri="{FF2B5EF4-FFF2-40B4-BE49-F238E27FC236}">
                <a16:creationId xmlns:a16="http://schemas.microsoft.com/office/drawing/2014/main" id="{F215DDE1-D65E-4C6F-AE90-A3A91E9B9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356" y="1019764"/>
            <a:ext cx="2864821" cy="5104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图片 106" descr="图形用户界面, 应用程序&#10;&#10;描述已自动生成">
            <a:extLst>
              <a:ext uri="{FF2B5EF4-FFF2-40B4-BE49-F238E27FC236}">
                <a16:creationId xmlns:a16="http://schemas.microsoft.com/office/drawing/2014/main" id="{789A2685-00D7-4617-9F07-A7D5CFFCDC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812" y="1019759"/>
            <a:ext cx="2884245" cy="5104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a:extLst>
              <a:ext uri="{FF2B5EF4-FFF2-40B4-BE49-F238E27FC236}">
                <a16:creationId xmlns:a16="http://schemas.microsoft.com/office/drawing/2014/main" id="{0F34F335-0CB5-4BDC-A445-662B7581D420}"/>
              </a:ext>
            </a:extLst>
          </p:cNvPr>
          <p:cNvSpPr>
            <a:spLocks noGrp="1"/>
          </p:cNvSpPr>
          <p:nvPr>
            <p:ph type="sldNum" sz="quarter" idx="12"/>
          </p:nvPr>
        </p:nvSpPr>
        <p:spPr/>
        <p:txBody>
          <a:bodyPr/>
          <a:lstStyle/>
          <a:p>
            <a:fld id="{565CE74E-AB26-4998-AD42-012C4C1AD076}" type="slidenum">
              <a:rPr lang="zh-CN" altLang="en-US" smtClean="0"/>
              <a:t>16</a:t>
            </a:fld>
            <a:endParaRPr lang="zh-CN" altLang="en-US"/>
          </a:p>
        </p:txBody>
      </p:sp>
    </p:spTree>
    <p:extLst>
      <p:ext uri="{BB962C8B-B14F-4D97-AF65-F5344CB8AC3E}">
        <p14:creationId xmlns:p14="http://schemas.microsoft.com/office/powerpoint/2010/main" val="71378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任意多边形 26">
            <a:extLst>
              <a:ext uri="{FF2B5EF4-FFF2-40B4-BE49-F238E27FC236}">
                <a16:creationId xmlns:a16="http://schemas.microsoft.com/office/drawing/2014/main" id="{D4160F6E-1444-4CD2-9A33-76508FBE8BD6}"/>
              </a:ext>
            </a:extLst>
          </p:cNvPr>
          <p:cNvSpPr/>
          <p:nvPr/>
        </p:nvSpPr>
        <p:spPr>
          <a:xfrm>
            <a:off x="1927717" y="3240599"/>
            <a:ext cx="7211291" cy="1677795"/>
          </a:xfrm>
          <a:custGeom>
            <a:avLst/>
            <a:gdLst>
              <a:gd name="connsiteX0" fmla="*/ 0 w 6393307"/>
              <a:gd name="connsiteY0" fmla="*/ 0 h 1487481"/>
              <a:gd name="connsiteX1" fmla="*/ 6393307 w 6393307"/>
              <a:gd name="connsiteY1" fmla="*/ 0 h 1487481"/>
              <a:gd name="connsiteX2" fmla="*/ 5571101 w 6393307"/>
              <a:gd name="connsiteY2" fmla="*/ 1487481 h 1487481"/>
              <a:gd name="connsiteX3" fmla="*/ 2729826 w 6393307"/>
              <a:gd name="connsiteY3" fmla="*/ 1487481 h 1487481"/>
              <a:gd name="connsiteX4" fmla="*/ 1012310 w 6393307"/>
              <a:gd name="connsiteY4" fmla="*/ 1487481 h 1487481"/>
              <a:gd name="connsiteX5" fmla="*/ 0 w 6393307"/>
              <a:gd name="connsiteY5" fmla="*/ 1487481 h 1487481"/>
              <a:gd name="connsiteX6" fmla="*/ 0 w 6393307"/>
              <a:gd name="connsiteY6" fmla="*/ 0 h 148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3307" h="1487481">
                <a:moveTo>
                  <a:pt x="0" y="0"/>
                </a:moveTo>
                <a:lnTo>
                  <a:pt x="6393307" y="0"/>
                </a:lnTo>
                <a:lnTo>
                  <a:pt x="5571101" y="1487481"/>
                </a:lnTo>
                <a:lnTo>
                  <a:pt x="2729826" y="1487481"/>
                </a:lnTo>
                <a:lnTo>
                  <a:pt x="1012310" y="1487481"/>
                </a:lnTo>
                <a:lnTo>
                  <a:pt x="0" y="1487481"/>
                </a:lnTo>
                <a:lnTo>
                  <a:pt x="0" y="0"/>
                </a:lnTo>
                <a:close/>
              </a:path>
            </a:pathLst>
          </a:custGeom>
          <a:solidFill>
            <a:schemeClr val="accent6">
              <a:lumMod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5" name="直接连接符 24">
            <a:extLst>
              <a:ext uri="{FF2B5EF4-FFF2-40B4-BE49-F238E27FC236}">
                <a16:creationId xmlns:a16="http://schemas.microsoft.com/office/drawing/2014/main" id="{1FE20751-87CA-412B-A161-E287BF3664DA}"/>
              </a:ext>
            </a:extLst>
          </p:cNvPr>
          <p:cNvCxnSpPr/>
          <p:nvPr/>
        </p:nvCxnSpPr>
        <p:spPr>
          <a:xfrm flipH="1">
            <a:off x="8155174" y="4048939"/>
            <a:ext cx="1181767" cy="2137968"/>
          </a:xfrm>
          <a:prstGeom prst="line">
            <a:avLst/>
          </a:prstGeom>
          <a:ln w="19050">
            <a:solidFill>
              <a:srgbClr val="50565C"/>
            </a:solidFill>
          </a:ln>
        </p:spPr>
        <p:style>
          <a:lnRef idx="1">
            <a:schemeClr val="accent1"/>
          </a:lnRef>
          <a:fillRef idx="0">
            <a:schemeClr val="accent1"/>
          </a:fillRef>
          <a:effectRef idx="0">
            <a:schemeClr val="accent1"/>
          </a:effectRef>
          <a:fontRef idx="minor">
            <a:schemeClr val="tx1"/>
          </a:fontRef>
        </p:style>
      </p:cxnSp>
      <p:sp>
        <p:nvSpPr>
          <p:cNvPr id="26" name="任意多边形 28">
            <a:extLst>
              <a:ext uri="{FF2B5EF4-FFF2-40B4-BE49-F238E27FC236}">
                <a16:creationId xmlns:a16="http://schemas.microsoft.com/office/drawing/2014/main" id="{D7C719D6-4833-4A8A-A3EB-D3FF3497D451}"/>
              </a:ext>
            </a:extLst>
          </p:cNvPr>
          <p:cNvSpPr/>
          <p:nvPr/>
        </p:nvSpPr>
        <p:spPr>
          <a:xfrm>
            <a:off x="0" y="1951064"/>
            <a:ext cx="7211291" cy="2967326"/>
          </a:xfrm>
          <a:custGeom>
            <a:avLst/>
            <a:gdLst>
              <a:gd name="connsiteX0" fmla="*/ 0 w 6515100"/>
              <a:gd name="connsiteY0" fmla="*/ 0 h 2680855"/>
              <a:gd name="connsiteX1" fmla="*/ 2396423 w 6515100"/>
              <a:gd name="connsiteY1" fmla="*/ 0 h 2680855"/>
              <a:gd name="connsiteX2" fmla="*/ 2466284 w 6515100"/>
              <a:gd name="connsiteY2" fmla="*/ 0 h 2680855"/>
              <a:gd name="connsiteX3" fmla="*/ 6515100 w 6515100"/>
              <a:gd name="connsiteY3" fmla="*/ 0 h 2680855"/>
              <a:gd name="connsiteX4" fmla="*/ 5033257 w 6515100"/>
              <a:gd name="connsiteY4" fmla="*/ 2680855 h 2680855"/>
              <a:gd name="connsiteX5" fmla="*/ 2466284 w 6515100"/>
              <a:gd name="connsiteY5" fmla="*/ 2680855 h 2680855"/>
              <a:gd name="connsiteX6" fmla="*/ 914580 w 6515100"/>
              <a:gd name="connsiteY6" fmla="*/ 2680855 h 2680855"/>
              <a:gd name="connsiteX7" fmla="*/ 0 w 6515100"/>
              <a:gd name="connsiteY7" fmla="*/ 2680855 h 268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5100" h="2680855">
                <a:moveTo>
                  <a:pt x="0" y="0"/>
                </a:moveTo>
                <a:lnTo>
                  <a:pt x="2396423" y="0"/>
                </a:lnTo>
                <a:lnTo>
                  <a:pt x="2466284" y="0"/>
                </a:lnTo>
                <a:lnTo>
                  <a:pt x="6515100" y="0"/>
                </a:lnTo>
                <a:lnTo>
                  <a:pt x="5033257" y="2680855"/>
                </a:lnTo>
                <a:lnTo>
                  <a:pt x="2466284" y="2680855"/>
                </a:lnTo>
                <a:lnTo>
                  <a:pt x="914580" y="2680855"/>
                </a:lnTo>
                <a:lnTo>
                  <a:pt x="0" y="2680855"/>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7" name="直接连接符 26">
            <a:extLst>
              <a:ext uri="{FF2B5EF4-FFF2-40B4-BE49-F238E27FC236}">
                <a16:creationId xmlns:a16="http://schemas.microsoft.com/office/drawing/2014/main" id="{236BCF4F-C2EA-44D5-B52F-DA25685D84C7}"/>
              </a:ext>
            </a:extLst>
          </p:cNvPr>
          <p:cNvCxnSpPr/>
          <p:nvPr/>
        </p:nvCxnSpPr>
        <p:spPr>
          <a:xfrm flipH="1">
            <a:off x="8649231" y="1640278"/>
            <a:ext cx="1677927" cy="303559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C036409F-9B0A-4B64-9B2F-1A5F564F6520}"/>
              </a:ext>
            </a:extLst>
          </p:cNvPr>
          <p:cNvGrpSpPr/>
          <p:nvPr/>
        </p:nvGrpSpPr>
        <p:grpSpPr>
          <a:xfrm>
            <a:off x="765318" y="2497753"/>
            <a:ext cx="4587387" cy="1820064"/>
            <a:chOff x="765316" y="2497753"/>
            <a:chExt cx="4587387" cy="1820064"/>
          </a:xfrm>
        </p:grpSpPr>
        <p:sp>
          <p:nvSpPr>
            <p:cNvPr id="31" name="TextBox 76">
              <a:extLst>
                <a:ext uri="{FF2B5EF4-FFF2-40B4-BE49-F238E27FC236}">
                  <a16:creationId xmlns:a16="http://schemas.microsoft.com/office/drawing/2014/main" id="{8F5C1C78-0057-496E-B3A9-25F0A86854FB}"/>
                </a:ext>
              </a:extLst>
            </p:cNvPr>
            <p:cNvSpPr txBox="1"/>
            <p:nvPr/>
          </p:nvSpPr>
          <p:spPr>
            <a:xfrm>
              <a:off x="765316" y="2497753"/>
              <a:ext cx="3279231"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064D2">
                      <a:lumMod val="20000"/>
                      <a:lumOff val="80000"/>
                    </a:srgbClr>
                  </a:solidFill>
                  <a:effectLst/>
                  <a:uLnTx/>
                  <a:uFillTx/>
                  <a:latin typeface="微软雅黑" panose="020B0503020204020204" charset="-122"/>
                  <a:ea typeface="微软雅黑" panose="020B0503020204020204" charset="-122"/>
                  <a:cs typeface="+mn-cs"/>
                </a:rPr>
                <a:t>PART TWO</a:t>
              </a:r>
              <a:endParaRPr kumimoji="0" lang="zh-CN" altLang="en-US" sz="4400" b="1" i="0" u="none" strike="noStrike" kern="1200" cap="none" spc="0" normalizeH="0" baseline="0" noProof="0" dirty="0">
                <a:ln>
                  <a:noFill/>
                </a:ln>
                <a:solidFill>
                  <a:srgbClr val="0064D2">
                    <a:lumMod val="20000"/>
                    <a:lumOff val="80000"/>
                  </a:srgbClr>
                </a:solidFill>
                <a:effectLst/>
                <a:uLnTx/>
                <a:uFillTx/>
                <a:latin typeface="微软雅黑" panose="020B0503020204020204" charset="-122"/>
                <a:ea typeface="微软雅黑" panose="020B0503020204020204" charset="-122"/>
                <a:cs typeface="+mn-cs"/>
              </a:endParaRPr>
            </a:p>
          </p:txBody>
        </p:sp>
        <p:sp>
          <p:nvSpPr>
            <p:cNvPr id="32" name="矩形 31">
              <a:extLst>
                <a:ext uri="{FF2B5EF4-FFF2-40B4-BE49-F238E27FC236}">
                  <a16:creationId xmlns:a16="http://schemas.microsoft.com/office/drawing/2014/main" id="{B973D9C2-C5F5-4036-BB38-1AEE128A4BD7}"/>
                </a:ext>
              </a:extLst>
            </p:cNvPr>
            <p:cNvSpPr/>
            <p:nvPr/>
          </p:nvSpPr>
          <p:spPr>
            <a:xfrm>
              <a:off x="828963" y="3240599"/>
              <a:ext cx="452374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FFFFFF"/>
                  </a:solidFill>
                  <a:effectLst/>
                  <a:uLnTx/>
                  <a:uFillTx/>
                  <a:latin typeface="Arial"/>
                  <a:ea typeface="微软雅黑"/>
                  <a:cs typeface="+mn-cs"/>
                  <a:sym typeface="+mn-ea"/>
                </a:rPr>
                <a:t>执行过程</a:t>
              </a:r>
              <a:endParaRPr kumimoji="0" lang="en-US" altLang="zh-CN" sz="3200" b="1" i="0" u="none" strike="noStrike" kern="1200" cap="none" spc="0" normalizeH="0" baseline="0" noProof="0" dirty="0">
                <a:ln>
                  <a:noFill/>
                </a:ln>
                <a:solidFill>
                  <a:srgbClr val="FFFFFF"/>
                </a:solidFill>
                <a:effectLst/>
                <a:uLnTx/>
                <a:uFillTx/>
                <a:latin typeface="Arial"/>
                <a:ea typeface="微软雅黑"/>
                <a:cs typeface="+mn-cs"/>
                <a:sym typeface="+mn-e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Arial"/>
                  <a:ea typeface="微软雅黑"/>
                  <a:cs typeface="+mn-cs"/>
                </a:rPr>
                <a:t>Execution process</a:t>
              </a:r>
            </a:p>
          </p:txBody>
        </p:sp>
      </p:grpSp>
      <p:sp>
        <p:nvSpPr>
          <p:cNvPr id="34" name="PA_文本框 9">
            <a:extLst>
              <a:ext uri="{FF2B5EF4-FFF2-40B4-BE49-F238E27FC236}">
                <a16:creationId xmlns:a16="http://schemas.microsoft.com/office/drawing/2014/main" id="{929DA523-622D-4BFD-8BFE-72CBC380711F}"/>
              </a:ext>
            </a:extLst>
          </p:cNvPr>
          <p:cNvSpPr txBox="1"/>
          <p:nvPr>
            <p:custDataLst>
              <p:tags r:id="rId1"/>
            </p:custDataLst>
          </p:nvPr>
        </p:nvSpPr>
        <p:spPr>
          <a:xfrm>
            <a:off x="6348771" y="3172710"/>
            <a:ext cx="2140568" cy="18620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solidFill>
                  <a:srgbClr val="F1F1F1"/>
                </a:solidFill>
                <a:effectLst/>
                <a:uLnTx/>
                <a:uFillTx/>
                <a:latin typeface="微软雅黑" panose="020B0503020204020204" charset="-122"/>
                <a:ea typeface="微软雅黑" panose="020B0503020204020204" charset="-122"/>
                <a:cs typeface="+mn-cs"/>
              </a:rPr>
              <a:t>02</a:t>
            </a:r>
            <a:endParaRPr kumimoji="0" lang="zh-CN" altLang="en-US" sz="11500" b="1" i="0" u="none" strike="noStrike" kern="1200" cap="none" spc="0" normalizeH="0" baseline="0" noProof="0" dirty="0">
              <a:ln>
                <a:noFill/>
              </a:ln>
              <a:solidFill>
                <a:srgbClr val="F1F1F1"/>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177734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492442" y="334952"/>
            <a:ext cx="2349500" cy="46166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en-US" dirty="0"/>
              <a:t>人员分工情况</a:t>
            </a: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latin typeface="华文宋体" panose="02010600040101010101" charset="-122"/>
                <a:ea typeface="华文宋体" panose="02010600040101010101" charset="-122"/>
              </a:rPr>
              <a:t>二、执行过程</a:t>
            </a:r>
          </a:p>
        </p:txBody>
      </p:sp>
      <p:graphicFrame>
        <p:nvGraphicFramePr>
          <p:cNvPr id="4" name="表格 3"/>
          <p:cNvGraphicFramePr/>
          <p:nvPr>
            <p:custDataLst>
              <p:tags r:id="rId1"/>
            </p:custDataLst>
            <p:extLst>
              <p:ext uri="{D42A27DB-BD31-4B8C-83A1-F6EECF244321}">
                <p14:modId xmlns:p14="http://schemas.microsoft.com/office/powerpoint/2010/main" val="3038080174"/>
              </p:ext>
            </p:extLst>
          </p:nvPr>
        </p:nvGraphicFramePr>
        <p:xfrm>
          <a:off x="990600" y="1368425"/>
          <a:ext cx="10210800" cy="4121150"/>
        </p:xfrm>
        <a:graphic>
          <a:graphicData uri="http://schemas.openxmlformats.org/drawingml/2006/table">
            <a:tbl>
              <a:tblPr firstRow="1" bandRow="1">
                <a:tableStyleId>{5940675A-B579-460E-94D1-54222C63F5DA}</a:tableStyleId>
              </a:tblPr>
              <a:tblGrid>
                <a:gridCol w="1435100">
                  <a:extLst>
                    <a:ext uri="{9D8B030D-6E8A-4147-A177-3AD203B41FA5}">
                      <a16:colId xmlns:a16="http://schemas.microsoft.com/office/drawing/2014/main" val="20000"/>
                    </a:ext>
                  </a:extLst>
                </a:gridCol>
                <a:gridCol w="4352290">
                  <a:extLst>
                    <a:ext uri="{9D8B030D-6E8A-4147-A177-3AD203B41FA5}">
                      <a16:colId xmlns:a16="http://schemas.microsoft.com/office/drawing/2014/main" val="20001"/>
                    </a:ext>
                  </a:extLst>
                </a:gridCol>
                <a:gridCol w="4423410">
                  <a:extLst>
                    <a:ext uri="{9D8B030D-6E8A-4147-A177-3AD203B41FA5}">
                      <a16:colId xmlns:a16="http://schemas.microsoft.com/office/drawing/2014/main" val="20002"/>
                    </a:ext>
                  </a:extLst>
                </a:gridCol>
              </a:tblGrid>
              <a:tr h="612140">
                <a:tc>
                  <a:txBody>
                    <a:bodyPr/>
                    <a:lstStyle/>
                    <a:p>
                      <a:pPr indent="0" algn="ctr" fontAlgn="auto">
                        <a:lnSpc>
                          <a:spcPct val="200000"/>
                        </a:lnSpc>
                        <a:buNone/>
                      </a:pPr>
                      <a:r>
                        <a:rPr lang="en-US" sz="1800" b="1">
                          <a:solidFill>
                            <a:srgbClr val="FFFFFF"/>
                          </a:solidFill>
                          <a:latin typeface="华文宋体" panose="02010600040101010101" charset="-122"/>
                          <a:ea typeface="华文宋体" panose="02010600040101010101" charset="-122"/>
                          <a:cs typeface="等线" charset="0"/>
                        </a:rPr>
                        <a:t>姓名</a:t>
                      </a:r>
                      <a:endParaRPr lang="en-US"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a:lnL w="12700" cap="flat" cmpd="sng">
                      <a:solidFill>
                        <a:srgbClr val="5B9BD5"/>
                      </a:solidFill>
                      <a:prstDash val="solid"/>
                      <a:headEnd type="none" w="med" len="med"/>
                      <a:tailEnd type="none" w="med" len="med"/>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lgn="ctr" fontAlgn="auto">
                        <a:lnSpc>
                          <a:spcPct val="200000"/>
                        </a:lnSpc>
                        <a:buNone/>
                      </a:pPr>
                      <a:r>
                        <a:rPr lang="en-US" sz="1800" b="1" dirty="0" err="1">
                          <a:solidFill>
                            <a:srgbClr val="FFFFFF"/>
                          </a:solidFill>
                          <a:latin typeface="华文宋体" panose="02010600040101010101" charset="-122"/>
                          <a:ea typeface="华文宋体" panose="02010600040101010101" charset="-122"/>
                          <a:cs typeface="等线" charset="0"/>
                        </a:rPr>
                        <a:t>计划工作内容</a:t>
                      </a:r>
                      <a:endParaRPr lang="en-US" altLang="en-US" sz="1800" b="1" dirty="0">
                        <a:solidFill>
                          <a:srgbClr val="FFFFFF"/>
                        </a:solidFill>
                        <a:latin typeface="华文宋体" panose="02010600040101010101" charset="-122"/>
                        <a:ea typeface="华文宋体" panose="02010600040101010101" charset="-122"/>
                        <a:cs typeface="等线" charset="0"/>
                      </a:endParaRPr>
                    </a:p>
                  </a:txBody>
                  <a:tcPr marL="68580" marR="68580" marT="0" marB="0">
                    <a:lnL>
                      <a:noFill/>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lgn="ctr" fontAlgn="auto">
                        <a:lnSpc>
                          <a:spcPct val="200000"/>
                        </a:lnSpc>
                        <a:buNone/>
                      </a:pPr>
                      <a:r>
                        <a:rPr lang="en-US" sz="1800" b="1">
                          <a:solidFill>
                            <a:srgbClr val="FFFFFF"/>
                          </a:solidFill>
                          <a:latin typeface="华文宋体" panose="02010600040101010101" charset="-122"/>
                          <a:ea typeface="华文宋体" panose="02010600040101010101" charset="-122"/>
                          <a:cs typeface="等线" charset="0"/>
                        </a:rPr>
                        <a:t>实际工作内容</a:t>
                      </a:r>
                      <a:endParaRPr lang="en-US" altLang="en-US" sz="1800" b="1">
                        <a:solidFill>
                          <a:srgbClr val="FFFFFF"/>
                        </a:solidFill>
                        <a:latin typeface="华文宋体" panose="02010600040101010101" charset="-122"/>
                        <a:ea typeface="华文宋体" panose="02010600040101010101" charset="-122"/>
                        <a:cs typeface="等线" charset="0"/>
                      </a:endParaRPr>
                    </a:p>
                  </a:txBody>
                  <a:tcPr marL="68580" marR="68580" marT="0" marB="0">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1158875">
                <a:tc>
                  <a:txBody>
                    <a:bodyPr/>
                    <a:lstStyle/>
                    <a:p>
                      <a:pPr indent="0" algn="ctr" fontAlgn="auto">
                        <a:lnSpc>
                          <a:spcPct val="200000"/>
                        </a:lnSpc>
                        <a:buNone/>
                      </a:pPr>
                      <a:r>
                        <a:rPr lang="zh-CN" altLang="en-US" sz="1800" b="1" dirty="0">
                          <a:solidFill>
                            <a:schemeClr val="bg2">
                              <a:lumMod val="25000"/>
                            </a:schemeClr>
                          </a:solidFill>
                          <a:latin typeface="华文宋体" panose="02010600040101010101" charset="-122"/>
                          <a:ea typeface="华文宋体" panose="02010600040101010101" charset="-122"/>
                          <a:cs typeface="等线" charset="0"/>
                        </a:rPr>
                        <a:t>康宇佳</a:t>
                      </a:r>
                      <a:endParaRPr lang="en-US" altLang="en-US" sz="1800" b="1" dirty="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lgn="l" fontAlgn="auto">
                        <a:lnSpc>
                          <a:spcPct val="150000"/>
                        </a:lnSpc>
                        <a:buNone/>
                      </a:pPr>
                      <a:r>
                        <a:rPr lang="en-US" sz="1600" b="0" dirty="0" err="1">
                          <a:solidFill>
                            <a:schemeClr val="bg2">
                              <a:lumMod val="25000"/>
                            </a:schemeClr>
                          </a:solidFill>
                          <a:latin typeface="华文宋体" panose="02010600040101010101" charset="-122"/>
                          <a:ea typeface="华文宋体" panose="02010600040101010101" charset="-122"/>
                          <a:cs typeface="等线" charset="0"/>
                        </a:rPr>
                        <a:t>产品规划设计、产品评审收、需求可行性评估、开发架构、算法研究、部署上线、开发优化</a:t>
                      </a:r>
                      <a:endParaRPr lang="en-US" altLang="en-US" sz="1600" b="0" dirty="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等线" charset="0"/>
                        </a:rPr>
                        <a:t>产品规划设计、需求可行性评估、开发架构、算法研究、部署上线、开发优化、自动化测试</a:t>
                      </a:r>
                      <a:endParaRPr lang="en-US" altLang="en-US" sz="1600" b="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0625">
                <a:tc>
                  <a:txBody>
                    <a:bodyPr/>
                    <a:lstStyle/>
                    <a:p>
                      <a:pPr indent="0" algn="ctr" fontAlgn="auto">
                        <a:lnSpc>
                          <a:spcPct val="200000"/>
                        </a:lnSpc>
                        <a:buNone/>
                      </a:pPr>
                      <a:r>
                        <a:rPr lang="zh-CN" altLang="en-US" sz="1800" b="1" dirty="0">
                          <a:solidFill>
                            <a:schemeClr val="bg2">
                              <a:lumMod val="25000"/>
                            </a:schemeClr>
                          </a:solidFill>
                          <a:latin typeface="华文宋体" panose="02010600040101010101" charset="-122"/>
                          <a:ea typeface="华文宋体" panose="02010600040101010101" charset="-122"/>
                          <a:cs typeface="等线" charset="0"/>
                        </a:rPr>
                        <a:t>胡鑫鑫</a:t>
                      </a:r>
                      <a:endParaRPr lang="en-US" altLang="en-US" sz="1800" b="1" dirty="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lgn="l" fontAlgn="auto">
                        <a:lnSpc>
                          <a:spcPct val="150000"/>
                        </a:lnSpc>
                        <a:buNone/>
                      </a:pPr>
                      <a:r>
                        <a:rPr lang="en-US" sz="1600" b="0" dirty="0" err="1">
                          <a:solidFill>
                            <a:schemeClr val="bg2">
                              <a:lumMod val="25000"/>
                            </a:schemeClr>
                          </a:solidFill>
                          <a:latin typeface="华文宋体" panose="02010600040101010101" charset="-122"/>
                          <a:ea typeface="华文宋体" panose="02010600040101010101" charset="-122"/>
                          <a:cs typeface="华文宋体" panose="02010600040101010101" charset="-122"/>
                        </a:rPr>
                        <a:t>制定开发计划、任务分解wbs、项目规划、交付、评审、测试计划、测试用例编写、测试方案、功能测试</a:t>
                      </a:r>
                      <a:endParaRPr lang="en-US" altLang="en-US" sz="1600" b="0" dirty="0">
                        <a:solidFill>
                          <a:schemeClr val="bg2">
                            <a:lumMod val="25000"/>
                          </a:schemeClr>
                        </a:solidFill>
                        <a:latin typeface="华文宋体" panose="02010600040101010101" charset="-122"/>
                        <a:ea typeface="华文宋体" panose="02010600040101010101" charset="-122"/>
                        <a:cs typeface="华文宋体" panose="02010600040101010101" charset="-122"/>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lgn="l" fontAlgn="auto">
                        <a:lnSpc>
                          <a:spcPct val="150000"/>
                        </a:lnSpc>
                        <a:buNone/>
                      </a:pPr>
                      <a:r>
                        <a:rPr 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rPr>
                        <a:t>制定开发计划、任务分解wbs、项目规划、测试计划及测试用例编写、报告撰写、PPT</a:t>
                      </a:r>
                      <a:r>
                        <a:rPr lang="zh-CN" alt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rPr>
                        <a:t>编写、</a:t>
                      </a:r>
                      <a:r>
                        <a:rPr 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rPr>
                        <a:t>开发优化</a:t>
                      </a:r>
                      <a:endParaRPr lang="en-US" altLang="en-US" sz="1600" b="0">
                        <a:solidFill>
                          <a:schemeClr val="bg2">
                            <a:lumMod val="25000"/>
                          </a:schemeClr>
                        </a:solidFill>
                        <a:latin typeface="华文宋体" panose="02010600040101010101" charset="-122"/>
                        <a:ea typeface="华文宋体" panose="02010600040101010101" charset="-122"/>
                        <a:cs typeface="华文宋体" panose="02010600040101010101" charset="-122"/>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59510">
                <a:tc>
                  <a:txBody>
                    <a:bodyPr/>
                    <a:lstStyle/>
                    <a:p>
                      <a:pPr indent="0" algn="ctr" fontAlgn="auto">
                        <a:lnSpc>
                          <a:spcPct val="200000"/>
                        </a:lnSpc>
                        <a:buNone/>
                      </a:pPr>
                      <a:r>
                        <a:rPr lang="zh-CN" altLang="en-US" sz="1800" b="1" dirty="0">
                          <a:solidFill>
                            <a:schemeClr val="bg2">
                              <a:lumMod val="25000"/>
                            </a:schemeClr>
                          </a:solidFill>
                          <a:latin typeface="华文宋体" panose="02010600040101010101" charset="-122"/>
                          <a:ea typeface="华文宋体" panose="02010600040101010101" charset="-122"/>
                          <a:cs typeface="等线" charset="0"/>
                        </a:rPr>
                        <a:t>赖埏</a:t>
                      </a:r>
                      <a:endParaRPr lang="en-US" altLang="en-US" sz="1800" b="1" dirty="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lgn="l" fontAlgn="auto">
                        <a:lnSpc>
                          <a:spcPct val="150000"/>
                        </a:lnSpc>
                        <a:buNone/>
                      </a:pPr>
                      <a:r>
                        <a:rPr lang="en-US" sz="1600" b="0" dirty="0" err="1">
                          <a:solidFill>
                            <a:schemeClr val="bg2">
                              <a:lumMod val="25000"/>
                            </a:schemeClr>
                          </a:solidFill>
                          <a:latin typeface="华文宋体" panose="02010600040101010101" charset="-122"/>
                          <a:ea typeface="华文宋体" panose="02010600040101010101" charset="-122"/>
                          <a:cs typeface="华文宋体" panose="02010600040101010101" charset="-122"/>
                        </a:rPr>
                        <a:t>需求调研、业务功能梳理、原型设计、需求确认、UI设计、接口协议设计、编码规范、开发、bug处理</a:t>
                      </a:r>
                      <a:endParaRPr lang="en-US" altLang="en-US" sz="1600" b="0" dirty="0">
                        <a:solidFill>
                          <a:schemeClr val="bg2">
                            <a:lumMod val="25000"/>
                          </a:schemeClr>
                        </a:solidFill>
                        <a:latin typeface="华文宋体" panose="02010600040101010101" charset="-122"/>
                        <a:ea typeface="华文宋体" panose="02010600040101010101" charset="-122"/>
                        <a:cs typeface="华文宋体" panose="02010600040101010101" charset="-122"/>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indent="0" algn="l" fontAlgn="auto">
                        <a:lnSpc>
                          <a:spcPct val="150000"/>
                        </a:lnSpc>
                        <a:buNone/>
                      </a:pPr>
                      <a:r>
                        <a:rPr lang="en-US" sz="1600" b="0" dirty="0" err="1">
                          <a:solidFill>
                            <a:schemeClr val="bg2">
                              <a:lumMod val="25000"/>
                            </a:schemeClr>
                          </a:solidFill>
                          <a:latin typeface="华文宋体" panose="02010600040101010101" charset="-122"/>
                          <a:ea typeface="华文宋体" panose="02010600040101010101" charset="-122"/>
                          <a:cs typeface="华文宋体" panose="02010600040101010101" charset="-122"/>
                        </a:rPr>
                        <a:t>需求调研、业务功能梳理、需求确认、UI设计、接口协议设计、开发优化、bug处理</a:t>
                      </a:r>
                      <a:endParaRPr lang="en-US" altLang="en-US" sz="1600" b="0" dirty="0">
                        <a:solidFill>
                          <a:schemeClr val="bg2">
                            <a:lumMod val="25000"/>
                          </a:schemeClr>
                        </a:solidFill>
                        <a:latin typeface="华文宋体" panose="02010600040101010101" charset="-122"/>
                        <a:ea typeface="华文宋体" panose="02010600040101010101" charset="-122"/>
                        <a:cs typeface="华文宋体" panose="02010600040101010101" charset="-122"/>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0" name="文本框 99"/>
          <p:cNvSpPr txBox="1"/>
          <p:nvPr/>
        </p:nvSpPr>
        <p:spPr>
          <a:xfrm>
            <a:off x="3318510" y="3872230"/>
            <a:ext cx="7518400" cy="252730"/>
          </a:xfrm>
          <a:prstGeom prst="rect">
            <a:avLst/>
          </a:prstGeom>
          <a:noFill/>
          <a:ln w="9525">
            <a:noFill/>
          </a:ln>
        </p:spPr>
        <p:txBody>
          <a:bodyPr wrap="square">
            <a:spAutoFit/>
          </a:bodyPr>
          <a:lstStyle/>
          <a:p>
            <a:pPr indent="0"/>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7" name="灯片编号占位符 6">
            <a:extLst>
              <a:ext uri="{FF2B5EF4-FFF2-40B4-BE49-F238E27FC236}">
                <a16:creationId xmlns:a16="http://schemas.microsoft.com/office/drawing/2014/main" id="{8F8ECD08-9D4E-490A-90E6-94092BE4A075}"/>
              </a:ext>
            </a:extLst>
          </p:cNvPr>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latin typeface="华文宋体" panose="02010600040101010101" charset="-122"/>
                <a:ea typeface="华文宋体" panose="02010600040101010101" charset="-122"/>
              </a:rPr>
              <a:t>二、执行过程</a:t>
            </a:r>
          </a:p>
        </p:txBody>
      </p:sp>
      <p:pic>
        <p:nvPicPr>
          <p:cNvPr id="11" name="图片 10">
            <a:extLst>
              <a:ext uri="{FF2B5EF4-FFF2-40B4-BE49-F238E27FC236}">
                <a16:creationId xmlns:a16="http://schemas.microsoft.com/office/drawing/2014/main" id="{B362C884-EDAC-4C02-A6F1-89302C000F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049" y="1758205"/>
            <a:ext cx="10663771" cy="3341589"/>
          </a:xfrm>
          <a:prstGeom prst="rect">
            <a:avLst/>
          </a:prstGeom>
          <a:noFill/>
          <a:ln>
            <a:noFill/>
          </a:ln>
        </p:spPr>
      </p:pic>
      <p:sp>
        <p:nvSpPr>
          <p:cNvPr id="13" name="文本框 12">
            <a:extLst>
              <a:ext uri="{FF2B5EF4-FFF2-40B4-BE49-F238E27FC236}">
                <a16:creationId xmlns:a16="http://schemas.microsoft.com/office/drawing/2014/main" id="{B2CC0CD7-3064-44E0-8133-88D8896D41DE}"/>
              </a:ext>
            </a:extLst>
          </p:cNvPr>
          <p:cNvSpPr txBox="1"/>
          <p:nvPr/>
        </p:nvSpPr>
        <p:spPr>
          <a:xfrm>
            <a:off x="3464983" y="381119"/>
            <a:ext cx="6100232" cy="369332"/>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zh-CN" dirty="0"/>
              <a:t>工作分解结构（</a:t>
            </a:r>
            <a:r>
              <a:rPr lang="en-US" altLang="zh-CN" dirty="0"/>
              <a:t>WBS</a:t>
            </a:r>
            <a:r>
              <a:rPr lang="zh-CN" altLang="zh-CN" dirty="0"/>
              <a:t>）</a:t>
            </a:r>
            <a:endParaRPr lang="zh-CN" altLang="en-US" dirty="0"/>
          </a:p>
        </p:txBody>
      </p:sp>
      <p:sp>
        <p:nvSpPr>
          <p:cNvPr id="6" name="灯片编号占位符 5">
            <a:extLst>
              <a:ext uri="{FF2B5EF4-FFF2-40B4-BE49-F238E27FC236}">
                <a16:creationId xmlns:a16="http://schemas.microsoft.com/office/drawing/2014/main" id="{BDBFBEE4-23D4-48D2-BAEB-DC55F429B5FA}"/>
              </a:ext>
            </a:extLst>
          </p:cNvPr>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43" name="任意多边形 42"/>
          <p:cNvSpPr/>
          <p:nvPr/>
        </p:nvSpPr>
        <p:spPr>
          <a:xfrm rot="18900000" flipH="1">
            <a:off x="1805962" y="1815939"/>
            <a:ext cx="11964721" cy="5687244"/>
          </a:xfrm>
          <a:custGeom>
            <a:avLst/>
            <a:gdLst>
              <a:gd name="connsiteX0" fmla="*/ 2864449 w 11090363"/>
              <a:gd name="connsiteY0" fmla="*/ 0 h 5271632"/>
              <a:gd name="connsiteX1" fmla="*/ 0 w 11090363"/>
              <a:gd name="connsiteY1" fmla="*/ 2864449 h 5271632"/>
              <a:gd name="connsiteX2" fmla="*/ 2407183 w 11090363"/>
              <a:gd name="connsiteY2" fmla="*/ 5271632 h 5271632"/>
              <a:gd name="connsiteX3" fmla="*/ 5818732 w 11090363"/>
              <a:gd name="connsiteY3" fmla="*/ 5271631 h 5271632"/>
              <a:gd name="connsiteX4" fmla="*/ 11090363 w 11090363"/>
              <a:gd name="connsiteY4" fmla="*/ 0 h 527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90363" h="5271632">
                <a:moveTo>
                  <a:pt x="2864449" y="0"/>
                </a:moveTo>
                <a:lnTo>
                  <a:pt x="0" y="2864449"/>
                </a:lnTo>
                <a:lnTo>
                  <a:pt x="2407183" y="5271632"/>
                </a:lnTo>
                <a:lnTo>
                  <a:pt x="5818732" y="5271631"/>
                </a:lnTo>
                <a:lnTo>
                  <a:pt x="11090363" y="0"/>
                </a:lnTo>
                <a:close/>
              </a:path>
            </a:pathLst>
          </a:custGeom>
          <a:solidFill>
            <a:srgbClr val="194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grpSp>
        <p:nvGrpSpPr>
          <p:cNvPr id="2" name="组合 1">
            <a:extLst>
              <a:ext uri="{FF2B5EF4-FFF2-40B4-BE49-F238E27FC236}">
                <a16:creationId xmlns:a16="http://schemas.microsoft.com/office/drawing/2014/main" id="{1EB35664-C375-4851-B9EC-1429B3E57B5F}"/>
              </a:ext>
            </a:extLst>
          </p:cNvPr>
          <p:cNvGrpSpPr/>
          <p:nvPr/>
        </p:nvGrpSpPr>
        <p:grpSpPr>
          <a:xfrm>
            <a:off x="6927097" y="633067"/>
            <a:ext cx="4729494" cy="861444"/>
            <a:chOff x="6303153" y="1257012"/>
            <a:chExt cx="4729494" cy="861444"/>
          </a:xfrm>
        </p:grpSpPr>
        <p:sp>
          <p:nvSpPr>
            <p:cNvPr id="9" name="矩形 8"/>
            <p:cNvSpPr/>
            <p:nvPr/>
          </p:nvSpPr>
          <p:spPr>
            <a:xfrm>
              <a:off x="6303153" y="1257012"/>
              <a:ext cx="861444" cy="8614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FFFFFF"/>
                  </a:solidFill>
                  <a:effectLst/>
                  <a:uLnTx/>
                  <a:uFillTx/>
                  <a:latin typeface="Century Gothic" panose="020B0502020202020204" pitchFamily="34" charset="0"/>
                  <a:ea typeface="微软雅黑"/>
                  <a:cs typeface="+mn-cs"/>
                </a:rPr>
                <a:t>01</a:t>
              </a:r>
              <a:endParaRPr kumimoji="0" lang="zh-CN" altLang="en-US" sz="2800" b="1" i="1" u="none" strike="noStrike" kern="1200" cap="none" spc="0" normalizeH="0" baseline="0" noProof="0" dirty="0">
                <a:ln>
                  <a:noFill/>
                </a:ln>
                <a:solidFill>
                  <a:srgbClr val="FFFFFF"/>
                </a:solidFill>
                <a:effectLst/>
                <a:uLnTx/>
                <a:uFillTx/>
                <a:latin typeface="Century Gothic" panose="020B0502020202020204" pitchFamily="34" charset="0"/>
                <a:ea typeface="微软雅黑"/>
                <a:cs typeface="+mn-cs"/>
              </a:endParaRPr>
            </a:p>
          </p:txBody>
        </p:sp>
        <p:sp>
          <p:nvSpPr>
            <p:cNvPr id="25" name="文本框 24"/>
            <p:cNvSpPr txBox="1"/>
            <p:nvPr/>
          </p:nvSpPr>
          <p:spPr>
            <a:xfrm>
              <a:off x="7371067" y="1426124"/>
              <a:ext cx="3661580" cy="523220"/>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rial"/>
                  <a:ea typeface="微软雅黑"/>
                  <a:cs typeface="+mn-cs"/>
                </a:rPr>
                <a:t>Project presentation</a:t>
              </a:r>
            </a:p>
          </p:txBody>
        </p:sp>
      </p:grpSp>
      <p:grpSp>
        <p:nvGrpSpPr>
          <p:cNvPr id="44" name="组合 43"/>
          <p:cNvGrpSpPr/>
          <p:nvPr/>
        </p:nvGrpSpPr>
        <p:grpSpPr>
          <a:xfrm>
            <a:off x="1086627" y="585671"/>
            <a:ext cx="3479802" cy="789067"/>
            <a:chOff x="1046594" y="996352"/>
            <a:chExt cx="3479802" cy="789067"/>
          </a:xfrm>
        </p:grpSpPr>
        <p:sp>
          <p:nvSpPr>
            <p:cNvPr id="40" name="文本框 39"/>
            <p:cNvSpPr txBox="1"/>
            <p:nvPr/>
          </p:nvSpPr>
          <p:spPr>
            <a:xfrm>
              <a:off x="1046594" y="996352"/>
              <a:ext cx="3479802" cy="707886"/>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srgbClr val="0064D2">
                      <a:lumMod val="50000"/>
                    </a:srgbClr>
                  </a:solidFill>
                  <a:effectLst/>
                  <a:uLnTx/>
                  <a:uFillTx/>
                  <a:latin typeface="Century Gothic" panose="020B0502020202020204" pitchFamily="34" charset="0"/>
                  <a:ea typeface="微软雅黑"/>
                  <a:cs typeface="+mn-cs"/>
                </a:rPr>
                <a:t>CONTENTS</a:t>
              </a:r>
              <a:endParaRPr kumimoji="0" lang="zh-CN" altLang="en-US" sz="4000" b="0" i="0" u="none" strike="noStrike" kern="1200" cap="none" spc="0" normalizeH="0" baseline="0" noProof="0" dirty="0">
                <a:ln>
                  <a:noFill/>
                </a:ln>
                <a:solidFill>
                  <a:srgbClr val="0064D2">
                    <a:lumMod val="50000"/>
                  </a:srgbClr>
                </a:solidFill>
                <a:effectLst/>
                <a:uLnTx/>
                <a:uFillTx/>
                <a:latin typeface="Century Gothic" panose="020B0502020202020204" pitchFamily="34" charset="0"/>
                <a:ea typeface="微软雅黑"/>
                <a:cs typeface="+mn-cs"/>
              </a:endParaRPr>
            </a:p>
          </p:txBody>
        </p:sp>
        <p:cxnSp>
          <p:nvCxnSpPr>
            <p:cNvPr id="41" name="直接连接符 40"/>
            <p:cNvCxnSpPr/>
            <p:nvPr/>
          </p:nvCxnSpPr>
          <p:spPr>
            <a:xfrm>
              <a:off x="1164999" y="1785419"/>
              <a:ext cx="8255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3" name="任意多边形 42">
            <a:extLst>
              <a:ext uri="{FF2B5EF4-FFF2-40B4-BE49-F238E27FC236}">
                <a16:creationId xmlns:a16="http://schemas.microsoft.com/office/drawing/2014/main" id="{D28A799A-107A-4C01-86BD-8CB152D9F61A}"/>
              </a:ext>
            </a:extLst>
          </p:cNvPr>
          <p:cNvSpPr/>
          <p:nvPr/>
        </p:nvSpPr>
        <p:spPr>
          <a:xfrm rot="18900000" flipH="1">
            <a:off x="7951077" y="-2159633"/>
            <a:ext cx="6539874" cy="3108627"/>
          </a:xfrm>
          <a:custGeom>
            <a:avLst/>
            <a:gdLst>
              <a:gd name="connsiteX0" fmla="*/ 2864449 w 11090363"/>
              <a:gd name="connsiteY0" fmla="*/ 0 h 5271632"/>
              <a:gd name="connsiteX1" fmla="*/ 0 w 11090363"/>
              <a:gd name="connsiteY1" fmla="*/ 2864449 h 5271632"/>
              <a:gd name="connsiteX2" fmla="*/ 2407183 w 11090363"/>
              <a:gd name="connsiteY2" fmla="*/ 5271632 h 5271632"/>
              <a:gd name="connsiteX3" fmla="*/ 5818732 w 11090363"/>
              <a:gd name="connsiteY3" fmla="*/ 5271631 h 5271632"/>
              <a:gd name="connsiteX4" fmla="*/ 11090363 w 11090363"/>
              <a:gd name="connsiteY4" fmla="*/ 0 h 527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90363" h="5271632">
                <a:moveTo>
                  <a:pt x="2864449" y="0"/>
                </a:moveTo>
                <a:lnTo>
                  <a:pt x="0" y="2864449"/>
                </a:lnTo>
                <a:lnTo>
                  <a:pt x="2407183" y="5271632"/>
                </a:lnTo>
                <a:lnTo>
                  <a:pt x="5818732" y="5271631"/>
                </a:lnTo>
                <a:lnTo>
                  <a:pt x="11090363" y="0"/>
                </a:lnTo>
                <a:close/>
              </a:path>
            </a:pathLst>
          </a:custGeom>
          <a:solidFill>
            <a:schemeClr val="accent6">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grpSp>
        <p:nvGrpSpPr>
          <p:cNvPr id="3" name="组合 2">
            <a:extLst>
              <a:ext uri="{FF2B5EF4-FFF2-40B4-BE49-F238E27FC236}">
                <a16:creationId xmlns:a16="http://schemas.microsoft.com/office/drawing/2014/main" id="{48D45E0A-F59A-4A5C-9065-108521C83D1A}"/>
              </a:ext>
            </a:extLst>
          </p:cNvPr>
          <p:cNvGrpSpPr/>
          <p:nvPr/>
        </p:nvGrpSpPr>
        <p:grpSpPr>
          <a:xfrm>
            <a:off x="5768222" y="1795117"/>
            <a:ext cx="4424659" cy="861444"/>
            <a:chOff x="5144278" y="2419062"/>
            <a:chExt cx="4424659" cy="861444"/>
          </a:xfrm>
        </p:grpSpPr>
        <p:sp>
          <p:nvSpPr>
            <p:cNvPr id="10" name="矩形 9"/>
            <p:cNvSpPr/>
            <p:nvPr/>
          </p:nvSpPr>
          <p:spPr>
            <a:xfrm>
              <a:off x="5144278" y="2419062"/>
              <a:ext cx="861444" cy="8614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FFFFFF"/>
                  </a:solidFill>
                  <a:effectLst/>
                  <a:uLnTx/>
                  <a:uFillTx/>
                  <a:latin typeface="Century Gothic" panose="020B0502020202020204" pitchFamily="34" charset="0"/>
                  <a:ea typeface="微软雅黑"/>
                  <a:cs typeface="+mn-cs"/>
                </a:rPr>
                <a:t>02</a:t>
              </a:r>
              <a:endParaRPr kumimoji="0" lang="zh-CN" altLang="en-US" sz="2800" b="1" i="1" u="none" strike="noStrike" kern="1200" cap="none" spc="0" normalizeH="0" baseline="0" noProof="0" dirty="0">
                <a:ln>
                  <a:noFill/>
                </a:ln>
                <a:solidFill>
                  <a:srgbClr val="FFFFFF"/>
                </a:solidFill>
                <a:effectLst/>
                <a:uLnTx/>
                <a:uFillTx/>
                <a:latin typeface="Century Gothic" panose="020B0502020202020204" pitchFamily="34" charset="0"/>
                <a:ea typeface="微软雅黑"/>
                <a:cs typeface="+mn-cs"/>
              </a:endParaRPr>
            </a:p>
          </p:txBody>
        </p:sp>
        <p:sp>
          <p:nvSpPr>
            <p:cNvPr id="23" name="文本框 22">
              <a:extLst>
                <a:ext uri="{FF2B5EF4-FFF2-40B4-BE49-F238E27FC236}">
                  <a16:creationId xmlns:a16="http://schemas.microsoft.com/office/drawing/2014/main" id="{CF0029D3-BC9A-41FB-A4B4-E13689FAAB37}"/>
                </a:ext>
              </a:extLst>
            </p:cNvPr>
            <p:cNvSpPr txBox="1"/>
            <p:nvPr/>
          </p:nvSpPr>
          <p:spPr>
            <a:xfrm>
              <a:off x="6186280" y="2585135"/>
              <a:ext cx="3382657" cy="523220"/>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rial"/>
                  <a:ea typeface="微软雅黑"/>
                  <a:cs typeface="+mn-cs"/>
                </a:rPr>
                <a:t>Execution process</a:t>
              </a:r>
            </a:p>
          </p:txBody>
        </p:sp>
      </p:grpSp>
      <p:grpSp>
        <p:nvGrpSpPr>
          <p:cNvPr id="4" name="组合 3">
            <a:extLst>
              <a:ext uri="{FF2B5EF4-FFF2-40B4-BE49-F238E27FC236}">
                <a16:creationId xmlns:a16="http://schemas.microsoft.com/office/drawing/2014/main" id="{742671DB-35EF-4623-95B7-9D42AE178011}"/>
              </a:ext>
            </a:extLst>
          </p:cNvPr>
          <p:cNvGrpSpPr/>
          <p:nvPr/>
        </p:nvGrpSpPr>
        <p:grpSpPr>
          <a:xfrm>
            <a:off x="4609347" y="2957167"/>
            <a:ext cx="2764220" cy="861444"/>
            <a:chOff x="3985403" y="3581112"/>
            <a:chExt cx="2764220" cy="861444"/>
          </a:xfrm>
        </p:grpSpPr>
        <p:sp>
          <p:nvSpPr>
            <p:cNvPr id="11" name="矩形 10"/>
            <p:cNvSpPr/>
            <p:nvPr/>
          </p:nvSpPr>
          <p:spPr>
            <a:xfrm>
              <a:off x="3985403" y="3581112"/>
              <a:ext cx="861444" cy="861444"/>
            </a:xfrm>
            <a:prstGeom prst="rect">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FFFFFF"/>
                  </a:solidFill>
                  <a:effectLst/>
                  <a:uLnTx/>
                  <a:uFillTx/>
                  <a:latin typeface="Century Gothic" panose="020B0502020202020204" pitchFamily="34" charset="0"/>
                  <a:ea typeface="微软雅黑"/>
                  <a:cs typeface="+mn-cs"/>
                </a:rPr>
                <a:t>03</a:t>
              </a:r>
              <a:endParaRPr kumimoji="0" lang="zh-CN" altLang="en-US" sz="2800" b="1" i="1" u="none" strike="noStrike" kern="1200" cap="none" spc="0" normalizeH="0" baseline="0" noProof="0" dirty="0">
                <a:ln>
                  <a:noFill/>
                </a:ln>
                <a:solidFill>
                  <a:srgbClr val="FFFFFF"/>
                </a:solidFill>
                <a:effectLst/>
                <a:uLnTx/>
                <a:uFillTx/>
                <a:latin typeface="Century Gothic" panose="020B0502020202020204" pitchFamily="34" charset="0"/>
                <a:ea typeface="微软雅黑"/>
                <a:cs typeface="+mn-cs"/>
              </a:endParaRPr>
            </a:p>
          </p:txBody>
        </p:sp>
        <p:sp>
          <p:nvSpPr>
            <p:cNvPr id="34" name="文本框 33">
              <a:extLst>
                <a:ext uri="{FF2B5EF4-FFF2-40B4-BE49-F238E27FC236}">
                  <a16:creationId xmlns:a16="http://schemas.microsoft.com/office/drawing/2014/main" id="{E8DBC22D-0512-4DC1-B9E1-F0642079EDC6}"/>
                </a:ext>
              </a:extLst>
            </p:cNvPr>
            <p:cNvSpPr txBox="1"/>
            <p:nvPr/>
          </p:nvSpPr>
          <p:spPr>
            <a:xfrm>
              <a:off x="5012673" y="3744146"/>
              <a:ext cx="1736950" cy="523220"/>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rial"/>
                  <a:ea typeface="微软雅黑"/>
                  <a:cs typeface="+mn-cs"/>
                </a:rPr>
                <a:t>Test plan</a:t>
              </a:r>
            </a:p>
          </p:txBody>
        </p:sp>
      </p:grpSp>
      <p:grpSp>
        <p:nvGrpSpPr>
          <p:cNvPr id="5" name="组合 4">
            <a:extLst>
              <a:ext uri="{FF2B5EF4-FFF2-40B4-BE49-F238E27FC236}">
                <a16:creationId xmlns:a16="http://schemas.microsoft.com/office/drawing/2014/main" id="{537027D7-4D90-4226-899F-9D2BD28C01BC}"/>
              </a:ext>
            </a:extLst>
          </p:cNvPr>
          <p:cNvGrpSpPr/>
          <p:nvPr/>
        </p:nvGrpSpPr>
        <p:grpSpPr>
          <a:xfrm>
            <a:off x="3450472" y="4119217"/>
            <a:ext cx="3975159" cy="861444"/>
            <a:chOff x="2826528" y="4743162"/>
            <a:chExt cx="3975159" cy="861444"/>
          </a:xfrm>
        </p:grpSpPr>
        <p:sp>
          <p:nvSpPr>
            <p:cNvPr id="12" name="矩形 11"/>
            <p:cNvSpPr/>
            <p:nvPr/>
          </p:nvSpPr>
          <p:spPr>
            <a:xfrm>
              <a:off x="2826528" y="4743162"/>
              <a:ext cx="861444" cy="8614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FFFFFF"/>
                  </a:solidFill>
                  <a:effectLst/>
                  <a:uLnTx/>
                  <a:uFillTx/>
                  <a:latin typeface="Century Gothic" panose="020B0502020202020204" pitchFamily="34" charset="0"/>
                  <a:ea typeface="微软雅黑"/>
                  <a:cs typeface="+mn-cs"/>
                </a:rPr>
                <a:t>04</a:t>
              </a:r>
              <a:endParaRPr kumimoji="0" lang="zh-CN" altLang="en-US" sz="2800" b="1" i="1" u="none" strike="noStrike" kern="1200" cap="none" spc="0" normalizeH="0" baseline="0" noProof="0" dirty="0">
                <a:ln>
                  <a:noFill/>
                </a:ln>
                <a:solidFill>
                  <a:srgbClr val="FFFFFF"/>
                </a:solidFill>
                <a:effectLst/>
                <a:uLnTx/>
                <a:uFillTx/>
                <a:latin typeface="Century Gothic" panose="020B0502020202020204" pitchFamily="34" charset="0"/>
                <a:ea typeface="微软雅黑"/>
                <a:cs typeface="+mn-cs"/>
              </a:endParaRPr>
            </a:p>
          </p:txBody>
        </p:sp>
        <p:sp>
          <p:nvSpPr>
            <p:cNvPr id="35" name="文本框 34">
              <a:extLst>
                <a:ext uri="{FF2B5EF4-FFF2-40B4-BE49-F238E27FC236}">
                  <a16:creationId xmlns:a16="http://schemas.microsoft.com/office/drawing/2014/main" id="{F78B9C8D-5FB4-42BA-910B-C5B7DC9A3D0C}"/>
                </a:ext>
              </a:extLst>
            </p:cNvPr>
            <p:cNvSpPr txBox="1"/>
            <p:nvPr/>
          </p:nvSpPr>
          <p:spPr>
            <a:xfrm>
              <a:off x="3880695" y="4911790"/>
              <a:ext cx="2920992" cy="523220"/>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rial"/>
                  <a:ea typeface="微软雅黑"/>
                  <a:cs typeface="+mn-cs"/>
                </a:rPr>
                <a:t>Course learning</a:t>
              </a:r>
            </a:p>
          </p:txBody>
        </p:sp>
      </p:grpSp>
      <p:grpSp>
        <p:nvGrpSpPr>
          <p:cNvPr id="19" name="组合 18">
            <a:extLst>
              <a:ext uri="{FF2B5EF4-FFF2-40B4-BE49-F238E27FC236}">
                <a16:creationId xmlns:a16="http://schemas.microsoft.com/office/drawing/2014/main" id="{E1E6E10A-C2A1-4EE6-9B3E-DBAE635FE4DB}"/>
              </a:ext>
            </a:extLst>
          </p:cNvPr>
          <p:cNvGrpSpPr/>
          <p:nvPr/>
        </p:nvGrpSpPr>
        <p:grpSpPr>
          <a:xfrm>
            <a:off x="2268925" y="5292964"/>
            <a:ext cx="5071613" cy="861444"/>
            <a:chOff x="2826528" y="4743162"/>
            <a:chExt cx="5071613" cy="861444"/>
          </a:xfrm>
        </p:grpSpPr>
        <p:sp>
          <p:nvSpPr>
            <p:cNvPr id="20" name="矩形 19">
              <a:extLst>
                <a:ext uri="{FF2B5EF4-FFF2-40B4-BE49-F238E27FC236}">
                  <a16:creationId xmlns:a16="http://schemas.microsoft.com/office/drawing/2014/main" id="{10BF67D7-781E-4EB6-82C9-A5AFDBEB8F46}"/>
                </a:ext>
              </a:extLst>
            </p:cNvPr>
            <p:cNvSpPr/>
            <p:nvPr/>
          </p:nvSpPr>
          <p:spPr>
            <a:xfrm>
              <a:off x="2826528" y="4743162"/>
              <a:ext cx="861444" cy="8614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FFFFFF"/>
                  </a:solidFill>
                  <a:effectLst/>
                  <a:uLnTx/>
                  <a:uFillTx/>
                  <a:latin typeface="Century Gothic" panose="020B0502020202020204" pitchFamily="34" charset="0"/>
                  <a:ea typeface="微软雅黑"/>
                  <a:cs typeface="+mn-cs"/>
                </a:rPr>
                <a:t>05</a:t>
              </a:r>
              <a:endParaRPr kumimoji="0" lang="zh-CN" altLang="en-US" sz="2800" b="1" i="1" u="none" strike="noStrike" kern="1200" cap="none" spc="0" normalizeH="0" baseline="0" noProof="0" dirty="0">
                <a:ln>
                  <a:noFill/>
                </a:ln>
                <a:solidFill>
                  <a:srgbClr val="FFFFFF"/>
                </a:solidFill>
                <a:effectLst/>
                <a:uLnTx/>
                <a:uFillTx/>
                <a:latin typeface="Century Gothic" panose="020B0502020202020204" pitchFamily="34" charset="0"/>
                <a:ea typeface="微软雅黑"/>
                <a:cs typeface="+mn-cs"/>
              </a:endParaRPr>
            </a:p>
          </p:txBody>
        </p:sp>
        <p:sp>
          <p:nvSpPr>
            <p:cNvPr id="21" name="文本框 20">
              <a:extLst>
                <a:ext uri="{FF2B5EF4-FFF2-40B4-BE49-F238E27FC236}">
                  <a16:creationId xmlns:a16="http://schemas.microsoft.com/office/drawing/2014/main" id="{296D4599-A799-49A2-9D1B-D4903FB7AD3F}"/>
                </a:ext>
              </a:extLst>
            </p:cNvPr>
            <p:cNvSpPr txBox="1"/>
            <p:nvPr/>
          </p:nvSpPr>
          <p:spPr>
            <a:xfrm>
              <a:off x="3880695" y="4911790"/>
              <a:ext cx="4017446" cy="523220"/>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rial"/>
                  <a:ea typeface="微软雅黑"/>
                  <a:cs typeface="+mn-cs"/>
                </a:rPr>
                <a:t>Summary and Outlook</a:t>
              </a:r>
            </a:p>
          </p:txBody>
        </p:sp>
      </p:grpSp>
    </p:spTree>
    <p:extLst>
      <p:ext uri="{BB962C8B-B14F-4D97-AF65-F5344CB8AC3E}">
        <p14:creationId xmlns:p14="http://schemas.microsoft.com/office/powerpoint/2010/main" val="15233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par>
                                <p:cTn id="8" presetID="10" presetClass="entr" presetSubtype="0" fill="hold"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300"/>
                                        <p:tgtEl>
                                          <p:spTgt spid="3"/>
                                        </p:tgtEl>
                                      </p:cBhvr>
                                    </p:animEffect>
                                  </p:childTnLst>
                                </p:cTn>
                              </p:par>
                              <p:par>
                                <p:cTn id="11" presetID="10" presetClass="entr" presetSubtype="0" fill="hold"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300"/>
                                        <p:tgtEl>
                                          <p:spTgt spid="4"/>
                                        </p:tgtEl>
                                      </p:cBhvr>
                                    </p:animEffect>
                                  </p:childTnLst>
                                </p:cTn>
                              </p:par>
                              <p:par>
                                <p:cTn id="14" presetID="10" presetClass="entr" presetSubtype="0" fill="hold"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300"/>
                                        <p:tgtEl>
                                          <p:spTgt spid="5"/>
                                        </p:tgtEl>
                                      </p:cBhvr>
                                    </p:animEffect>
                                  </p:childTnLst>
                                </p:cTn>
                              </p:par>
                              <p:par>
                                <p:cTn id="17" presetID="10" presetClass="entr" presetSubtype="0" fill="hold"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609551" y="304482"/>
            <a:ext cx="2239009" cy="523220"/>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en-US" dirty="0"/>
              <a:t>甘特图</a:t>
            </a:r>
          </a:p>
        </p:txBody>
      </p:sp>
      <p:sp>
        <p:nvSpPr>
          <p:cNvPr id="3" name="矩形 2"/>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latin typeface="华文宋体" panose="02010600040101010101" charset="-122"/>
                <a:ea typeface="华文宋体" panose="02010600040101010101" charset="-122"/>
              </a:rPr>
              <a:t>二、执行过程</a:t>
            </a:r>
          </a:p>
        </p:txBody>
      </p:sp>
      <p:pic>
        <p:nvPicPr>
          <p:cNvPr id="10" name="图片 9">
            <a:extLst>
              <a:ext uri="{FF2B5EF4-FFF2-40B4-BE49-F238E27FC236}">
                <a16:creationId xmlns:a16="http://schemas.microsoft.com/office/drawing/2014/main" id="{BC1A0942-A972-4818-9309-A00E57884E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740" y="1269330"/>
            <a:ext cx="10383640" cy="4234215"/>
          </a:xfrm>
          <a:prstGeom prst="rect">
            <a:avLst/>
          </a:prstGeom>
          <a:noFill/>
          <a:ln>
            <a:noFill/>
          </a:ln>
        </p:spPr>
      </p:pic>
      <p:sp>
        <p:nvSpPr>
          <p:cNvPr id="6" name="灯片编号占位符 5">
            <a:extLst>
              <a:ext uri="{FF2B5EF4-FFF2-40B4-BE49-F238E27FC236}">
                <a16:creationId xmlns:a16="http://schemas.microsoft.com/office/drawing/2014/main" id="{304B0023-682A-42D9-A84A-42CC21794E87}"/>
              </a:ext>
            </a:extLst>
          </p:cNvPr>
          <p:cNvSpPr>
            <a:spLocks noGrp="1"/>
          </p:cNvSpPr>
          <p:nvPr>
            <p:ph type="sldNum" sz="quarter" idx="12"/>
          </p:nvPr>
        </p:nvSpPr>
        <p:spPr/>
        <p:txBody>
          <a:bodyPr/>
          <a:lstStyle/>
          <a:p>
            <a:fld id="{565CE74E-AB26-4998-AD42-012C4C1AD076}" type="slidenum">
              <a:rPr lang="zh-CN" altLang="en-US" smtClean="0"/>
              <a:t>20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latin typeface="华文宋体" panose="02010600040101010101" charset="-122"/>
                <a:ea typeface="华文宋体" panose="02010600040101010101" charset="-122"/>
              </a:rPr>
              <a:t>二、执行过程</a:t>
            </a:r>
          </a:p>
        </p:txBody>
      </p:sp>
      <p:graphicFrame>
        <p:nvGraphicFramePr>
          <p:cNvPr id="6" name="表格 5"/>
          <p:cNvGraphicFramePr/>
          <p:nvPr>
            <p:custDataLst>
              <p:tags r:id="rId1"/>
            </p:custDataLst>
            <p:extLst>
              <p:ext uri="{D42A27DB-BD31-4B8C-83A1-F6EECF244321}">
                <p14:modId xmlns:p14="http://schemas.microsoft.com/office/powerpoint/2010/main" val="185685408"/>
              </p:ext>
            </p:extLst>
          </p:nvPr>
        </p:nvGraphicFramePr>
        <p:xfrm>
          <a:off x="1348740" y="1057275"/>
          <a:ext cx="9289415" cy="4936548"/>
        </p:xfrm>
        <a:graphic>
          <a:graphicData uri="http://schemas.openxmlformats.org/drawingml/2006/table">
            <a:tbl>
              <a:tblPr firstRow="1" bandRow="1">
                <a:tableStyleId>{5940675A-B579-460E-94D1-54222C63F5DA}</a:tableStyleId>
              </a:tblPr>
              <a:tblGrid>
                <a:gridCol w="2148205">
                  <a:extLst>
                    <a:ext uri="{9D8B030D-6E8A-4147-A177-3AD203B41FA5}">
                      <a16:colId xmlns:a16="http://schemas.microsoft.com/office/drawing/2014/main" val="20000"/>
                    </a:ext>
                  </a:extLst>
                </a:gridCol>
                <a:gridCol w="2865755">
                  <a:extLst>
                    <a:ext uri="{9D8B030D-6E8A-4147-A177-3AD203B41FA5}">
                      <a16:colId xmlns:a16="http://schemas.microsoft.com/office/drawing/2014/main" val="20001"/>
                    </a:ext>
                  </a:extLst>
                </a:gridCol>
                <a:gridCol w="2202180">
                  <a:extLst>
                    <a:ext uri="{9D8B030D-6E8A-4147-A177-3AD203B41FA5}">
                      <a16:colId xmlns:a16="http://schemas.microsoft.com/office/drawing/2014/main" val="20002"/>
                    </a:ext>
                  </a:extLst>
                </a:gridCol>
                <a:gridCol w="2073275">
                  <a:extLst>
                    <a:ext uri="{9D8B030D-6E8A-4147-A177-3AD203B41FA5}">
                      <a16:colId xmlns:a16="http://schemas.microsoft.com/office/drawing/2014/main" val="20003"/>
                    </a:ext>
                  </a:extLst>
                </a:gridCol>
              </a:tblGrid>
              <a:tr h="574098">
                <a:tc>
                  <a:txBody>
                    <a:bodyPr/>
                    <a:lstStyle/>
                    <a:p>
                      <a:pPr indent="0" algn="ctr" fontAlgn="auto">
                        <a:lnSpc>
                          <a:spcPct val="100000"/>
                        </a:lnSpc>
                        <a:buNone/>
                      </a:pPr>
                      <a:r>
                        <a:rPr lang="zh-CN" altLang="en-US" sz="1800" b="1" dirty="0">
                          <a:solidFill>
                            <a:srgbClr val="FFFFFF"/>
                          </a:solidFill>
                          <a:latin typeface="+mj-ea"/>
                          <a:ea typeface="+mj-ea"/>
                          <a:cs typeface="Times New Roman" panose="02020603050405020304" pitchFamily="18" charset="0"/>
                        </a:rPr>
                        <a:t>里程碑</a:t>
                      </a:r>
                      <a:endParaRPr lang="en-US" altLang="en-US" sz="1800" b="1" dirty="0">
                        <a:solidFill>
                          <a:srgbClr val="FFFFFF"/>
                        </a:solidFill>
                        <a:latin typeface="+mj-ea"/>
                        <a:ea typeface="+mj-ea"/>
                        <a:cs typeface="Times New Roman" panose="02020603050405020304" pitchFamily="18" charset="0"/>
                      </a:endParaRPr>
                    </a:p>
                  </a:txBody>
                  <a:tcPr marL="68580" marR="68580" marT="0" marB="0" anchor="ctr">
                    <a:lnL w="12700" cap="flat" cmpd="sng">
                      <a:solidFill>
                        <a:srgbClr val="5B9BD5"/>
                      </a:solidFill>
                      <a:prstDash val="solid"/>
                      <a:headEnd type="none" w="med" len="med"/>
                      <a:tailEnd type="none" w="med" len="med"/>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err="1">
                          <a:solidFill>
                            <a:srgbClr val="FFFFFF"/>
                          </a:solidFill>
                          <a:latin typeface="+mj-ea"/>
                          <a:ea typeface="+mn-ea"/>
                          <a:cs typeface="Times New Roman" panose="02020603050405020304" pitchFamily="18" charset="0"/>
                        </a:rPr>
                        <a:t>交付物</a:t>
                      </a:r>
                      <a:endParaRPr lang="en-US" altLang="en-US" sz="1800" b="1" kern="1200" dirty="0">
                        <a:solidFill>
                          <a:srgbClr val="FFFFFF"/>
                        </a:solidFill>
                        <a:latin typeface="+mj-ea"/>
                        <a:ea typeface="+mn-ea"/>
                        <a:cs typeface="Times New Roman" panose="02020603050405020304" pitchFamily="18" charset="0"/>
                      </a:endParaRPr>
                    </a:p>
                  </a:txBody>
                  <a:tcPr marL="68580" marR="68580" marT="0" marB="0" anchor="ctr">
                    <a:lnL>
                      <a:noFill/>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err="1">
                          <a:solidFill>
                            <a:srgbClr val="FFFFFF"/>
                          </a:solidFill>
                          <a:latin typeface="+mj-ea"/>
                          <a:ea typeface="+mn-ea"/>
                          <a:cs typeface="Times New Roman" panose="02020603050405020304" pitchFamily="18" charset="0"/>
                        </a:rPr>
                        <a:t>计划交付日期</a:t>
                      </a:r>
                      <a:endParaRPr lang="en-US" altLang="en-US" sz="1800" b="1" kern="1200" dirty="0">
                        <a:solidFill>
                          <a:srgbClr val="FFFFFF"/>
                        </a:solidFill>
                        <a:latin typeface="+mj-ea"/>
                        <a:ea typeface="+mn-ea"/>
                        <a:cs typeface="Times New Roman" panose="02020603050405020304" pitchFamily="18" charset="0"/>
                      </a:endParaRPr>
                    </a:p>
                  </a:txBody>
                  <a:tcPr marL="68580" marR="68580" marT="0" marB="0" anchor="ctr">
                    <a:lnL>
                      <a:noFill/>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err="1">
                          <a:solidFill>
                            <a:srgbClr val="FFFFFF"/>
                          </a:solidFill>
                          <a:latin typeface="+mj-ea"/>
                          <a:ea typeface="+mn-ea"/>
                          <a:cs typeface="Times New Roman" panose="02020603050405020304" pitchFamily="18" charset="0"/>
                        </a:rPr>
                        <a:t>实际交付日期</a:t>
                      </a:r>
                      <a:endParaRPr lang="en-US" altLang="en-US" sz="1800" b="1" kern="1200" dirty="0">
                        <a:solidFill>
                          <a:srgbClr val="FFFFFF"/>
                        </a:solidFill>
                        <a:latin typeface="+mj-ea"/>
                        <a:ea typeface="+mn-ea"/>
                        <a:cs typeface="Times New Roman" panose="02020603050405020304" pitchFamily="18" charset="0"/>
                      </a:endParaRPr>
                    </a:p>
                  </a:txBody>
                  <a:tcPr marL="68580" marR="68580" marT="0" marB="0" anchor="ctr">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727075">
                <a:tc>
                  <a:txBody>
                    <a:bodyPr/>
                    <a:lstStyle/>
                    <a:p>
                      <a:pPr marL="0" indent="0" algn="ctr" defTabSz="914400" rtl="0" eaLnBrk="1" fontAlgn="auto" latinLnBrk="0" hangingPunct="1">
                        <a:lnSpc>
                          <a:spcPct val="100000"/>
                        </a:lnSpc>
                        <a:buNone/>
                      </a:pPr>
                      <a:r>
                        <a:rPr lang="zh-CN" altLang="en-US" sz="1800" b="0" kern="1200" dirty="0">
                          <a:solidFill>
                            <a:schemeClr val="bg2">
                              <a:lumMod val="25000"/>
                            </a:schemeClr>
                          </a:solidFill>
                          <a:latin typeface="+mj-ea"/>
                          <a:ea typeface="+mj-ea"/>
                          <a:cs typeface="Times New Roman" panose="02020603050405020304" pitchFamily="18" charset="0"/>
                        </a:rPr>
                        <a:t>确定项目范围</a:t>
                      </a:r>
                      <a:endParaRPr lang="en-US" altLang="en-US" sz="1800" b="0" kern="120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err="1">
                          <a:solidFill>
                            <a:schemeClr val="bg2">
                              <a:lumMod val="25000"/>
                            </a:schemeClr>
                          </a:solidFill>
                          <a:latin typeface="+mj-ea"/>
                          <a:ea typeface="+mn-ea"/>
                          <a:cs typeface="Times New Roman" panose="02020603050405020304" pitchFamily="18" charset="0"/>
                        </a:rPr>
                        <a:t>项目计划书</a:t>
                      </a:r>
                      <a:endParaRPr lang="en-US" altLang="en-US" sz="1800" b="0" kern="1200" dirty="0">
                        <a:solidFill>
                          <a:schemeClr val="bg2">
                            <a:lumMod val="25000"/>
                          </a:schemeClr>
                        </a:solidFill>
                        <a:latin typeface="+mj-ea"/>
                        <a:ea typeface="+mn-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p>
                      <a:pPr indent="0" algn="ctr" fontAlgn="auto">
                        <a:lnSpc>
                          <a:spcPct val="100000"/>
                        </a:lnSpc>
                        <a:buNone/>
                      </a:pPr>
                      <a:r>
                        <a:rPr lang="en-US" sz="1800" b="0" dirty="0">
                          <a:solidFill>
                            <a:schemeClr val="bg2">
                              <a:lumMod val="25000"/>
                            </a:schemeClr>
                          </a:solidFill>
                          <a:latin typeface="+mj-ea"/>
                          <a:ea typeface="+mj-ea"/>
                          <a:cs typeface="Times New Roman" panose="02020603050405020304" pitchFamily="18" charset="0"/>
                        </a:rPr>
                        <a:t>2022.03.25</a:t>
                      </a:r>
                      <a:endParaRPr lang="en-US" altLang="en-US" sz="1800" b="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p>
                      <a:pPr indent="0" algn="ctr" fontAlgn="auto">
                        <a:lnSpc>
                          <a:spcPct val="100000"/>
                        </a:lnSpc>
                        <a:buNone/>
                      </a:pPr>
                      <a:r>
                        <a:rPr lang="en-US" sz="1800" b="0" dirty="0">
                          <a:solidFill>
                            <a:schemeClr val="bg2">
                              <a:lumMod val="25000"/>
                            </a:schemeClr>
                          </a:solidFill>
                          <a:latin typeface="+mj-ea"/>
                          <a:ea typeface="+mj-ea"/>
                          <a:cs typeface="Times New Roman" panose="02020603050405020304" pitchFamily="18" charset="0"/>
                        </a:rPr>
                        <a:t>2022.03.26</a:t>
                      </a:r>
                      <a:endParaRPr lang="en-US" altLang="en-US" sz="1800" b="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7075">
                <a:tc>
                  <a:txBody>
                    <a:bodyPr/>
                    <a:lstStyle/>
                    <a:p>
                      <a:pPr marL="0" indent="0" algn="ctr" defTabSz="914400" rtl="0" eaLnBrk="1" fontAlgn="auto" latinLnBrk="0" hangingPunct="1">
                        <a:lnSpc>
                          <a:spcPct val="100000"/>
                        </a:lnSpc>
                        <a:buNone/>
                      </a:pPr>
                      <a:r>
                        <a:rPr lang="zh-CN" altLang="en-US" sz="1800" b="0" kern="1200" dirty="0">
                          <a:solidFill>
                            <a:schemeClr val="bg2">
                              <a:lumMod val="25000"/>
                            </a:schemeClr>
                          </a:solidFill>
                          <a:latin typeface="+mj-ea"/>
                          <a:ea typeface="+mj-ea"/>
                          <a:cs typeface="Times New Roman" panose="02020603050405020304" pitchFamily="18" charset="0"/>
                        </a:rPr>
                        <a:t>完全需求设计阶段</a:t>
                      </a:r>
                    </a:p>
                  </a:txBody>
                  <a:tcPr marL="68580" marR="68580" marT="0" marB="0" anchor="ctr">
                    <a:lnL w="12700" cap="flat" cmpd="sng">
                      <a:solidFill>
                        <a:srgbClr val="9CC2E5"/>
                      </a:solidFill>
                      <a:prstDash val="soli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indent="0" algn="ctr" defTabSz="914400" rtl="0" eaLnBrk="1" fontAlgn="auto" latinLnBrk="0" hangingPunct="1">
                        <a:lnSpc>
                          <a:spcPct val="100000"/>
                        </a:lnSpc>
                        <a:buNone/>
                      </a:pPr>
                      <a:r>
                        <a:rPr lang="zh-CN" altLang="en-US" sz="1800" b="0" kern="1200" dirty="0">
                          <a:solidFill>
                            <a:schemeClr val="bg2">
                              <a:lumMod val="25000"/>
                            </a:schemeClr>
                          </a:solidFill>
                          <a:latin typeface="+mj-ea"/>
                          <a:ea typeface="+mj-ea"/>
                          <a:cs typeface="Times New Roman" panose="02020603050405020304" pitchFamily="18" charset="0"/>
                        </a:rPr>
                        <a:t>总体规划，确定开发架构</a:t>
                      </a: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indent="0" algn="ctr" defTabSz="914400" rtl="0" eaLnBrk="1" fontAlgn="auto" latinLnBrk="0" hangingPunct="1">
                        <a:lnSpc>
                          <a:spcPct val="100000"/>
                        </a:lnSpc>
                        <a:buNone/>
                      </a:pPr>
                      <a:r>
                        <a:rPr lang="en-US" sz="1800" b="0" kern="1200" dirty="0">
                          <a:solidFill>
                            <a:schemeClr val="bg2">
                              <a:lumMod val="25000"/>
                            </a:schemeClr>
                          </a:solidFill>
                          <a:latin typeface="+mj-ea"/>
                          <a:ea typeface="+mj-ea"/>
                          <a:cs typeface="Times New Roman" panose="02020603050405020304" pitchFamily="18" charset="0"/>
                        </a:rPr>
                        <a:t>2022.04.07</a:t>
                      </a:r>
                      <a:endParaRPr lang="zh-CN" altLang="en-US" sz="1800" b="0" kern="120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p>
                      <a:pPr marL="0" indent="0" algn="ctr" defTabSz="914400" rtl="0" eaLnBrk="1" fontAlgn="auto" latinLnBrk="0" hangingPunct="1">
                        <a:lnSpc>
                          <a:spcPct val="100000"/>
                        </a:lnSpc>
                        <a:buNone/>
                      </a:pPr>
                      <a:r>
                        <a:rPr lang="en-US" sz="1800" b="0" kern="1200" dirty="0">
                          <a:solidFill>
                            <a:schemeClr val="bg2">
                              <a:lumMod val="25000"/>
                            </a:schemeClr>
                          </a:solidFill>
                          <a:latin typeface="+mj-ea"/>
                          <a:ea typeface="+mj-ea"/>
                          <a:cs typeface="Times New Roman" panose="02020603050405020304" pitchFamily="18" charset="0"/>
                        </a:rPr>
                        <a:t>2022.04.08</a:t>
                      </a:r>
                      <a:endParaRPr lang="zh-CN" altLang="en-US" sz="1800" b="0" kern="120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solidFill>
                        <a:srgbClr val="9CC2E5"/>
                      </a:solidFill>
                      <a:prstDash val="soli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5080123"/>
                  </a:ext>
                </a:extLst>
              </a:tr>
              <a:tr h="7270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err="1">
                          <a:solidFill>
                            <a:schemeClr val="bg2">
                              <a:lumMod val="25000"/>
                            </a:schemeClr>
                          </a:solidFill>
                          <a:latin typeface="+mj-ea"/>
                          <a:ea typeface="+mn-ea"/>
                          <a:cs typeface="Times New Roman" panose="02020603050405020304" pitchFamily="18" charset="0"/>
                        </a:rPr>
                        <a:t>完成项目设计</a:t>
                      </a:r>
                      <a:endParaRPr lang="en-US" altLang="en-US" sz="1800" b="0" kern="1200" dirty="0">
                        <a:solidFill>
                          <a:schemeClr val="bg2">
                            <a:lumMod val="25000"/>
                          </a:schemeClr>
                        </a:solidFill>
                        <a:latin typeface="+mj-ea"/>
                        <a:ea typeface="+mn-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err="1">
                          <a:solidFill>
                            <a:schemeClr val="bg2">
                              <a:lumMod val="25000"/>
                            </a:schemeClr>
                          </a:solidFill>
                          <a:latin typeface="+mj-ea"/>
                          <a:ea typeface="+mn-ea"/>
                          <a:cs typeface="Times New Roman" panose="02020603050405020304" pitchFamily="18" charset="0"/>
                        </a:rPr>
                        <a:t>系统详细设计、测试用例</a:t>
                      </a:r>
                      <a:endParaRPr lang="en-US" altLang="en-US" sz="1800" b="0" kern="1200" dirty="0">
                        <a:solidFill>
                          <a:schemeClr val="bg2">
                            <a:lumMod val="25000"/>
                          </a:schemeClr>
                        </a:solidFill>
                        <a:latin typeface="+mj-ea"/>
                        <a:ea typeface="+mn-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indent="0" algn="ctr" defTabSz="914400" rtl="0" eaLnBrk="1" fontAlgn="auto" latinLnBrk="0" hangingPunct="1">
                        <a:lnSpc>
                          <a:spcPct val="100000"/>
                        </a:lnSpc>
                        <a:buNone/>
                      </a:pPr>
                      <a:r>
                        <a:rPr lang="en-US" sz="1800" b="0" kern="1200" dirty="0">
                          <a:solidFill>
                            <a:schemeClr val="bg2">
                              <a:lumMod val="25000"/>
                            </a:schemeClr>
                          </a:solidFill>
                          <a:latin typeface="+mj-ea"/>
                          <a:ea typeface="+mj-ea"/>
                          <a:cs typeface="Times New Roman" panose="02020603050405020304" pitchFamily="18" charset="0"/>
                        </a:rPr>
                        <a:t>2022.04.17</a:t>
                      </a:r>
                      <a:endParaRPr lang="zh-CN" altLang="en-US" sz="1800" b="0" kern="120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indent="0" algn="ctr" defTabSz="914400" rtl="0" eaLnBrk="1" fontAlgn="auto" latinLnBrk="0" hangingPunct="1">
                        <a:lnSpc>
                          <a:spcPct val="100000"/>
                        </a:lnSpc>
                        <a:buNone/>
                      </a:pPr>
                      <a:r>
                        <a:rPr lang="en-US" sz="1800" b="0" kern="1200" dirty="0">
                          <a:solidFill>
                            <a:schemeClr val="bg2">
                              <a:lumMod val="25000"/>
                            </a:schemeClr>
                          </a:solidFill>
                          <a:latin typeface="+mj-ea"/>
                          <a:ea typeface="+mj-ea"/>
                          <a:cs typeface="Times New Roman" panose="02020603050405020304" pitchFamily="18" charset="0"/>
                        </a:rPr>
                        <a:t>2022.04.18</a:t>
                      </a:r>
                      <a:endParaRPr lang="zh-CN" altLang="en-US" sz="1800" b="0" kern="120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solidFill>
                        <a:srgbClr val="9CC2E5"/>
                      </a:solidFill>
                      <a:prstDash val="soli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70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err="1">
                          <a:solidFill>
                            <a:schemeClr val="bg2">
                              <a:lumMod val="25000"/>
                            </a:schemeClr>
                          </a:solidFill>
                          <a:latin typeface="+mj-ea"/>
                          <a:ea typeface="+mn-ea"/>
                          <a:cs typeface="Times New Roman" panose="02020603050405020304" pitchFamily="18" charset="0"/>
                        </a:rPr>
                        <a:t>完成系统测试计划</a:t>
                      </a:r>
                      <a:endParaRPr lang="en-US" altLang="en-US" sz="1800" b="0" kern="1200" dirty="0">
                        <a:solidFill>
                          <a:schemeClr val="bg2">
                            <a:lumMod val="25000"/>
                          </a:schemeClr>
                        </a:solidFill>
                        <a:latin typeface="+mj-ea"/>
                        <a:ea typeface="+mn-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err="1">
                          <a:solidFill>
                            <a:schemeClr val="bg2">
                              <a:lumMod val="25000"/>
                            </a:schemeClr>
                          </a:solidFill>
                          <a:latin typeface="+mj-ea"/>
                          <a:ea typeface="+mn-ea"/>
                          <a:cs typeface="Times New Roman" panose="02020603050405020304" pitchFamily="18" charset="0"/>
                        </a:rPr>
                        <a:t>测试方案、测试报告</a:t>
                      </a:r>
                      <a:endParaRPr lang="en-US" altLang="en-US" sz="1800" b="0" kern="1200" dirty="0">
                        <a:solidFill>
                          <a:schemeClr val="bg2">
                            <a:lumMod val="25000"/>
                          </a:schemeClr>
                        </a:solidFill>
                        <a:latin typeface="+mj-ea"/>
                        <a:ea typeface="+mn-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lgn="ctr">
                      <a:solidFill>
                        <a:srgbClr val="9CC2E5"/>
                      </a:solidFill>
                      <a:prstDash val="solid"/>
                      <a:roun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indent="0" algn="ctr" defTabSz="914400" rtl="0" eaLnBrk="1" fontAlgn="auto" latinLnBrk="0" hangingPunct="1">
                        <a:lnSpc>
                          <a:spcPct val="100000"/>
                        </a:lnSpc>
                        <a:buNone/>
                      </a:pPr>
                      <a:r>
                        <a:rPr lang="en-US" sz="1800" b="0" kern="1200" dirty="0">
                          <a:solidFill>
                            <a:schemeClr val="bg2">
                              <a:lumMod val="25000"/>
                            </a:schemeClr>
                          </a:solidFill>
                          <a:latin typeface="+mj-ea"/>
                          <a:ea typeface="+mj-ea"/>
                          <a:cs typeface="Times New Roman" panose="02020603050405020304" pitchFamily="18" charset="0"/>
                        </a:rPr>
                        <a:t>2022.05.05</a:t>
                      </a:r>
                      <a:endParaRPr lang="zh-CN" altLang="en-US" sz="1800" b="0" kern="120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indent="0" algn="ctr" defTabSz="914400" rtl="0" eaLnBrk="1" fontAlgn="auto" latinLnBrk="0" hangingPunct="1">
                        <a:lnSpc>
                          <a:spcPct val="100000"/>
                        </a:lnSpc>
                        <a:buNone/>
                      </a:pPr>
                      <a:r>
                        <a:rPr lang="en-US" sz="1800" b="0" kern="1200" dirty="0">
                          <a:solidFill>
                            <a:schemeClr val="bg2">
                              <a:lumMod val="25000"/>
                            </a:schemeClr>
                          </a:solidFill>
                          <a:latin typeface="+mj-ea"/>
                          <a:ea typeface="+mj-ea"/>
                          <a:cs typeface="Times New Roman" panose="02020603050405020304" pitchFamily="18" charset="0"/>
                        </a:rPr>
                        <a:t>2022.05.06</a:t>
                      </a:r>
                      <a:endParaRPr lang="zh-CN" altLang="en-US" sz="1800" b="0" kern="120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70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err="1">
                          <a:solidFill>
                            <a:schemeClr val="bg2">
                              <a:lumMod val="25000"/>
                            </a:schemeClr>
                          </a:solidFill>
                          <a:latin typeface="+mj-ea"/>
                          <a:ea typeface="+mn-ea"/>
                          <a:cs typeface="Times New Roman" panose="02020603050405020304" pitchFamily="18" charset="0"/>
                        </a:rPr>
                        <a:t>完成系统开发</a:t>
                      </a:r>
                      <a:endParaRPr lang="en-US" altLang="en-US" sz="1800" b="0" kern="1200" dirty="0">
                        <a:solidFill>
                          <a:schemeClr val="bg2">
                            <a:lumMod val="25000"/>
                          </a:schemeClr>
                        </a:solidFill>
                        <a:latin typeface="+mj-ea"/>
                        <a:ea typeface="+mn-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err="1">
                          <a:solidFill>
                            <a:schemeClr val="bg2">
                              <a:lumMod val="25000"/>
                            </a:schemeClr>
                          </a:solidFill>
                          <a:latin typeface="+mj-ea"/>
                          <a:ea typeface="+mn-ea"/>
                          <a:cs typeface="Times New Roman" panose="02020603050405020304" pitchFamily="18" charset="0"/>
                        </a:rPr>
                        <a:t>系统开发源码</a:t>
                      </a:r>
                      <a:endParaRPr lang="en-US" altLang="en-US" sz="1800" b="0" kern="1200" dirty="0">
                        <a:solidFill>
                          <a:schemeClr val="bg2">
                            <a:lumMod val="25000"/>
                          </a:schemeClr>
                        </a:solidFill>
                        <a:latin typeface="+mj-ea"/>
                        <a:ea typeface="+mn-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lgn="ctr">
                      <a:solidFill>
                        <a:srgbClr val="9CC2E5"/>
                      </a:solidFill>
                      <a:prstDash val="solid"/>
                      <a:roun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indent="0" algn="ctr" defTabSz="914400" rtl="0" eaLnBrk="1" fontAlgn="auto" latinLnBrk="0" hangingPunct="1">
                        <a:lnSpc>
                          <a:spcPct val="100000"/>
                        </a:lnSpc>
                        <a:buNone/>
                      </a:pPr>
                      <a:r>
                        <a:rPr lang="en-US" sz="1800" b="0" kern="1200" dirty="0">
                          <a:solidFill>
                            <a:schemeClr val="bg2">
                              <a:lumMod val="25000"/>
                            </a:schemeClr>
                          </a:solidFill>
                          <a:latin typeface="+mj-ea"/>
                          <a:ea typeface="+mj-ea"/>
                          <a:cs typeface="Times New Roman" panose="02020603050405020304" pitchFamily="18" charset="0"/>
                        </a:rPr>
                        <a:t>2022.05.19</a:t>
                      </a:r>
                      <a:endParaRPr lang="zh-CN" altLang="en-US" sz="1800" b="0" kern="120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indent="0" algn="ctr" defTabSz="914400" rtl="0" eaLnBrk="1" fontAlgn="auto" latinLnBrk="0" hangingPunct="1">
                        <a:lnSpc>
                          <a:spcPct val="100000"/>
                        </a:lnSpc>
                        <a:buNone/>
                      </a:pPr>
                      <a:r>
                        <a:rPr lang="en-US" sz="1800" b="0" kern="1200" dirty="0">
                          <a:solidFill>
                            <a:schemeClr val="bg2">
                              <a:lumMod val="25000"/>
                            </a:schemeClr>
                          </a:solidFill>
                          <a:latin typeface="+mj-ea"/>
                          <a:ea typeface="+mj-ea"/>
                          <a:cs typeface="Times New Roman" panose="02020603050405020304" pitchFamily="18" charset="0"/>
                        </a:rPr>
                        <a:t>2022.05.19</a:t>
                      </a:r>
                      <a:endParaRPr lang="zh-CN" altLang="en-US" sz="1800" b="0" kern="120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70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err="1">
                          <a:solidFill>
                            <a:schemeClr val="bg2">
                              <a:lumMod val="25000"/>
                            </a:schemeClr>
                          </a:solidFill>
                          <a:latin typeface="+mj-ea"/>
                          <a:ea typeface="+mn-ea"/>
                          <a:cs typeface="Times New Roman" panose="02020603050405020304" pitchFamily="18" charset="0"/>
                        </a:rPr>
                        <a:t>系统上线</a:t>
                      </a:r>
                      <a:endParaRPr lang="en-US" altLang="en-US" sz="1800" b="0" kern="1200" dirty="0">
                        <a:solidFill>
                          <a:schemeClr val="bg2">
                            <a:lumMod val="25000"/>
                          </a:schemeClr>
                        </a:solidFill>
                        <a:latin typeface="+mj-ea"/>
                        <a:ea typeface="+mn-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err="1">
                          <a:solidFill>
                            <a:schemeClr val="bg2">
                              <a:lumMod val="25000"/>
                            </a:schemeClr>
                          </a:solidFill>
                          <a:latin typeface="+mj-ea"/>
                          <a:ea typeface="+mn-ea"/>
                          <a:cs typeface="Times New Roman" panose="02020603050405020304" pitchFamily="18" charset="0"/>
                        </a:rPr>
                        <a:t>可运行的</a:t>
                      </a:r>
                      <a:r>
                        <a:rPr lang="zh-CN" altLang="en-US" sz="1800" b="0" kern="1200" dirty="0">
                          <a:solidFill>
                            <a:schemeClr val="bg2">
                              <a:lumMod val="25000"/>
                            </a:schemeClr>
                          </a:solidFill>
                          <a:latin typeface="+mj-ea"/>
                          <a:ea typeface="+mn-ea"/>
                          <a:cs typeface="Times New Roman" panose="02020603050405020304" pitchFamily="18" charset="0"/>
                        </a:rPr>
                        <a:t>小程序项目</a:t>
                      </a:r>
                      <a:endParaRPr lang="en-US" altLang="en-US" sz="1800" b="0" kern="1200" dirty="0">
                        <a:solidFill>
                          <a:schemeClr val="bg2">
                            <a:lumMod val="25000"/>
                          </a:schemeClr>
                        </a:solidFill>
                        <a:latin typeface="+mj-ea"/>
                        <a:ea typeface="+mn-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lgn="ctr">
                      <a:solidFill>
                        <a:srgbClr val="9CC2E5"/>
                      </a:solidFill>
                      <a:prstDash val="solid"/>
                      <a:roun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indent="0" algn="ctr" defTabSz="914400" rtl="0" eaLnBrk="1" fontAlgn="auto" latinLnBrk="0" hangingPunct="1">
                        <a:lnSpc>
                          <a:spcPct val="100000"/>
                        </a:lnSpc>
                        <a:buNone/>
                      </a:pPr>
                      <a:r>
                        <a:rPr lang="en-US" sz="1800" b="0" kern="1200" dirty="0">
                          <a:solidFill>
                            <a:schemeClr val="bg2">
                              <a:lumMod val="25000"/>
                            </a:schemeClr>
                          </a:solidFill>
                          <a:latin typeface="+mj-ea"/>
                          <a:ea typeface="+mj-ea"/>
                          <a:cs typeface="Times New Roman" panose="02020603050405020304" pitchFamily="18" charset="0"/>
                        </a:rPr>
                        <a:t>2022.06.02</a:t>
                      </a:r>
                      <a:endParaRPr lang="zh-CN" altLang="en-US" sz="1800" b="0" kern="120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marL="0" indent="0" algn="ctr" defTabSz="914400" rtl="0" eaLnBrk="1" fontAlgn="auto" latinLnBrk="0" hangingPunct="1">
                        <a:lnSpc>
                          <a:spcPct val="100000"/>
                        </a:lnSpc>
                        <a:buNone/>
                      </a:pPr>
                      <a:r>
                        <a:rPr lang="en-US" sz="1800" b="0" kern="1200" dirty="0">
                          <a:solidFill>
                            <a:schemeClr val="bg2">
                              <a:lumMod val="25000"/>
                            </a:schemeClr>
                          </a:solidFill>
                          <a:latin typeface="+mj-ea"/>
                          <a:ea typeface="+mj-ea"/>
                          <a:cs typeface="Times New Roman" panose="02020603050405020304" pitchFamily="18" charset="0"/>
                        </a:rPr>
                        <a:t>2022.06.01</a:t>
                      </a:r>
                      <a:endParaRPr lang="zh-CN" altLang="en-US" sz="1800" b="0" kern="1200" dirty="0">
                        <a:solidFill>
                          <a:schemeClr val="bg2">
                            <a:lumMod val="25000"/>
                          </a:schemeClr>
                        </a:solidFill>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文本框 6"/>
          <p:cNvSpPr txBox="1"/>
          <p:nvPr/>
        </p:nvSpPr>
        <p:spPr>
          <a:xfrm>
            <a:off x="3484721" y="305118"/>
            <a:ext cx="2716530" cy="521970"/>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en-US" dirty="0"/>
              <a:t>里程碑交付物表</a:t>
            </a:r>
          </a:p>
        </p:txBody>
      </p:sp>
      <p:sp>
        <p:nvSpPr>
          <p:cNvPr id="8" name="灯片编号占位符 7">
            <a:extLst>
              <a:ext uri="{FF2B5EF4-FFF2-40B4-BE49-F238E27FC236}">
                <a16:creationId xmlns:a16="http://schemas.microsoft.com/office/drawing/2014/main" id="{223E6EE8-2E02-465C-A460-03D0504A62C0}"/>
              </a:ext>
            </a:extLst>
          </p:cNvPr>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latin typeface="华文宋体" panose="02010600040101010101" charset="-122"/>
                <a:ea typeface="华文宋体" panose="02010600040101010101" charset="-122"/>
              </a:rPr>
              <a:t>二、执行过程</a:t>
            </a:r>
          </a:p>
        </p:txBody>
      </p:sp>
      <p:pic>
        <p:nvPicPr>
          <p:cNvPr id="7" name="图片 6">
            <a:extLst>
              <a:ext uri="{FF2B5EF4-FFF2-40B4-BE49-F238E27FC236}">
                <a16:creationId xmlns:a16="http://schemas.microsoft.com/office/drawing/2014/main" id="{D5928DD6-C9AF-4DFC-B78E-1A7682B84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200" y="1180156"/>
            <a:ext cx="8867599" cy="4497688"/>
          </a:xfrm>
          <a:prstGeom prst="rect">
            <a:avLst/>
          </a:prstGeom>
        </p:spPr>
      </p:pic>
      <p:sp>
        <p:nvSpPr>
          <p:cNvPr id="6" name="灯片编号占位符 5">
            <a:extLst>
              <a:ext uri="{FF2B5EF4-FFF2-40B4-BE49-F238E27FC236}">
                <a16:creationId xmlns:a16="http://schemas.microsoft.com/office/drawing/2014/main" id="{D01E8A73-479B-4DA8-BB41-7F176E966D49}"/>
              </a:ext>
            </a:extLst>
          </p:cNvPr>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3" name="文本框 2"/>
          <p:cNvSpPr txBox="1"/>
          <p:nvPr/>
        </p:nvSpPr>
        <p:spPr>
          <a:xfrm>
            <a:off x="400685" y="305435"/>
            <a:ext cx="256730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E7E6E6">
                    <a:lumMod val="25000"/>
                  </a:srgbClr>
                </a:solidFill>
                <a:effectLst/>
                <a:uLnTx/>
                <a:uFillTx/>
                <a:latin typeface="华文宋体" panose="02010600040101010101" charset="-122"/>
                <a:ea typeface="华文宋体" panose="02010600040101010101" charset="-122"/>
                <a:cs typeface="+mn-cs"/>
              </a:rPr>
              <a:t>二、执行过程</a:t>
            </a:r>
          </a:p>
        </p:txBody>
      </p:sp>
      <p:sp>
        <p:nvSpPr>
          <p:cNvPr id="6" name="灯片编号占位符 5">
            <a:extLst>
              <a:ext uri="{FF2B5EF4-FFF2-40B4-BE49-F238E27FC236}">
                <a16:creationId xmlns:a16="http://schemas.microsoft.com/office/drawing/2014/main" id="{D01E8A73-479B-4DA8-BB41-7F176E966D4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2000" b="1"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2000" b="1"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FB20A7C5-E513-4299-8D24-8B49D1374858}"/>
              </a:ext>
            </a:extLst>
          </p:cNvPr>
          <p:cNvPicPr>
            <a:picLocks noChangeAspect="1"/>
          </p:cNvPicPr>
          <p:nvPr/>
        </p:nvPicPr>
        <p:blipFill>
          <a:blip r:embed="rId3"/>
          <a:stretch>
            <a:fillRect/>
          </a:stretch>
        </p:blipFill>
        <p:spPr>
          <a:xfrm>
            <a:off x="2090428" y="1452283"/>
            <a:ext cx="8011143" cy="4051262"/>
          </a:xfrm>
          <a:prstGeom prst="rect">
            <a:avLst/>
          </a:prstGeom>
        </p:spPr>
      </p:pic>
      <p:sp>
        <p:nvSpPr>
          <p:cNvPr id="11" name="文本框 10">
            <a:extLst>
              <a:ext uri="{FF2B5EF4-FFF2-40B4-BE49-F238E27FC236}">
                <a16:creationId xmlns:a16="http://schemas.microsoft.com/office/drawing/2014/main" id="{09500784-9156-4B67-87F8-A0CAD6C1B9E5}"/>
              </a:ext>
            </a:extLst>
          </p:cNvPr>
          <p:cNvSpPr txBox="1"/>
          <p:nvPr/>
        </p:nvSpPr>
        <p:spPr>
          <a:xfrm>
            <a:off x="3484720" y="305118"/>
            <a:ext cx="3433719" cy="46166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en-US" altLang="zh-CN" dirty="0" err="1"/>
              <a:t>Github</a:t>
            </a:r>
            <a:r>
              <a:rPr lang="en-US" altLang="zh-CN" dirty="0"/>
              <a:t> </a:t>
            </a:r>
            <a:r>
              <a:rPr lang="zh-CN" altLang="en-US" dirty="0"/>
              <a:t>项目目录结构</a:t>
            </a:r>
          </a:p>
        </p:txBody>
      </p:sp>
    </p:spTree>
    <p:extLst>
      <p:ext uri="{BB962C8B-B14F-4D97-AF65-F5344CB8AC3E}">
        <p14:creationId xmlns:p14="http://schemas.microsoft.com/office/powerpoint/2010/main" val="297353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任意多边形 26">
            <a:extLst>
              <a:ext uri="{FF2B5EF4-FFF2-40B4-BE49-F238E27FC236}">
                <a16:creationId xmlns:a16="http://schemas.microsoft.com/office/drawing/2014/main" id="{D4160F6E-1444-4CD2-9A33-76508FBE8BD6}"/>
              </a:ext>
            </a:extLst>
          </p:cNvPr>
          <p:cNvSpPr/>
          <p:nvPr/>
        </p:nvSpPr>
        <p:spPr>
          <a:xfrm>
            <a:off x="1927717" y="3240599"/>
            <a:ext cx="7211291" cy="1677795"/>
          </a:xfrm>
          <a:custGeom>
            <a:avLst/>
            <a:gdLst>
              <a:gd name="connsiteX0" fmla="*/ 0 w 6393307"/>
              <a:gd name="connsiteY0" fmla="*/ 0 h 1487481"/>
              <a:gd name="connsiteX1" fmla="*/ 6393307 w 6393307"/>
              <a:gd name="connsiteY1" fmla="*/ 0 h 1487481"/>
              <a:gd name="connsiteX2" fmla="*/ 5571101 w 6393307"/>
              <a:gd name="connsiteY2" fmla="*/ 1487481 h 1487481"/>
              <a:gd name="connsiteX3" fmla="*/ 2729826 w 6393307"/>
              <a:gd name="connsiteY3" fmla="*/ 1487481 h 1487481"/>
              <a:gd name="connsiteX4" fmla="*/ 1012310 w 6393307"/>
              <a:gd name="connsiteY4" fmla="*/ 1487481 h 1487481"/>
              <a:gd name="connsiteX5" fmla="*/ 0 w 6393307"/>
              <a:gd name="connsiteY5" fmla="*/ 1487481 h 1487481"/>
              <a:gd name="connsiteX6" fmla="*/ 0 w 6393307"/>
              <a:gd name="connsiteY6" fmla="*/ 0 h 148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3307" h="1487481">
                <a:moveTo>
                  <a:pt x="0" y="0"/>
                </a:moveTo>
                <a:lnTo>
                  <a:pt x="6393307" y="0"/>
                </a:lnTo>
                <a:lnTo>
                  <a:pt x="5571101" y="1487481"/>
                </a:lnTo>
                <a:lnTo>
                  <a:pt x="2729826" y="1487481"/>
                </a:lnTo>
                <a:lnTo>
                  <a:pt x="1012310" y="1487481"/>
                </a:lnTo>
                <a:lnTo>
                  <a:pt x="0" y="1487481"/>
                </a:lnTo>
                <a:lnTo>
                  <a:pt x="0" y="0"/>
                </a:lnTo>
                <a:close/>
              </a:path>
            </a:pathLst>
          </a:custGeom>
          <a:solidFill>
            <a:schemeClr val="accent6">
              <a:lumMod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5" name="直接连接符 24">
            <a:extLst>
              <a:ext uri="{FF2B5EF4-FFF2-40B4-BE49-F238E27FC236}">
                <a16:creationId xmlns:a16="http://schemas.microsoft.com/office/drawing/2014/main" id="{1FE20751-87CA-412B-A161-E287BF3664DA}"/>
              </a:ext>
            </a:extLst>
          </p:cNvPr>
          <p:cNvCxnSpPr/>
          <p:nvPr/>
        </p:nvCxnSpPr>
        <p:spPr>
          <a:xfrm flipH="1">
            <a:off x="8155174" y="4048939"/>
            <a:ext cx="1181767" cy="2137968"/>
          </a:xfrm>
          <a:prstGeom prst="line">
            <a:avLst/>
          </a:prstGeom>
          <a:ln w="19050">
            <a:solidFill>
              <a:srgbClr val="50565C"/>
            </a:solidFill>
          </a:ln>
        </p:spPr>
        <p:style>
          <a:lnRef idx="1">
            <a:schemeClr val="accent1"/>
          </a:lnRef>
          <a:fillRef idx="0">
            <a:schemeClr val="accent1"/>
          </a:fillRef>
          <a:effectRef idx="0">
            <a:schemeClr val="accent1"/>
          </a:effectRef>
          <a:fontRef idx="minor">
            <a:schemeClr val="tx1"/>
          </a:fontRef>
        </p:style>
      </p:cxnSp>
      <p:sp>
        <p:nvSpPr>
          <p:cNvPr id="26" name="任意多边形 28">
            <a:extLst>
              <a:ext uri="{FF2B5EF4-FFF2-40B4-BE49-F238E27FC236}">
                <a16:creationId xmlns:a16="http://schemas.microsoft.com/office/drawing/2014/main" id="{D7C719D6-4833-4A8A-A3EB-D3FF3497D451}"/>
              </a:ext>
            </a:extLst>
          </p:cNvPr>
          <p:cNvSpPr/>
          <p:nvPr/>
        </p:nvSpPr>
        <p:spPr>
          <a:xfrm>
            <a:off x="0" y="1951064"/>
            <a:ext cx="7211291" cy="2967326"/>
          </a:xfrm>
          <a:custGeom>
            <a:avLst/>
            <a:gdLst>
              <a:gd name="connsiteX0" fmla="*/ 0 w 6515100"/>
              <a:gd name="connsiteY0" fmla="*/ 0 h 2680855"/>
              <a:gd name="connsiteX1" fmla="*/ 2396423 w 6515100"/>
              <a:gd name="connsiteY1" fmla="*/ 0 h 2680855"/>
              <a:gd name="connsiteX2" fmla="*/ 2466284 w 6515100"/>
              <a:gd name="connsiteY2" fmla="*/ 0 h 2680855"/>
              <a:gd name="connsiteX3" fmla="*/ 6515100 w 6515100"/>
              <a:gd name="connsiteY3" fmla="*/ 0 h 2680855"/>
              <a:gd name="connsiteX4" fmla="*/ 5033257 w 6515100"/>
              <a:gd name="connsiteY4" fmla="*/ 2680855 h 2680855"/>
              <a:gd name="connsiteX5" fmla="*/ 2466284 w 6515100"/>
              <a:gd name="connsiteY5" fmla="*/ 2680855 h 2680855"/>
              <a:gd name="connsiteX6" fmla="*/ 914580 w 6515100"/>
              <a:gd name="connsiteY6" fmla="*/ 2680855 h 2680855"/>
              <a:gd name="connsiteX7" fmla="*/ 0 w 6515100"/>
              <a:gd name="connsiteY7" fmla="*/ 2680855 h 268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5100" h="2680855">
                <a:moveTo>
                  <a:pt x="0" y="0"/>
                </a:moveTo>
                <a:lnTo>
                  <a:pt x="2396423" y="0"/>
                </a:lnTo>
                <a:lnTo>
                  <a:pt x="2466284" y="0"/>
                </a:lnTo>
                <a:lnTo>
                  <a:pt x="6515100" y="0"/>
                </a:lnTo>
                <a:lnTo>
                  <a:pt x="5033257" y="2680855"/>
                </a:lnTo>
                <a:lnTo>
                  <a:pt x="2466284" y="2680855"/>
                </a:lnTo>
                <a:lnTo>
                  <a:pt x="914580" y="2680855"/>
                </a:lnTo>
                <a:lnTo>
                  <a:pt x="0" y="2680855"/>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7" name="直接连接符 26">
            <a:extLst>
              <a:ext uri="{FF2B5EF4-FFF2-40B4-BE49-F238E27FC236}">
                <a16:creationId xmlns:a16="http://schemas.microsoft.com/office/drawing/2014/main" id="{236BCF4F-C2EA-44D5-B52F-DA25685D84C7}"/>
              </a:ext>
            </a:extLst>
          </p:cNvPr>
          <p:cNvCxnSpPr/>
          <p:nvPr/>
        </p:nvCxnSpPr>
        <p:spPr>
          <a:xfrm flipH="1">
            <a:off x="8649231" y="1640278"/>
            <a:ext cx="1677927" cy="303559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C036409F-9B0A-4B64-9B2F-1A5F564F6520}"/>
              </a:ext>
            </a:extLst>
          </p:cNvPr>
          <p:cNvGrpSpPr/>
          <p:nvPr/>
        </p:nvGrpSpPr>
        <p:grpSpPr>
          <a:xfrm>
            <a:off x="765318" y="2497753"/>
            <a:ext cx="4587387" cy="1820064"/>
            <a:chOff x="765316" y="2497753"/>
            <a:chExt cx="4587387" cy="1820064"/>
          </a:xfrm>
        </p:grpSpPr>
        <p:sp>
          <p:nvSpPr>
            <p:cNvPr id="31" name="TextBox 76">
              <a:extLst>
                <a:ext uri="{FF2B5EF4-FFF2-40B4-BE49-F238E27FC236}">
                  <a16:creationId xmlns:a16="http://schemas.microsoft.com/office/drawing/2014/main" id="{8F5C1C78-0057-496E-B3A9-25F0A86854FB}"/>
                </a:ext>
              </a:extLst>
            </p:cNvPr>
            <p:cNvSpPr txBox="1"/>
            <p:nvPr/>
          </p:nvSpPr>
          <p:spPr>
            <a:xfrm>
              <a:off x="765316" y="2497753"/>
              <a:ext cx="3700180"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064D2">
                      <a:lumMod val="20000"/>
                      <a:lumOff val="80000"/>
                    </a:srgbClr>
                  </a:solidFill>
                  <a:effectLst/>
                  <a:uLnTx/>
                  <a:uFillTx/>
                  <a:latin typeface="微软雅黑" panose="020B0503020204020204" charset="-122"/>
                  <a:ea typeface="微软雅黑" panose="020B0503020204020204" charset="-122"/>
                  <a:cs typeface="+mn-cs"/>
                </a:rPr>
                <a:t>PART THREE</a:t>
              </a:r>
              <a:endParaRPr kumimoji="0" lang="zh-CN" altLang="en-US" sz="4400" b="1" i="0" u="none" strike="noStrike" kern="1200" cap="none" spc="0" normalizeH="0" baseline="0" noProof="0" dirty="0">
                <a:ln>
                  <a:noFill/>
                </a:ln>
                <a:solidFill>
                  <a:srgbClr val="0064D2">
                    <a:lumMod val="20000"/>
                    <a:lumOff val="80000"/>
                  </a:srgbClr>
                </a:solidFill>
                <a:effectLst/>
                <a:uLnTx/>
                <a:uFillTx/>
                <a:latin typeface="微软雅黑" panose="020B0503020204020204" charset="-122"/>
                <a:ea typeface="微软雅黑" panose="020B0503020204020204" charset="-122"/>
                <a:cs typeface="+mn-cs"/>
              </a:endParaRPr>
            </a:p>
          </p:txBody>
        </p:sp>
        <p:sp>
          <p:nvSpPr>
            <p:cNvPr id="32" name="矩形 31">
              <a:extLst>
                <a:ext uri="{FF2B5EF4-FFF2-40B4-BE49-F238E27FC236}">
                  <a16:creationId xmlns:a16="http://schemas.microsoft.com/office/drawing/2014/main" id="{B973D9C2-C5F5-4036-BB38-1AEE128A4BD7}"/>
                </a:ext>
              </a:extLst>
            </p:cNvPr>
            <p:cNvSpPr/>
            <p:nvPr/>
          </p:nvSpPr>
          <p:spPr>
            <a:xfrm>
              <a:off x="828963" y="3240599"/>
              <a:ext cx="452374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FFFFFF"/>
                  </a:solidFill>
                  <a:effectLst/>
                  <a:uLnTx/>
                  <a:uFillTx/>
                  <a:latin typeface="Arial"/>
                  <a:ea typeface="微软雅黑"/>
                  <a:cs typeface="+mn-cs"/>
                  <a:sym typeface="+mn-ea"/>
                </a:rPr>
                <a:t>测试计划</a:t>
              </a:r>
              <a:endParaRPr kumimoji="0" lang="en-US" altLang="zh-CN" sz="3200" b="1" i="0" u="none" strike="noStrike" kern="1200" cap="none" spc="0" normalizeH="0" baseline="0" noProof="0" dirty="0">
                <a:ln>
                  <a:noFill/>
                </a:ln>
                <a:solidFill>
                  <a:srgbClr val="FFFFFF"/>
                </a:solidFill>
                <a:effectLst/>
                <a:uLnTx/>
                <a:uFillTx/>
                <a:latin typeface="Arial"/>
                <a:ea typeface="微软雅黑"/>
                <a:cs typeface="+mn-cs"/>
                <a:sym typeface="+mn-e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Arial"/>
                  <a:ea typeface="微软雅黑"/>
                  <a:cs typeface="+mn-cs"/>
                </a:rPr>
                <a:t>Test plan</a:t>
              </a:r>
            </a:p>
          </p:txBody>
        </p:sp>
      </p:grpSp>
      <p:sp>
        <p:nvSpPr>
          <p:cNvPr id="34" name="PA_文本框 9">
            <a:extLst>
              <a:ext uri="{FF2B5EF4-FFF2-40B4-BE49-F238E27FC236}">
                <a16:creationId xmlns:a16="http://schemas.microsoft.com/office/drawing/2014/main" id="{929DA523-622D-4BFD-8BFE-72CBC380711F}"/>
              </a:ext>
            </a:extLst>
          </p:cNvPr>
          <p:cNvSpPr txBox="1"/>
          <p:nvPr>
            <p:custDataLst>
              <p:tags r:id="rId1"/>
            </p:custDataLst>
          </p:nvPr>
        </p:nvSpPr>
        <p:spPr>
          <a:xfrm>
            <a:off x="6348771" y="3172710"/>
            <a:ext cx="2140568" cy="18620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solidFill>
                  <a:srgbClr val="F1F1F1"/>
                </a:solidFill>
                <a:effectLst/>
                <a:uLnTx/>
                <a:uFillTx/>
                <a:latin typeface="微软雅黑" panose="020B0503020204020204" charset="-122"/>
                <a:ea typeface="微软雅黑" panose="020B0503020204020204" charset="-122"/>
                <a:cs typeface="+mn-cs"/>
              </a:rPr>
              <a:t>03</a:t>
            </a:r>
            <a:endParaRPr kumimoji="0" lang="zh-CN" altLang="en-US" sz="11500" b="1" i="0" u="none" strike="noStrike" kern="1200" cap="none" spc="0" normalizeH="0" baseline="0" noProof="0" dirty="0">
              <a:ln>
                <a:noFill/>
              </a:ln>
              <a:solidFill>
                <a:srgbClr val="F1F1F1"/>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191443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latin typeface="华文宋体" panose="02010600040101010101" charset="-122"/>
                <a:ea typeface="华文宋体" panose="02010600040101010101" charset="-122"/>
              </a:rPr>
              <a:t>三、测试计划</a:t>
            </a:r>
          </a:p>
        </p:txBody>
      </p:sp>
      <p:graphicFrame>
        <p:nvGraphicFramePr>
          <p:cNvPr id="7" name="表格 6"/>
          <p:cNvGraphicFramePr/>
          <p:nvPr>
            <p:custDataLst>
              <p:tags r:id="rId1"/>
            </p:custDataLst>
            <p:extLst>
              <p:ext uri="{D42A27DB-BD31-4B8C-83A1-F6EECF244321}">
                <p14:modId xmlns:p14="http://schemas.microsoft.com/office/powerpoint/2010/main" val="979397063"/>
              </p:ext>
            </p:extLst>
          </p:nvPr>
        </p:nvGraphicFramePr>
        <p:xfrm>
          <a:off x="400685" y="995045"/>
          <a:ext cx="11023600" cy="4872355"/>
        </p:xfrm>
        <a:graphic>
          <a:graphicData uri="http://schemas.openxmlformats.org/drawingml/2006/table">
            <a:tbl>
              <a:tblPr firstRow="1" bandRow="1">
                <a:tableStyleId>{5940675A-B579-460E-94D1-54222C63F5DA}</a:tableStyleId>
              </a:tblPr>
              <a:tblGrid>
                <a:gridCol w="1075055">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2344420">
                  <a:extLst>
                    <a:ext uri="{9D8B030D-6E8A-4147-A177-3AD203B41FA5}">
                      <a16:colId xmlns:a16="http://schemas.microsoft.com/office/drawing/2014/main" val="20002"/>
                    </a:ext>
                  </a:extLst>
                </a:gridCol>
                <a:gridCol w="2983865">
                  <a:extLst>
                    <a:ext uri="{9D8B030D-6E8A-4147-A177-3AD203B41FA5}">
                      <a16:colId xmlns:a16="http://schemas.microsoft.com/office/drawing/2014/main" val="20003"/>
                    </a:ext>
                  </a:extLst>
                </a:gridCol>
                <a:gridCol w="3045460">
                  <a:extLst>
                    <a:ext uri="{9D8B030D-6E8A-4147-A177-3AD203B41FA5}">
                      <a16:colId xmlns:a16="http://schemas.microsoft.com/office/drawing/2014/main" val="20004"/>
                    </a:ext>
                  </a:extLst>
                </a:gridCol>
              </a:tblGrid>
              <a:tr h="459740">
                <a:tc>
                  <a:txBody>
                    <a:bodyPr/>
                    <a:lstStyle/>
                    <a:p>
                      <a:pPr indent="0" algn="ctr" fontAlgn="auto">
                        <a:lnSpc>
                          <a:spcPct val="150000"/>
                        </a:lnSpc>
                        <a:buNone/>
                      </a:pPr>
                      <a:r>
                        <a:rPr lang="zh-CN" altLang="en-US" sz="1800" b="1" dirty="0">
                          <a:solidFill>
                            <a:srgbClr val="FFFFFF"/>
                          </a:solidFill>
                          <a:latin typeface="+mj-ea"/>
                          <a:ea typeface="+mj-ea"/>
                          <a:cs typeface="等线" charset="0"/>
                        </a:rPr>
                        <a:t>模块</a:t>
                      </a:r>
                    </a:p>
                  </a:txBody>
                  <a:tcPr marL="68580" marR="68580" marT="0" marB="0">
                    <a:lnL w="12700" cap="flat" cmpd="sng">
                      <a:solidFill>
                        <a:srgbClr val="5B9BD5"/>
                      </a:solidFill>
                      <a:prstDash val="solid"/>
                      <a:headEnd type="none" w="med" len="med"/>
                      <a:tailEnd type="none" w="med" len="med"/>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lgn="ctr" fontAlgn="auto">
                        <a:lnSpc>
                          <a:spcPct val="150000"/>
                        </a:lnSpc>
                        <a:buNone/>
                      </a:pPr>
                      <a:r>
                        <a:rPr lang="zh-CN" altLang="en-US" sz="1800" b="1" dirty="0">
                          <a:solidFill>
                            <a:srgbClr val="FFFFFF"/>
                          </a:solidFill>
                          <a:latin typeface="+mj-ea"/>
                          <a:ea typeface="+mj-ea"/>
                          <a:cs typeface="等线" charset="0"/>
                        </a:rPr>
                        <a:t>功能点</a:t>
                      </a:r>
                    </a:p>
                  </a:txBody>
                  <a:tcPr marL="68580" marR="68580" marT="0" marB="0">
                    <a:lnL>
                      <a:noFill/>
                    </a:lnL>
                    <a:lnR>
                      <a:noFill/>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tc>
                  <a:txBody>
                    <a:bodyPr/>
                    <a:lstStyle/>
                    <a:p>
                      <a:pPr indent="0" algn="ctr" fontAlgn="auto">
                        <a:lnSpc>
                          <a:spcPct val="150000"/>
                        </a:lnSpc>
                        <a:buNone/>
                      </a:pPr>
                      <a:r>
                        <a:rPr lang="zh-CN" altLang="en-US" sz="1800" b="1" dirty="0">
                          <a:solidFill>
                            <a:srgbClr val="FFFFFF"/>
                          </a:solidFill>
                          <a:latin typeface="+mj-ea"/>
                          <a:ea typeface="+mj-ea"/>
                          <a:cs typeface="等线" charset="0"/>
                        </a:rPr>
                        <a:t>预期测试结果</a:t>
                      </a:r>
                    </a:p>
                  </a:txBody>
                  <a:tcPr marL="68580" marR="68580" marT="0" marB="0">
                    <a:lnL>
                      <a:noFill/>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tc>
                  <a:txBody>
                    <a:bodyPr/>
                    <a:lstStyle/>
                    <a:p>
                      <a:pPr indent="0" algn="ctr" fontAlgn="auto">
                        <a:lnSpc>
                          <a:spcPct val="150000"/>
                        </a:lnSpc>
                        <a:buNone/>
                      </a:pPr>
                      <a:r>
                        <a:rPr lang="zh-CN" altLang="en-US" sz="1800" b="1" dirty="0">
                          <a:solidFill>
                            <a:srgbClr val="FFFFFF"/>
                          </a:solidFill>
                          <a:latin typeface="+mj-ea"/>
                          <a:ea typeface="+mj-ea"/>
                          <a:cs typeface="等线" charset="0"/>
                        </a:rPr>
                        <a:t>实际测试结果</a:t>
                      </a:r>
                    </a:p>
                  </a:txBody>
                  <a:tcPr marL="68580" marR="68580" marT="0" marB="0">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tc>
                  <a:txBody>
                    <a:bodyPr/>
                    <a:lstStyle/>
                    <a:p>
                      <a:pPr indent="0" algn="ctr" fontAlgn="auto">
                        <a:lnSpc>
                          <a:spcPct val="150000"/>
                        </a:lnSpc>
                        <a:buNone/>
                      </a:pPr>
                      <a:r>
                        <a:rPr lang="zh-CN" altLang="en-US" sz="1800" b="1" dirty="0">
                          <a:solidFill>
                            <a:srgbClr val="FFFFFF"/>
                          </a:solidFill>
                          <a:latin typeface="+mj-ea"/>
                          <a:ea typeface="+mj-ea"/>
                          <a:cs typeface="等线" charset="0"/>
                        </a:rPr>
                        <a:t>需完善内容</a:t>
                      </a:r>
                    </a:p>
                  </a:txBody>
                  <a:tcPr marL="68580" marR="68580" marT="0" marB="0">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1259205">
                <a:tc rowSpan="4">
                  <a:txBody>
                    <a:bodyPr/>
                    <a:lstStyle/>
                    <a:p>
                      <a:pPr indent="0" algn="ctr" fontAlgn="auto">
                        <a:lnSpc>
                          <a:spcPct val="200000"/>
                        </a:lnSpc>
                        <a:buNone/>
                      </a:pPr>
                      <a:endParaRPr lang="zh-CN" altLang="en-US" sz="1800" b="1" dirty="0">
                        <a:solidFill>
                          <a:schemeClr val="bg2">
                            <a:lumMod val="25000"/>
                          </a:schemeClr>
                        </a:solidFill>
                        <a:latin typeface="+mj-ea"/>
                        <a:ea typeface="+mj-ea"/>
                        <a:cs typeface="等线" charset="0"/>
                      </a:endParaRPr>
                    </a:p>
                    <a:p>
                      <a:pPr indent="0" algn="ctr" fontAlgn="auto">
                        <a:lnSpc>
                          <a:spcPct val="200000"/>
                        </a:lnSpc>
                        <a:buNone/>
                      </a:pPr>
                      <a:endParaRPr lang="zh-CN" altLang="en-US" sz="1800" b="1" dirty="0">
                        <a:solidFill>
                          <a:schemeClr val="bg2">
                            <a:lumMod val="25000"/>
                          </a:schemeClr>
                        </a:solidFill>
                        <a:latin typeface="+mj-ea"/>
                        <a:ea typeface="+mj-ea"/>
                        <a:cs typeface="等线" charset="0"/>
                      </a:endParaRPr>
                    </a:p>
                    <a:p>
                      <a:pPr indent="0" algn="ctr" fontAlgn="auto">
                        <a:lnSpc>
                          <a:spcPct val="200000"/>
                        </a:lnSpc>
                        <a:buNone/>
                      </a:pPr>
                      <a:r>
                        <a:rPr lang="zh-CN" altLang="en-US" sz="1800" b="1" dirty="0">
                          <a:solidFill>
                            <a:schemeClr val="bg2">
                              <a:lumMod val="25000"/>
                            </a:schemeClr>
                          </a:solidFill>
                          <a:latin typeface="+mj-ea"/>
                          <a:ea typeface="+mj-ea"/>
                          <a:cs typeface="等线" charset="0"/>
                        </a:rPr>
                        <a:t>餐点</a:t>
                      </a:r>
                      <a:endParaRPr lang="en-US" altLang="zh-CN" sz="1800" b="1" dirty="0">
                        <a:solidFill>
                          <a:schemeClr val="bg2">
                            <a:lumMod val="25000"/>
                          </a:schemeClr>
                        </a:solidFill>
                        <a:latin typeface="+mj-ea"/>
                        <a:ea typeface="+mj-ea"/>
                        <a:cs typeface="等线" charset="0"/>
                      </a:endParaRPr>
                    </a:p>
                    <a:p>
                      <a:pPr indent="0" algn="ctr" fontAlgn="auto">
                        <a:lnSpc>
                          <a:spcPct val="200000"/>
                        </a:lnSpc>
                        <a:buNone/>
                      </a:pPr>
                      <a:r>
                        <a:rPr lang="zh-CN" altLang="en-US" sz="1800" b="1" dirty="0">
                          <a:solidFill>
                            <a:schemeClr val="bg2">
                              <a:lumMod val="25000"/>
                            </a:schemeClr>
                          </a:solidFill>
                          <a:latin typeface="+mj-ea"/>
                          <a:ea typeface="+mj-ea"/>
                          <a:cs typeface="等线" charset="0"/>
                        </a:rPr>
                        <a:t>模块</a:t>
                      </a:r>
                    </a:p>
                  </a:txBody>
                  <a:tcPr marL="68580" marR="68580" marT="0" marB="0">
                    <a:lnL w="12700" cap="flat" cmpd="sng">
                      <a:solidFill>
                        <a:srgbClr val="9CC2E5"/>
                      </a:solidFill>
                      <a:prstDash val="solid"/>
                      <a:headEnd type="none" w="med" len="med"/>
                      <a:tailEnd type="none" w="med" len="med"/>
                    </a:lnL>
                    <a:lnR w="12700" cap="flat" cmpd="sng" algn="ctr">
                      <a:solidFill>
                        <a:srgbClr val="9CC2E5"/>
                      </a:solidFill>
                      <a:prstDash val="solid"/>
                      <a:roun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600" kern="100" dirty="0">
                          <a:solidFill>
                            <a:srgbClr val="000000"/>
                          </a:solidFill>
                          <a:effectLst/>
                          <a:latin typeface="+mj-ea"/>
                          <a:ea typeface="+mj-ea"/>
                          <a:cs typeface="Times New Roman" panose="02020603050405020304" pitchFamily="18" charset="0"/>
                        </a:rPr>
                        <a:t>上新菜品</a:t>
                      </a:r>
                      <a:endParaRPr lang="zh-CN" sz="16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管理员可以通过系统上架新的菜品</a:t>
                      </a:r>
                      <a:endParaRPr lang="zh-CN" sz="1400" kern="100" dirty="0">
                        <a:effectLst/>
                        <a:latin typeface="+mj-ea"/>
                        <a:ea typeface="+mj-ea"/>
                        <a:cs typeface="Times New Roman" panose="02020603050405020304" pitchFamily="18" charset="0"/>
                      </a:endParaRPr>
                    </a:p>
                    <a:p>
                      <a:pPr algn="ctr">
                        <a:lnSpc>
                          <a:spcPts val="2000"/>
                        </a:lnSpc>
                      </a:pPr>
                      <a:r>
                        <a:rPr lang="zh-CN" sz="1400" kern="100" dirty="0">
                          <a:solidFill>
                            <a:srgbClr val="000000"/>
                          </a:solidFill>
                          <a:effectLst/>
                          <a:latin typeface="+mj-ea"/>
                          <a:ea typeface="+mj-ea"/>
                          <a:cs typeface="Times New Roman" panose="02020603050405020304" pitchFamily="18" charset="0"/>
                        </a:rPr>
                        <a:t>填写菜品的描述和分类信息并将菜品上架</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可以完成菜品上新，填写菜品描述与分类。对各项内容有不为空约束。对链接内容有格式约束。</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填写内容时，用户体验感不流畅，很多内容需要大量手动操作。部分操作可以改善为自动填写。</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8555">
                <a:tc vMerge="1">
                  <a:txBody>
                    <a:bodyPr/>
                    <a:lstStyle/>
                    <a:p>
                      <a:endParaRPr lang="zh-CN"/>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600" kern="100" dirty="0">
                          <a:solidFill>
                            <a:srgbClr val="000000"/>
                          </a:solidFill>
                          <a:effectLst/>
                          <a:latin typeface="+mj-ea"/>
                          <a:ea typeface="+mj-ea"/>
                          <a:cs typeface="Times New Roman" panose="02020603050405020304" pitchFamily="18" charset="0"/>
                        </a:rPr>
                        <a:t>修改菜品</a:t>
                      </a:r>
                      <a:endParaRPr lang="zh-CN" sz="16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管理员可以通过系统修改菜品，修改菜品的描述和分类信息并重新将菜品上架</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可以完成修改菜品及修改菜品描述与分类。</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a:solidFill>
                            <a:srgbClr val="000000"/>
                          </a:solidFill>
                          <a:effectLst/>
                          <a:latin typeface="+mj-ea"/>
                          <a:ea typeface="+mj-ea"/>
                          <a:cs typeface="Times New Roman" panose="02020603050405020304" pitchFamily="18" charset="0"/>
                        </a:rPr>
                        <a:t>可以提高管理员的操作体验感，使之更方便操作。</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39495">
                <a:tc vMerge="1">
                  <a:txBody>
                    <a:bodyPr/>
                    <a:lstStyle/>
                    <a:p>
                      <a:endParaRPr lang="zh-CN"/>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600" kern="100">
                          <a:solidFill>
                            <a:srgbClr val="000000"/>
                          </a:solidFill>
                          <a:effectLst/>
                          <a:latin typeface="+mj-ea"/>
                          <a:ea typeface="+mj-ea"/>
                          <a:cs typeface="Times New Roman" panose="02020603050405020304" pitchFamily="18" charset="0"/>
                        </a:rPr>
                        <a:t>删除菜品</a:t>
                      </a:r>
                      <a:endParaRPr lang="zh-CN" sz="16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管理员可以通过系统删除菜品</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可以完成删除菜品</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基本无需完善。</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75360">
                <a:tc vMerge="1">
                  <a:txBody>
                    <a:bodyPr/>
                    <a:lstStyle/>
                    <a:p>
                      <a:endParaRPr lang="zh-CN"/>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600" kern="100">
                          <a:solidFill>
                            <a:srgbClr val="000000"/>
                          </a:solidFill>
                          <a:effectLst/>
                          <a:latin typeface="+mj-ea"/>
                          <a:ea typeface="+mj-ea"/>
                          <a:cs typeface="Times New Roman" panose="02020603050405020304" pitchFamily="18" charset="0"/>
                        </a:rPr>
                        <a:t>按名称或者分类搜索电影</a:t>
                      </a:r>
                      <a:endParaRPr lang="zh-CN" sz="16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a:solidFill>
                            <a:srgbClr val="000000"/>
                          </a:solidFill>
                          <a:effectLst/>
                          <a:latin typeface="+mj-ea"/>
                          <a:ea typeface="+mj-ea"/>
                          <a:cs typeface="Times New Roman" panose="02020603050405020304" pitchFamily="18" charset="0"/>
                        </a:rPr>
                        <a:t>用户可以直接搜索菜品名称查找菜品</a:t>
                      </a:r>
                      <a:endParaRPr lang="zh-CN" sz="1400" kern="100">
                        <a:effectLst/>
                        <a:latin typeface="+mj-ea"/>
                        <a:ea typeface="+mj-ea"/>
                        <a:cs typeface="Times New Roman" panose="02020603050405020304" pitchFamily="18" charset="0"/>
                      </a:endParaRPr>
                    </a:p>
                    <a:p>
                      <a:pPr algn="ctr">
                        <a:lnSpc>
                          <a:spcPts val="2000"/>
                        </a:lnSpc>
                      </a:pPr>
                      <a:r>
                        <a:rPr lang="zh-CN" sz="1400" kern="100">
                          <a:solidFill>
                            <a:srgbClr val="000000"/>
                          </a:solidFill>
                          <a:effectLst/>
                          <a:latin typeface="+mj-ea"/>
                          <a:ea typeface="+mj-ea"/>
                          <a:cs typeface="Times New Roman" panose="02020603050405020304" pitchFamily="18" charset="0"/>
                        </a:rPr>
                        <a:t>用户可以根据分类查看菜品</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a:solidFill>
                            <a:srgbClr val="000000"/>
                          </a:solidFill>
                          <a:effectLst/>
                          <a:latin typeface="+mj-ea"/>
                          <a:ea typeface="+mj-ea"/>
                          <a:cs typeface="Times New Roman" panose="02020603050405020304" pitchFamily="18" charset="0"/>
                        </a:rPr>
                        <a:t>可以完成直接搜索菜品名称查找菜品</a:t>
                      </a:r>
                      <a:endParaRPr lang="zh-CN" sz="1400" kern="100">
                        <a:effectLst/>
                        <a:latin typeface="+mj-ea"/>
                        <a:ea typeface="+mj-ea"/>
                        <a:cs typeface="Times New Roman" panose="02020603050405020304" pitchFamily="18" charset="0"/>
                      </a:endParaRPr>
                    </a:p>
                    <a:p>
                      <a:pPr algn="ctr">
                        <a:lnSpc>
                          <a:spcPts val="2000"/>
                        </a:lnSpc>
                      </a:pPr>
                      <a:r>
                        <a:rPr lang="zh-CN" sz="1400" kern="100">
                          <a:solidFill>
                            <a:srgbClr val="000000"/>
                          </a:solidFill>
                          <a:effectLst/>
                          <a:latin typeface="+mj-ea"/>
                          <a:ea typeface="+mj-ea"/>
                          <a:cs typeface="Times New Roman" panose="02020603050405020304" pitchFamily="18" charset="0"/>
                        </a:rPr>
                        <a:t>可以完成根据分类查看菜品</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基本无需完善。</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灯片编号占位符 5">
            <a:extLst>
              <a:ext uri="{FF2B5EF4-FFF2-40B4-BE49-F238E27FC236}">
                <a16:creationId xmlns:a16="http://schemas.microsoft.com/office/drawing/2014/main" id="{4A88649B-AED5-433C-82B8-4B8079BC7E15}"/>
              </a:ext>
            </a:extLst>
          </p:cNvPr>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latin typeface="华文宋体" panose="02010600040101010101" charset="-122"/>
                <a:ea typeface="华文宋体" panose="02010600040101010101" charset="-122"/>
              </a:rPr>
              <a:t>三、测试计划</a:t>
            </a:r>
          </a:p>
        </p:txBody>
      </p:sp>
      <p:graphicFrame>
        <p:nvGraphicFramePr>
          <p:cNvPr id="4" name="表格 3">
            <a:extLst>
              <a:ext uri="{FF2B5EF4-FFF2-40B4-BE49-F238E27FC236}">
                <a16:creationId xmlns:a16="http://schemas.microsoft.com/office/drawing/2014/main" id="{667D70A8-8EF1-4623-99E2-718EA142CAB2}"/>
              </a:ext>
            </a:extLst>
          </p:cNvPr>
          <p:cNvGraphicFramePr>
            <a:graphicFrameLocks noGrp="1"/>
          </p:cNvGraphicFramePr>
          <p:nvPr>
            <p:extLst>
              <p:ext uri="{D42A27DB-BD31-4B8C-83A1-F6EECF244321}">
                <p14:modId xmlns:p14="http://schemas.microsoft.com/office/powerpoint/2010/main" val="1868657866"/>
              </p:ext>
            </p:extLst>
          </p:nvPr>
        </p:nvGraphicFramePr>
        <p:xfrm>
          <a:off x="952500" y="1302112"/>
          <a:ext cx="9879666" cy="4553946"/>
        </p:xfrm>
        <a:graphic>
          <a:graphicData uri="http://schemas.openxmlformats.org/drawingml/2006/table">
            <a:tbl>
              <a:tblPr>
                <a:tableStyleId>{B301B821-A1FF-4177-AEE7-76D212191A09}</a:tableStyleId>
              </a:tblPr>
              <a:tblGrid>
                <a:gridCol w="1247556">
                  <a:extLst>
                    <a:ext uri="{9D8B030D-6E8A-4147-A177-3AD203B41FA5}">
                      <a16:colId xmlns:a16="http://schemas.microsoft.com/office/drawing/2014/main" val="3435487308"/>
                    </a:ext>
                  </a:extLst>
                </a:gridCol>
                <a:gridCol w="2138947">
                  <a:extLst>
                    <a:ext uri="{9D8B030D-6E8A-4147-A177-3AD203B41FA5}">
                      <a16:colId xmlns:a16="http://schemas.microsoft.com/office/drawing/2014/main" val="974481806"/>
                    </a:ext>
                  </a:extLst>
                </a:gridCol>
                <a:gridCol w="2138947">
                  <a:extLst>
                    <a:ext uri="{9D8B030D-6E8A-4147-A177-3AD203B41FA5}">
                      <a16:colId xmlns:a16="http://schemas.microsoft.com/office/drawing/2014/main" val="3784213704"/>
                    </a:ext>
                  </a:extLst>
                </a:gridCol>
                <a:gridCol w="2177108">
                  <a:extLst>
                    <a:ext uri="{9D8B030D-6E8A-4147-A177-3AD203B41FA5}">
                      <a16:colId xmlns:a16="http://schemas.microsoft.com/office/drawing/2014/main" val="1574303672"/>
                    </a:ext>
                  </a:extLst>
                </a:gridCol>
                <a:gridCol w="2177108">
                  <a:extLst>
                    <a:ext uri="{9D8B030D-6E8A-4147-A177-3AD203B41FA5}">
                      <a16:colId xmlns:a16="http://schemas.microsoft.com/office/drawing/2014/main" val="1513954708"/>
                    </a:ext>
                  </a:extLst>
                </a:gridCol>
              </a:tblGrid>
              <a:tr h="613774">
                <a:tc>
                  <a:txBody>
                    <a:bodyPr/>
                    <a:lstStyle/>
                    <a:p>
                      <a:pPr indent="0" algn="ctr" fontAlgn="auto">
                        <a:lnSpc>
                          <a:spcPct val="150000"/>
                        </a:lnSpc>
                        <a:buNone/>
                      </a:pPr>
                      <a:r>
                        <a:rPr lang="zh-CN" altLang="en-US" sz="1800" b="1" dirty="0">
                          <a:solidFill>
                            <a:srgbClr val="FFFFFF"/>
                          </a:solidFill>
                        </a:rPr>
                        <a:t>模块</a:t>
                      </a:r>
                      <a:endParaRPr lang="zh-CN" altLang="en-US" sz="1800" b="1" dirty="0">
                        <a:solidFill>
                          <a:srgbClr val="FFFFFF"/>
                        </a:solidFill>
                        <a:latin typeface="+mj-ea"/>
                        <a:ea typeface="+mj-ea"/>
                        <a:cs typeface="等线"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75000"/>
                      </a:schemeClr>
                    </a:solidFill>
                  </a:tcPr>
                </a:tc>
                <a:tc>
                  <a:txBody>
                    <a:bodyPr/>
                    <a:lstStyle/>
                    <a:p>
                      <a:pPr indent="0" algn="ctr" fontAlgn="auto">
                        <a:lnSpc>
                          <a:spcPct val="150000"/>
                        </a:lnSpc>
                        <a:buNone/>
                      </a:pPr>
                      <a:r>
                        <a:rPr lang="zh-CN" altLang="en-US" sz="1800" b="1" dirty="0">
                          <a:solidFill>
                            <a:srgbClr val="FFFFFF"/>
                          </a:solidFill>
                        </a:rPr>
                        <a:t>功能点</a:t>
                      </a:r>
                      <a:endParaRPr lang="zh-CN" altLang="en-US" sz="1800" b="1" dirty="0">
                        <a:solidFill>
                          <a:srgbClr val="FFFFFF"/>
                        </a:solidFill>
                        <a:latin typeface="+mj-ea"/>
                        <a:ea typeface="+mj-ea"/>
                        <a:cs typeface="等线"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75000"/>
                      </a:schemeClr>
                    </a:solidFill>
                  </a:tcPr>
                </a:tc>
                <a:tc>
                  <a:txBody>
                    <a:bodyPr/>
                    <a:lstStyle/>
                    <a:p>
                      <a:pPr indent="0" algn="ctr" fontAlgn="auto">
                        <a:lnSpc>
                          <a:spcPct val="150000"/>
                        </a:lnSpc>
                        <a:buNone/>
                      </a:pPr>
                      <a:r>
                        <a:rPr lang="zh-CN" altLang="en-US" sz="1800" b="1" dirty="0">
                          <a:solidFill>
                            <a:srgbClr val="FFFFFF"/>
                          </a:solidFill>
                        </a:rPr>
                        <a:t>预期测试结果</a:t>
                      </a:r>
                      <a:endParaRPr lang="zh-CN" altLang="en-US" sz="1800" b="1" dirty="0">
                        <a:solidFill>
                          <a:srgbClr val="FFFFFF"/>
                        </a:solidFill>
                        <a:latin typeface="+mj-ea"/>
                        <a:ea typeface="+mj-ea"/>
                        <a:cs typeface="等线"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75000"/>
                      </a:schemeClr>
                    </a:solidFill>
                  </a:tcPr>
                </a:tc>
                <a:tc>
                  <a:txBody>
                    <a:bodyPr/>
                    <a:lstStyle/>
                    <a:p>
                      <a:pPr indent="0" algn="ctr" fontAlgn="auto">
                        <a:lnSpc>
                          <a:spcPct val="150000"/>
                        </a:lnSpc>
                        <a:buNone/>
                      </a:pPr>
                      <a:r>
                        <a:rPr lang="zh-CN" altLang="en-US" sz="1800" b="1" dirty="0">
                          <a:solidFill>
                            <a:srgbClr val="FFFFFF"/>
                          </a:solidFill>
                        </a:rPr>
                        <a:t>实际测试结果</a:t>
                      </a:r>
                      <a:endParaRPr lang="zh-CN" altLang="en-US" sz="1800" b="1" dirty="0">
                        <a:solidFill>
                          <a:srgbClr val="FFFFFF"/>
                        </a:solidFill>
                        <a:latin typeface="+mj-ea"/>
                        <a:ea typeface="+mj-ea"/>
                        <a:cs typeface="等线"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75000"/>
                      </a:schemeClr>
                    </a:solidFill>
                  </a:tcPr>
                </a:tc>
                <a:tc>
                  <a:txBody>
                    <a:bodyPr/>
                    <a:lstStyle/>
                    <a:p>
                      <a:pPr indent="0" algn="ctr" fontAlgn="auto">
                        <a:lnSpc>
                          <a:spcPct val="150000"/>
                        </a:lnSpc>
                        <a:buNone/>
                      </a:pPr>
                      <a:r>
                        <a:rPr lang="zh-CN" altLang="en-US" sz="1800" b="1" dirty="0">
                          <a:solidFill>
                            <a:srgbClr val="FFFFFF"/>
                          </a:solidFill>
                        </a:rPr>
                        <a:t>需完善内容</a:t>
                      </a:r>
                      <a:endParaRPr lang="zh-CN" altLang="en-US" sz="1800" b="1" dirty="0">
                        <a:solidFill>
                          <a:srgbClr val="FFFFFF"/>
                        </a:solidFill>
                        <a:latin typeface="+mj-ea"/>
                        <a:ea typeface="+mj-ea"/>
                        <a:cs typeface="等线"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50284557"/>
                  </a:ext>
                </a:extLst>
              </a:tr>
              <a:tr h="1970086">
                <a:tc rowSpan="2">
                  <a:txBody>
                    <a:bodyPr/>
                    <a:lstStyle/>
                    <a:p>
                      <a:pPr algn="ctr">
                        <a:lnSpc>
                          <a:spcPct val="200000"/>
                        </a:lnSpc>
                      </a:pPr>
                      <a:r>
                        <a:rPr lang="zh-CN" sz="1900" b="1" kern="100" dirty="0">
                          <a:effectLst/>
                        </a:rPr>
                        <a:t>推荐</a:t>
                      </a:r>
                      <a:endParaRPr lang="en-US" altLang="zh-CN" sz="1900" b="1" kern="100" dirty="0">
                        <a:effectLst/>
                      </a:endParaRPr>
                    </a:p>
                    <a:p>
                      <a:pPr algn="ctr">
                        <a:lnSpc>
                          <a:spcPct val="200000"/>
                        </a:lnSpc>
                      </a:pPr>
                      <a:r>
                        <a:rPr lang="zh-CN" sz="1900" b="1" kern="100" dirty="0">
                          <a:effectLst/>
                        </a:rPr>
                        <a:t>模块</a:t>
                      </a:r>
                      <a:endParaRPr lang="zh-CN" sz="17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2928" marR="102928" marT="51464" marB="51464"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000"/>
                        </a:lnSpc>
                      </a:pPr>
                      <a:r>
                        <a:rPr lang="zh-CN" sz="1600" b="0" kern="100" dirty="0">
                          <a:effectLst/>
                          <a:latin typeface="+mj-ea"/>
                          <a:ea typeface="+mj-ea"/>
                        </a:rPr>
                        <a:t>推荐算法的运行</a:t>
                      </a:r>
                      <a:endParaRPr lang="zh-CN" sz="1600" b="0" kern="100" dirty="0">
                        <a:effectLst/>
                        <a:latin typeface="+mj-ea"/>
                        <a:ea typeface="+mj-ea"/>
                        <a:cs typeface="Times New Roman" panose="02020603050405020304" pitchFamily="18" charset="0"/>
                      </a:endParaRPr>
                    </a:p>
                  </a:txBody>
                  <a:tcPr marL="108878" marR="108878"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000"/>
                        </a:lnSpc>
                      </a:pPr>
                      <a:r>
                        <a:rPr lang="zh-CN" sz="1600" b="0" kern="100" dirty="0">
                          <a:effectLst/>
                          <a:latin typeface="+mj-ea"/>
                          <a:ea typeface="+mj-ea"/>
                        </a:rPr>
                        <a:t>用户提供评分、点单、浏览信息，系统将信息进行计算，及时反馈，推送给用户个性化的点餐推荐信息</a:t>
                      </a:r>
                      <a:endParaRPr lang="zh-CN" sz="1600" b="0" kern="100" dirty="0">
                        <a:effectLst/>
                        <a:latin typeface="+mj-ea"/>
                        <a:ea typeface="+mj-ea"/>
                        <a:cs typeface="Times New Roman" panose="02020603050405020304" pitchFamily="18" charset="0"/>
                      </a:endParaRPr>
                    </a:p>
                  </a:txBody>
                  <a:tcPr marL="108878" marR="108878"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000"/>
                        </a:lnSpc>
                      </a:pPr>
                      <a:r>
                        <a:rPr lang="zh-CN" sz="1600" b="0" kern="100" dirty="0">
                          <a:effectLst/>
                          <a:latin typeface="+mj-ea"/>
                          <a:ea typeface="+mj-ea"/>
                        </a:rPr>
                        <a:t>可以根据评分、点单、浏览查看操作对推荐内容进行更新。</a:t>
                      </a:r>
                    </a:p>
                    <a:p>
                      <a:pPr algn="ctr">
                        <a:lnSpc>
                          <a:spcPts val="2000"/>
                        </a:lnSpc>
                      </a:pPr>
                      <a:r>
                        <a:rPr lang="en-US" sz="1600" b="0" kern="100" dirty="0">
                          <a:effectLst/>
                          <a:latin typeface="+mj-ea"/>
                          <a:ea typeface="+mj-ea"/>
                        </a:rPr>
                        <a:t> </a:t>
                      </a:r>
                      <a:endParaRPr lang="zh-CN" sz="1600" b="0" kern="100" dirty="0">
                        <a:effectLst/>
                        <a:latin typeface="+mj-ea"/>
                        <a:ea typeface="+mj-ea"/>
                        <a:cs typeface="Times New Roman" panose="02020603050405020304" pitchFamily="18" charset="0"/>
                      </a:endParaRPr>
                    </a:p>
                  </a:txBody>
                  <a:tcPr marL="108878" marR="108878"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000"/>
                        </a:lnSpc>
                      </a:pPr>
                      <a:r>
                        <a:rPr lang="zh-CN" sz="1600" b="0" kern="100" dirty="0">
                          <a:effectLst/>
                          <a:latin typeface="+mj-ea"/>
                          <a:ea typeface="+mj-ea"/>
                        </a:rPr>
                        <a:t>基本无需完善，后期可以研究更多个性化推荐算法，对个性化推荐性能加以提升。</a:t>
                      </a:r>
                      <a:endParaRPr lang="zh-CN" sz="1600" b="0" kern="100" dirty="0">
                        <a:effectLst/>
                        <a:latin typeface="+mj-ea"/>
                        <a:ea typeface="+mj-ea"/>
                        <a:cs typeface="Times New Roman" panose="02020603050405020304" pitchFamily="18" charset="0"/>
                      </a:endParaRPr>
                    </a:p>
                  </a:txBody>
                  <a:tcPr marL="108878" marR="108878"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302395"/>
                  </a:ext>
                </a:extLst>
              </a:tr>
              <a:tr h="1970086">
                <a:tc vMerge="1">
                  <a:txBody>
                    <a:bodyPr/>
                    <a:lstStyle/>
                    <a:p>
                      <a:endParaRPr lang="zh-CN" altLang="en-US"/>
                    </a:p>
                  </a:txBody>
                  <a:tcPr/>
                </a:tc>
                <a:tc>
                  <a:txBody>
                    <a:bodyPr/>
                    <a:lstStyle/>
                    <a:p>
                      <a:pPr algn="ctr">
                        <a:lnSpc>
                          <a:spcPts val="2000"/>
                        </a:lnSpc>
                      </a:pPr>
                      <a:r>
                        <a:rPr lang="zh-CN" sz="1600" b="0" kern="100">
                          <a:effectLst/>
                          <a:latin typeface="+mj-ea"/>
                          <a:ea typeface="+mj-ea"/>
                        </a:rPr>
                        <a:t>后台信息更新</a:t>
                      </a:r>
                      <a:endParaRPr lang="zh-CN" sz="1600" b="0" kern="100">
                        <a:effectLst/>
                        <a:latin typeface="+mj-ea"/>
                        <a:ea typeface="+mj-ea"/>
                        <a:cs typeface="Times New Roman" panose="02020603050405020304" pitchFamily="18" charset="0"/>
                      </a:endParaRPr>
                    </a:p>
                  </a:txBody>
                  <a:tcPr marL="108878" marR="108878"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000"/>
                        </a:lnSpc>
                      </a:pPr>
                      <a:r>
                        <a:rPr lang="zh-CN" sz="1600" b="0" kern="100" dirty="0">
                          <a:effectLst/>
                          <a:latin typeface="+mj-ea"/>
                          <a:ea typeface="+mj-ea"/>
                        </a:rPr>
                        <a:t>用户提供历史数据，系统对用户的兴趣爱好进行建模为用户提供基于个性化推荐的菜品信息</a:t>
                      </a:r>
                      <a:endParaRPr lang="zh-CN" sz="1600" b="0" kern="100" dirty="0">
                        <a:effectLst/>
                        <a:latin typeface="+mj-ea"/>
                        <a:ea typeface="+mj-ea"/>
                        <a:cs typeface="Times New Roman" panose="02020603050405020304" pitchFamily="18" charset="0"/>
                      </a:endParaRPr>
                    </a:p>
                  </a:txBody>
                  <a:tcPr marL="108878" marR="108878"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000"/>
                        </a:lnSpc>
                      </a:pPr>
                      <a:r>
                        <a:rPr lang="zh-CN" sz="1600" b="0" kern="100" dirty="0">
                          <a:effectLst/>
                          <a:latin typeface="+mj-ea"/>
                          <a:ea typeface="+mj-ea"/>
                        </a:rPr>
                        <a:t>可以根据评分、点单、浏览查看操作对推荐内容进行更新。</a:t>
                      </a:r>
                    </a:p>
                    <a:p>
                      <a:pPr algn="ctr">
                        <a:lnSpc>
                          <a:spcPts val="2000"/>
                        </a:lnSpc>
                      </a:pPr>
                      <a:r>
                        <a:rPr lang="en-US" sz="1600" b="0" kern="100" dirty="0">
                          <a:effectLst/>
                          <a:latin typeface="+mj-ea"/>
                          <a:ea typeface="+mj-ea"/>
                        </a:rPr>
                        <a:t> </a:t>
                      </a:r>
                      <a:endParaRPr lang="zh-CN" sz="1600" b="0" kern="100" dirty="0">
                        <a:effectLst/>
                        <a:latin typeface="+mj-ea"/>
                        <a:ea typeface="+mj-ea"/>
                        <a:cs typeface="Times New Roman" panose="02020603050405020304" pitchFamily="18" charset="0"/>
                      </a:endParaRPr>
                    </a:p>
                  </a:txBody>
                  <a:tcPr marL="108878" marR="108878"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000"/>
                        </a:lnSpc>
                      </a:pPr>
                      <a:r>
                        <a:rPr lang="zh-CN" sz="1600" b="0" kern="100" dirty="0">
                          <a:effectLst/>
                          <a:latin typeface="+mj-ea"/>
                          <a:ea typeface="+mj-ea"/>
                        </a:rPr>
                        <a:t>基本无需完善，后期可以研究更多个性化推荐算法，对个性化推荐性能加以提升。</a:t>
                      </a:r>
                      <a:endParaRPr lang="zh-CN" sz="1600" b="0" kern="100" dirty="0">
                        <a:effectLst/>
                        <a:latin typeface="+mj-ea"/>
                        <a:ea typeface="+mj-ea"/>
                        <a:cs typeface="Times New Roman" panose="02020603050405020304" pitchFamily="18" charset="0"/>
                      </a:endParaRPr>
                    </a:p>
                  </a:txBody>
                  <a:tcPr marL="108878" marR="108878"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1029765"/>
                  </a:ext>
                </a:extLst>
              </a:tr>
            </a:tbl>
          </a:graphicData>
        </a:graphic>
      </p:graphicFrame>
      <p:sp>
        <p:nvSpPr>
          <p:cNvPr id="7" name="灯片编号占位符 6">
            <a:extLst>
              <a:ext uri="{FF2B5EF4-FFF2-40B4-BE49-F238E27FC236}">
                <a16:creationId xmlns:a16="http://schemas.microsoft.com/office/drawing/2014/main" id="{C0324F73-12B6-4387-94A7-512664E54BF3}"/>
              </a:ext>
            </a:extLst>
          </p:cNvPr>
          <p:cNvSpPr>
            <a:spLocks noGrp="1"/>
          </p:cNvSpPr>
          <p:nvPr>
            <p:ph type="sldNum" sz="quarter" idx="12"/>
          </p:nvPr>
        </p:nvSpPr>
        <p:spPr/>
        <p:txBody>
          <a:bodyPr/>
          <a:lstStyle/>
          <a:p>
            <a:fld id="{565CE74E-AB26-4998-AD42-012C4C1AD076}" type="slidenum">
              <a:rPr lang="zh-CN" altLang="en-US" smtClean="0"/>
              <a:t>26</a:t>
            </a:fld>
            <a:endParaRPr lang="zh-CN" altLang="en-US"/>
          </a:p>
        </p:txBody>
      </p:sp>
    </p:spTree>
    <p:extLst>
      <p:ext uri="{BB962C8B-B14F-4D97-AF65-F5344CB8AC3E}">
        <p14:creationId xmlns:p14="http://schemas.microsoft.com/office/powerpoint/2010/main" val="223673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effectLst/>
                <a:latin typeface="华文宋体" panose="02010600040101010101" charset="-122"/>
                <a:ea typeface="华文宋体" panose="02010600040101010101" charset="-122"/>
              </a:rPr>
              <a:t>三、测试计划</a:t>
            </a:r>
          </a:p>
        </p:txBody>
      </p:sp>
      <p:graphicFrame>
        <p:nvGraphicFramePr>
          <p:cNvPr id="4" name="表格 3"/>
          <p:cNvGraphicFramePr/>
          <p:nvPr>
            <p:custDataLst>
              <p:tags r:id="rId1"/>
            </p:custDataLst>
            <p:extLst>
              <p:ext uri="{D42A27DB-BD31-4B8C-83A1-F6EECF244321}">
                <p14:modId xmlns:p14="http://schemas.microsoft.com/office/powerpoint/2010/main" val="4089344146"/>
              </p:ext>
            </p:extLst>
          </p:nvPr>
        </p:nvGraphicFramePr>
        <p:xfrm>
          <a:off x="400685" y="995045"/>
          <a:ext cx="11023600" cy="4557776"/>
        </p:xfrm>
        <a:graphic>
          <a:graphicData uri="http://schemas.openxmlformats.org/drawingml/2006/table">
            <a:tbl>
              <a:tblPr firstRow="1" bandRow="1">
                <a:tableStyleId>{5940675A-B579-460E-94D1-54222C63F5DA}</a:tableStyleId>
              </a:tblPr>
              <a:tblGrid>
                <a:gridCol w="1075055">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3204845">
                  <a:extLst>
                    <a:ext uri="{9D8B030D-6E8A-4147-A177-3AD203B41FA5}">
                      <a16:colId xmlns:a16="http://schemas.microsoft.com/office/drawing/2014/main" val="20002"/>
                    </a:ext>
                  </a:extLst>
                </a:gridCol>
                <a:gridCol w="3506470">
                  <a:extLst>
                    <a:ext uri="{9D8B030D-6E8A-4147-A177-3AD203B41FA5}">
                      <a16:colId xmlns:a16="http://schemas.microsoft.com/office/drawing/2014/main" val="20003"/>
                    </a:ext>
                  </a:extLst>
                </a:gridCol>
                <a:gridCol w="1662430">
                  <a:extLst>
                    <a:ext uri="{9D8B030D-6E8A-4147-A177-3AD203B41FA5}">
                      <a16:colId xmlns:a16="http://schemas.microsoft.com/office/drawing/2014/main" val="20004"/>
                    </a:ext>
                  </a:extLst>
                </a:gridCol>
              </a:tblGrid>
              <a:tr h="411480">
                <a:tc>
                  <a:txBody>
                    <a:bodyPr/>
                    <a:lstStyle/>
                    <a:p>
                      <a:pPr indent="0" algn="ctr" fontAlgn="auto">
                        <a:lnSpc>
                          <a:spcPct val="100000"/>
                        </a:lnSpc>
                        <a:buNone/>
                      </a:pPr>
                      <a:r>
                        <a:rPr lang="zh-CN" altLang="en-US" sz="1800" b="1" dirty="0">
                          <a:solidFill>
                            <a:srgbClr val="FFFFFF"/>
                          </a:solidFill>
                          <a:latin typeface="+mj-ea"/>
                          <a:ea typeface="+mj-ea"/>
                          <a:cs typeface="等线" charset="0"/>
                        </a:rPr>
                        <a:t>模块</a:t>
                      </a:r>
                    </a:p>
                  </a:txBody>
                  <a:tcPr marL="68580" marR="68580" marT="0" marB="0" anchor="ctr">
                    <a:lnL w="12700" cap="flat" cmpd="sng">
                      <a:solidFill>
                        <a:srgbClr val="5B9BD5"/>
                      </a:solidFill>
                      <a:prstDash val="solid"/>
                      <a:headEnd type="none" w="med" len="med"/>
                      <a:tailEnd type="none" w="med" len="med"/>
                    </a:lnL>
                    <a:lnR>
                      <a:noFill/>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5B9BD5"/>
                    </a:solidFill>
                  </a:tcPr>
                </a:tc>
                <a:tc>
                  <a:txBody>
                    <a:bodyPr/>
                    <a:lstStyle/>
                    <a:p>
                      <a:pPr indent="0" algn="ctr" fontAlgn="auto">
                        <a:lnSpc>
                          <a:spcPct val="100000"/>
                        </a:lnSpc>
                        <a:buNone/>
                      </a:pPr>
                      <a:r>
                        <a:rPr lang="zh-CN" altLang="en-US" sz="1800" b="1" dirty="0">
                          <a:solidFill>
                            <a:srgbClr val="FFFFFF"/>
                          </a:solidFill>
                          <a:latin typeface="+mj-ea"/>
                          <a:ea typeface="+mj-ea"/>
                          <a:cs typeface="等线" charset="0"/>
                        </a:rPr>
                        <a:t>功能点</a:t>
                      </a:r>
                    </a:p>
                  </a:txBody>
                  <a:tcPr marL="68580" marR="68580" marT="0" marB="0" anchor="ctr">
                    <a:lnL>
                      <a:noFill/>
                    </a:lnL>
                    <a:lnR>
                      <a:noFill/>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tc>
                  <a:txBody>
                    <a:bodyPr/>
                    <a:lstStyle/>
                    <a:p>
                      <a:pPr indent="0" algn="ctr" fontAlgn="auto">
                        <a:lnSpc>
                          <a:spcPct val="100000"/>
                        </a:lnSpc>
                        <a:buNone/>
                      </a:pPr>
                      <a:r>
                        <a:rPr lang="zh-CN" altLang="en-US" sz="1800" b="1" dirty="0">
                          <a:solidFill>
                            <a:srgbClr val="FFFFFF"/>
                          </a:solidFill>
                          <a:latin typeface="+mj-ea"/>
                          <a:ea typeface="+mj-ea"/>
                          <a:cs typeface="等线" charset="0"/>
                        </a:rPr>
                        <a:t>预期测试结果</a:t>
                      </a:r>
                    </a:p>
                  </a:txBody>
                  <a:tcPr marL="68580" marR="68580" marT="0" marB="0" anchor="ctr">
                    <a:lnL>
                      <a:noFill/>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tc>
                  <a:txBody>
                    <a:bodyPr/>
                    <a:lstStyle/>
                    <a:p>
                      <a:pPr indent="0" algn="ctr" fontAlgn="auto">
                        <a:lnSpc>
                          <a:spcPct val="100000"/>
                        </a:lnSpc>
                        <a:buNone/>
                      </a:pPr>
                      <a:r>
                        <a:rPr lang="zh-CN" altLang="en-US" sz="1800" b="1" dirty="0">
                          <a:solidFill>
                            <a:srgbClr val="FFFFFF"/>
                          </a:solidFill>
                          <a:latin typeface="+mj-ea"/>
                          <a:ea typeface="+mj-ea"/>
                          <a:cs typeface="等线" charset="0"/>
                        </a:rPr>
                        <a:t>实际测试结果</a:t>
                      </a:r>
                    </a:p>
                  </a:txBody>
                  <a:tcPr marL="68580" marR="68580" marT="0" marB="0" anchor="ctr">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tc>
                  <a:txBody>
                    <a:bodyPr/>
                    <a:lstStyle/>
                    <a:p>
                      <a:pPr indent="0" algn="ctr" fontAlgn="auto">
                        <a:lnSpc>
                          <a:spcPct val="100000"/>
                        </a:lnSpc>
                        <a:buNone/>
                      </a:pPr>
                      <a:r>
                        <a:rPr lang="zh-CN" altLang="en-US" sz="1800" b="1" dirty="0">
                          <a:solidFill>
                            <a:srgbClr val="FFFFFF"/>
                          </a:solidFill>
                          <a:latin typeface="+mj-ea"/>
                          <a:ea typeface="+mj-ea"/>
                          <a:cs typeface="等线" charset="0"/>
                        </a:rPr>
                        <a:t>需完善内容</a:t>
                      </a:r>
                    </a:p>
                  </a:txBody>
                  <a:tcPr marL="68580" marR="68580" marT="0" marB="0" anchor="ctr">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788035">
                <a:tc rowSpan="5">
                  <a:txBody>
                    <a:bodyPr/>
                    <a:lstStyle/>
                    <a:p>
                      <a:pPr indent="0" algn="ctr" fontAlgn="auto">
                        <a:lnSpc>
                          <a:spcPct val="200000"/>
                        </a:lnSpc>
                        <a:buNone/>
                      </a:pPr>
                      <a:r>
                        <a:rPr lang="zh-CN" altLang="en-US" sz="1800" b="1" dirty="0">
                          <a:solidFill>
                            <a:schemeClr val="bg2">
                              <a:lumMod val="25000"/>
                            </a:schemeClr>
                          </a:solidFill>
                          <a:latin typeface="+mj-ea"/>
                          <a:ea typeface="+mj-ea"/>
                          <a:cs typeface="等线" charset="0"/>
                        </a:rPr>
                        <a:t>用户</a:t>
                      </a:r>
                    </a:p>
                    <a:p>
                      <a:pPr indent="0" algn="ctr" fontAlgn="auto">
                        <a:lnSpc>
                          <a:spcPct val="200000"/>
                        </a:lnSpc>
                        <a:buNone/>
                      </a:pPr>
                      <a:r>
                        <a:rPr lang="zh-CN" altLang="en-US" sz="1800" b="1" dirty="0">
                          <a:solidFill>
                            <a:schemeClr val="bg2">
                              <a:lumMod val="25000"/>
                            </a:schemeClr>
                          </a:solidFill>
                          <a:latin typeface="+mj-ea"/>
                          <a:ea typeface="+mj-ea"/>
                          <a:cs typeface="等线" charset="0"/>
                        </a:rPr>
                        <a:t>模块</a:t>
                      </a:r>
                    </a:p>
                  </a:txBody>
                  <a:tcPr marL="68580" marR="68580" marT="0" marB="0" anchor="ctr">
                    <a:lnL w="12700" cap="flat" cmpd="sng">
                      <a:solidFill>
                        <a:srgbClr val="9CC2E5"/>
                      </a:solidFill>
                      <a:prstDash val="solid"/>
                      <a:headEnd type="none" w="med" len="med"/>
                      <a:tailEnd type="none" w="med" len="med"/>
                    </a:lnL>
                    <a:lnR w="12700" cap="flat" cmpd="sng" algn="ctr">
                      <a:solidFill>
                        <a:srgbClr val="9CC2E5"/>
                      </a:solidFill>
                      <a:prstDash val="solid"/>
                      <a:roun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用户注册</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用户可以提交注册信息，完善个人信息页面</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a:solidFill>
                            <a:srgbClr val="000000"/>
                          </a:solidFill>
                          <a:effectLst/>
                          <a:latin typeface="+mj-ea"/>
                          <a:ea typeface="+mj-ea"/>
                          <a:cs typeface="Times New Roman" panose="02020603050405020304" pitchFamily="18" charset="0"/>
                        </a:rPr>
                        <a:t>可以实现用户注册功能，对用户名密码均有不为空和长度约束，对用户名有主键约束。</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a:solidFill>
                            <a:srgbClr val="000000"/>
                          </a:solidFill>
                          <a:effectLst/>
                          <a:latin typeface="+mj-ea"/>
                          <a:ea typeface="+mj-ea"/>
                          <a:cs typeface="Times New Roman" panose="02020603050405020304" pitchFamily="18" charset="0"/>
                        </a:rPr>
                        <a:t>可以增加对密码复杂度的约束。</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3430">
                <a:tc vMerge="1">
                  <a:txBody>
                    <a:bodyPr/>
                    <a:lstStyle/>
                    <a:p>
                      <a:endParaRPr lang="zh-CN"/>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a:solidFill>
                            <a:srgbClr val="000000"/>
                          </a:solidFill>
                          <a:effectLst/>
                          <a:latin typeface="+mj-ea"/>
                          <a:ea typeface="+mj-ea"/>
                          <a:cs typeface="Times New Roman" panose="02020603050405020304" pitchFamily="18" charset="0"/>
                        </a:rPr>
                        <a:t>登录</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用户登录后可以进行各种用户操作以及在个人信息页面查看自己的点单和评论</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可以实现用户登录功能，对不相符的用户名密码可以甄别。</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a:solidFill>
                            <a:srgbClr val="000000"/>
                          </a:solidFill>
                          <a:effectLst/>
                          <a:latin typeface="+mj-ea"/>
                          <a:ea typeface="+mj-ea"/>
                          <a:cs typeface="Times New Roman" panose="02020603050405020304" pitchFamily="18" charset="0"/>
                        </a:rPr>
                        <a:t>可以增加验证码约束。</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0580">
                <a:tc vMerge="1">
                  <a:txBody>
                    <a:bodyPr/>
                    <a:lstStyle/>
                    <a:p>
                      <a:endParaRPr lang="zh-CN"/>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用户浏览查看菜品</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用户搜索或首页推荐进入菜品详情页进行浏览</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可以实现浏览功能。</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a:solidFill>
                            <a:srgbClr val="000000"/>
                          </a:solidFill>
                          <a:effectLst/>
                          <a:latin typeface="+mj-ea"/>
                          <a:ea typeface="+mj-ea"/>
                          <a:cs typeface="Times New Roman" panose="02020603050405020304" pitchFamily="18" charset="0"/>
                        </a:rPr>
                        <a:t>基本无需完善。</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9460">
                <a:tc vMerge="1">
                  <a:txBody>
                    <a:bodyPr/>
                    <a:lstStyle/>
                    <a:p>
                      <a:endParaRPr lang="zh-CN"/>
                    </a:p>
                  </a:txBody>
                  <a:tcPr marL="68580" marR="68580" marT="0" marB="0">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用户点单</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a:solidFill>
                            <a:srgbClr val="000000"/>
                          </a:solidFill>
                          <a:effectLst/>
                          <a:latin typeface="+mj-ea"/>
                          <a:ea typeface="+mj-ea"/>
                          <a:cs typeface="Times New Roman" panose="02020603050405020304" pitchFamily="18" charset="0"/>
                        </a:rPr>
                        <a:t>用户可以将菜品加入购物车，结算并支付，提供订单号</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可以实现点单功能，能够完成结算和支付，能够提供订单号</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基本无需完善</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1850">
                <a:tc vMerge="1">
                  <a:txBody>
                    <a:bodyPr/>
                    <a:lstStyle/>
                    <a:p>
                      <a:pPr indent="0" algn="ctr" fontAlgn="auto">
                        <a:lnSpc>
                          <a:spcPct val="200000"/>
                        </a:lnSpc>
                        <a:buNone/>
                      </a:pPr>
                      <a:endParaRPr lang="zh-CN" altLang="en-US" sz="1800" b="1" dirty="0">
                        <a:solidFill>
                          <a:schemeClr val="bg2">
                            <a:lumMod val="25000"/>
                          </a:schemeClr>
                        </a:solidFill>
                        <a:latin typeface="华文宋体" panose="02010600040101010101" charset="-122"/>
                        <a:ea typeface="华文宋体" panose="02010600040101010101" charset="-122"/>
                        <a:cs typeface="等线" charset="0"/>
                      </a:endParaRPr>
                    </a:p>
                  </a:txBody>
                  <a:tcPr marL="68580" marR="68580" marT="0" marB="0">
                    <a:lnL w="12700" cap="flat" cmpd="sng">
                      <a:solidFill>
                        <a:srgbClr val="9CC2E5"/>
                      </a:solidFill>
                      <a:prstDash val="solid"/>
                      <a:headEnd type="none" w="med" len="med"/>
                      <a:tailEnd type="none" w="med" len="med"/>
                    </a:lnL>
                    <a:lnR w="12700" cap="flat" cmpd="sng" algn="ctr">
                      <a:solidFill>
                        <a:srgbClr val="9CC2E5"/>
                      </a:solidFill>
                      <a:prstDash val="solid"/>
                      <a:roun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a:solidFill>
                            <a:srgbClr val="000000"/>
                          </a:solidFill>
                          <a:effectLst/>
                          <a:latin typeface="+mj-ea"/>
                          <a:ea typeface="+mj-ea"/>
                          <a:cs typeface="Times New Roman" panose="02020603050405020304" pitchFamily="18" charset="0"/>
                        </a:rPr>
                        <a:t>用户评论</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a:solidFill>
                            <a:srgbClr val="000000"/>
                          </a:solidFill>
                          <a:effectLst/>
                          <a:latin typeface="+mj-ea"/>
                          <a:ea typeface="+mj-ea"/>
                          <a:cs typeface="Times New Roman" panose="02020603050405020304" pitchFamily="18" charset="0"/>
                        </a:rPr>
                        <a:t>用户可以在订单详情页面对此菜品进行评分</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可以实现评分功能。</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lnSpc>
                          <a:spcPts val="2000"/>
                        </a:lnSpc>
                      </a:pPr>
                      <a:r>
                        <a:rPr lang="zh-CN" sz="1400" kern="100" dirty="0">
                          <a:solidFill>
                            <a:srgbClr val="000000"/>
                          </a:solidFill>
                          <a:effectLst/>
                          <a:latin typeface="+mj-ea"/>
                          <a:ea typeface="+mj-ea"/>
                          <a:cs typeface="Times New Roman" panose="02020603050405020304" pitchFamily="18" charset="0"/>
                        </a:rPr>
                        <a:t>可以增加用户评论文字功能，并且提取文字中的情感信息对其进行推荐。</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灯片编号占位符 6">
            <a:extLst>
              <a:ext uri="{FF2B5EF4-FFF2-40B4-BE49-F238E27FC236}">
                <a16:creationId xmlns:a16="http://schemas.microsoft.com/office/drawing/2014/main" id="{0DFC1AF2-3C4C-492C-8796-8278CB8F9E28}"/>
              </a:ext>
            </a:extLst>
          </p:cNvPr>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3294063" cy="523220"/>
          </a:xfrm>
          <a:prstGeom prst="rect">
            <a:avLst/>
          </a:prstGeom>
          <a:noFill/>
        </p:spPr>
        <p:txBody>
          <a:bodyPr wrap="square" rtlCol="0">
            <a:spAutoFit/>
          </a:bodyPr>
          <a:lstStyle/>
          <a:p>
            <a:r>
              <a:rPr lang="zh-CN" altLang="en-US" sz="2800" b="1" dirty="0">
                <a:solidFill>
                  <a:schemeClr val="bg2">
                    <a:lumMod val="25000"/>
                  </a:schemeClr>
                </a:solidFill>
                <a:effectLst/>
                <a:latin typeface="华文宋体" panose="02010600040101010101" charset="-122"/>
                <a:ea typeface="华文宋体" panose="02010600040101010101" charset="-122"/>
              </a:rPr>
              <a:t>三、风险管理计划</a:t>
            </a:r>
          </a:p>
        </p:txBody>
      </p:sp>
      <p:graphicFrame>
        <p:nvGraphicFramePr>
          <p:cNvPr id="4" name="表格 3"/>
          <p:cNvGraphicFramePr/>
          <p:nvPr>
            <p:custDataLst>
              <p:tags r:id="rId1"/>
            </p:custDataLst>
            <p:extLst>
              <p:ext uri="{D42A27DB-BD31-4B8C-83A1-F6EECF244321}">
                <p14:modId xmlns:p14="http://schemas.microsoft.com/office/powerpoint/2010/main" val="614186095"/>
              </p:ext>
            </p:extLst>
          </p:nvPr>
        </p:nvGraphicFramePr>
        <p:xfrm>
          <a:off x="968952" y="1522164"/>
          <a:ext cx="9948545" cy="3813671"/>
        </p:xfrm>
        <a:graphic>
          <a:graphicData uri="http://schemas.openxmlformats.org/drawingml/2006/table">
            <a:tbl>
              <a:tblPr firstRow="1" bandRow="1">
                <a:tableStyleId>{5940675A-B579-460E-94D1-54222C63F5DA}</a:tableStyleId>
              </a:tblPr>
              <a:tblGrid>
                <a:gridCol w="2762885">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866775">
                  <a:extLst>
                    <a:ext uri="{9D8B030D-6E8A-4147-A177-3AD203B41FA5}">
                      <a16:colId xmlns:a16="http://schemas.microsoft.com/office/drawing/2014/main" val="20003"/>
                    </a:ext>
                  </a:extLst>
                </a:gridCol>
                <a:gridCol w="5385435">
                  <a:extLst>
                    <a:ext uri="{9D8B030D-6E8A-4147-A177-3AD203B41FA5}">
                      <a16:colId xmlns:a16="http://schemas.microsoft.com/office/drawing/2014/main" val="20004"/>
                    </a:ext>
                  </a:extLst>
                </a:gridCol>
              </a:tblGrid>
              <a:tr h="411480">
                <a:tc>
                  <a:txBody>
                    <a:bodyPr/>
                    <a:lstStyle/>
                    <a:p>
                      <a:pPr algn="ctr"/>
                      <a:r>
                        <a:rPr lang="zh-CN" sz="1600" b="1" kern="100" spc="60" dirty="0">
                          <a:solidFill>
                            <a:schemeClr val="bg1"/>
                          </a:solidFill>
                          <a:effectLst/>
                          <a:latin typeface="+mj-ea"/>
                          <a:ea typeface="+mj-ea"/>
                          <a:cs typeface="Arial" panose="020B0604020202020204" pitchFamily="34" charset="0"/>
                        </a:rPr>
                        <a:t>风险事件</a:t>
                      </a:r>
                      <a:endParaRPr lang="zh-CN" sz="1600" b="1" kern="100" dirty="0">
                        <a:solidFill>
                          <a:schemeClr val="bg1"/>
                        </a:solidFill>
                        <a:effectLst/>
                        <a:latin typeface="+mj-ea"/>
                        <a:ea typeface="+mj-ea"/>
                        <a:cs typeface="Times New Roman" panose="02020603050405020304" pitchFamily="18" charset="0"/>
                      </a:endParaRPr>
                    </a:p>
                  </a:txBody>
                  <a:tcPr marL="68580" marR="68580" marT="0" marB="0" anchor="ctr">
                    <a:lnL>
                      <a:noFill/>
                    </a:lnL>
                    <a:lnR>
                      <a:noFill/>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tc>
                  <a:txBody>
                    <a:bodyPr/>
                    <a:lstStyle/>
                    <a:p>
                      <a:pPr algn="ctr"/>
                      <a:r>
                        <a:rPr lang="zh-CN" sz="1600" b="1" kern="100" spc="60" dirty="0">
                          <a:solidFill>
                            <a:schemeClr val="bg1"/>
                          </a:solidFill>
                          <a:effectLst/>
                          <a:latin typeface="+mj-ea"/>
                          <a:ea typeface="+mj-ea"/>
                          <a:cs typeface="Arial" panose="020B0604020202020204" pitchFamily="34" charset="0"/>
                        </a:rPr>
                        <a:t>可能性</a:t>
                      </a:r>
                      <a:endParaRPr lang="zh-CN" sz="1600" b="1" kern="100" dirty="0">
                        <a:solidFill>
                          <a:schemeClr val="bg1"/>
                        </a:solidFill>
                        <a:effectLst/>
                        <a:latin typeface="+mj-ea"/>
                        <a:ea typeface="+mj-ea"/>
                        <a:cs typeface="Times New Roman" panose="02020603050405020304" pitchFamily="18" charset="0"/>
                      </a:endParaRPr>
                    </a:p>
                  </a:txBody>
                  <a:tcPr marL="68580" marR="68580" marT="0" marB="0" anchor="ctr">
                    <a:lnL>
                      <a:noFill/>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tc>
                  <a:txBody>
                    <a:bodyPr/>
                    <a:lstStyle/>
                    <a:p>
                      <a:pPr algn="ctr"/>
                      <a:r>
                        <a:rPr lang="zh-CN" sz="1600" b="1" kern="100" spc="60" dirty="0">
                          <a:solidFill>
                            <a:schemeClr val="bg1"/>
                          </a:solidFill>
                          <a:effectLst/>
                          <a:latin typeface="+mj-ea"/>
                          <a:ea typeface="+mj-ea"/>
                          <a:cs typeface="Arial" panose="020B0604020202020204" pitchFamily="34" charset="0"/>
                        </a:rPr>
                        <a:t>影响</a:t>
                      </a:r>
                      <a:endParaRPr lang="zh-CN" sz="1600" b="1" kern="100" dirty="0">
                        <a:solidFill>
                          <a:schemeClr val="bg1"/>
                        </a:solidFill>
                        <a:effectLst/>
                        <a:latin typeface="+mj-ea"/>
                        <a:ea typeface="+mj-ea"/>
                        <a:cs typeface="Times New Roman" panose="02020603050405020304" pitchFamily="18" charset="0"/>
                      </a:endParaRPr>
                    </a:p>
                  </a:txBody>
                  <a:tcPr marL="68580" marR="68580" marT="0" marB="0" anchor="ctr">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tc>
                  <a:txBody>
                    <a:bodyPr/>
                    <a:lstStyle/>
                    <a:p>
                      <a:pPr algn="ctr"/>
                      <a:r>
                        <a:rPr lang="zh-CN" sz="1600" b="1" kern="100" spc="60" dirty="0">
                          <a:solidFill>
                            <a:schemeClr val="bg1"/>
                          </a:solidFill>
                          <a:effectLst/>
                          <a:latin typeface="+mj-ea"/>
                          <a:ea typeface="+mj-ea"/>
                          <a:cs typeface="Arial" panose="020B0604020202020204" pitchFamily="34" charset="0"/>
                        </a:rPr>
                        <a:t>采取的措施</a:t>
                      </a:r>
                      <a:endParaRPr lang="zh-CN" sz="1600" b="1" kern="100" dirty="0">
                        <a:solidFill>
                          <a:schemeClr val="bg1"/>
                        </a:solidFill>
                        <a:effectLst/>
                        <a:latin typeface="+mj-ea"/>
                        <a:ea typeface="+mj-ea"/>
                        <a:cs typeface="Times New Roman" panose="02020603050405020304" pitchFamily="18" charset="0"/>
                      </a:endParaRPr>
                    </a:p>
                  </a:txBody>
                  <a:tcPr marL="68580" marR="68580" marT="0" marB="0" anchor="ctr">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788035">
                <a:tc>
                  <a:txBody>
                    <a:bodyPr/>
                    <a:lstStyle/>
                    <a:p>
                      <a:pPr algn="ctr"/>
                      <a:r>
                        <a:rPr lang="zh-CN" sz="1400" kern="100" spc="60">
                          <a:solidFill>
                            <a:srgbClr val="000000"/>
                          </a:solidFill>
                          <a:effectLst/>
                          <a:latin typeface="+mj-ea"/>
                          <a:ea typeface="+mj-ea"/>
                          <a:cs typeface="Arial" panose="020B0604020202020204" pitchFamily="34" charset="0"/>
                        </a:rPr>
                        <a:t>没有足够的时间进行产品开发</a:t>
                      </a:r>
                      <a:endParaRPr lang="zh-CN" sz="1400" kern="100">
                        <a:effectLst/>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solidFill>
                        <a:srgbClr val="9CC2E5"/>
                      </a:solidFill>
                      <a:prstDash val="soli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p>
                      <a:pPr algn="ctr"/>
                      <a:r>
                        <a:rPr lang="en-US" sz="1400" kern="100" spc="60" dirty="0">
                          <a:solidFill>
                            <a:srgbClr val="000000"/>
                          </a:solidFill>
                          <a:effectLst/>
                          <a:latin typeface="+mj-ea"/>
                          <a:ea typeface="+mj-ea"/>
                          <a:cs typeface="Times New Roman" panose="02020603050405020304" pitchFamily="18" charset="0"/>
                        </a:rPr>
                        <a:t>60%</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lgn="ctr">
                      <a:solidFill>
                        <a:srgbClr val="5B9BD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r>
                        <a:rPr lang="en-US" sz="1400" kern="100" spc="60">
                          <a:solidFill>
                            <a:srgbClr val="000000"/>
                          </a:solidFill>
                          <a:effectLst/>
                          <a:latin typeface="+mj-ea"/>
                          <a:ea typeface="+mj-ea"/>
                          <a:cs typeface="Times New Roman" panose="02020603050405020304" pitchFamily="18" charset="0"/>
                        </a:rPr>
                        <a:t>50%</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lgn="ctr">
                      <a:solidFill>
                        <a:srgbClr val="5B9BD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l"/>
                      <a:r>
                        <a:rPr lang="en-US" sz="1400" kern="100" spc="60" dirty="0">
                          <a:solidFill>
                            <a:srgbClr val="000000"/>
                          </a:solidFill>
                          <a:effectLst/>
                          <a:latin typeface="+mj-ea"/>
                          <a:ea typeface="+mj-ea"/>
                          <a:cs typeface="Times New Roman" panose="02020603050405020304" pitchFamily="18" charset="0"/>
                        </a:rPr>
                        <a:t>1.</a:t>
                      </a:r>
                      <a:r>
                        <a:rPr lang="zh-CN" sz="1400" kern="100" spc="60" dirty="0">
                          <a:solidFill>
                            <a:srgbClr val="000000"/>
                          </a:solidFill>
                          <a:effectLst/>
                          <a:latin typeface="+mj-ea"/>
                          <a:ea typeface="+mj-ea"/>
                          <a:cs typeface="Arial" panose="020B0604020202020204" pitchFamily="34" charset="0"/>
                        </a:rPr>
                        <a:t>采取加班方法</a:t>
                      </a:r>
                      <a:endParaRPr lang="zh-CN" sz="1400" kern="100" dirty="0">
                        <a:effectLst/>
                        <a:latin typeface="+mj-ea"/>
                        <a:ea typeface="+mj-ea"/>
                        <a:cs typeface="Times New Roman" panose="02020603050405020304" pitchFamily="18" charset="0"/>
                      </a:endParaRPr>
                    </a:p>
                    <a:p>
                      <a:pPr algn="l"/>
                      <a:r>
                        <a:rPr lang="en-US" sz="1400" kern="100" spc="60" dirty="0">
                          <a:solidFill>
                            <a:srgbClr val="000000"/>
                          </a:solidFill>
                          <a:effectLst/>
                          <a:latin typeface="+mj-ea"/>
                          <a:ea typeface="+mj-ea"/>
                          <a:cs typeface="Times New Roman" panose="02020603050405020304" pitchFamily="18" charset="0"/>
                        </a:rPr>
                        <a:t>2.</a:t>
                      </a:r>
                      <a:r>
                        <a:rPr lang="zh-CN" sz="1400" kern="100" spc="60" dirty="0">
                          <a:solidFill>
                            <a:srgbClr val="000000"/>
                          </a:solidFill>
                          <a:effectLst/>
                          <a:latin typeface="+mj-ea"/>
                          <a:ea typeface="+mj-ea"/>
                          <a:cs typeface="Arial" panose="020B0604020202020204" pitchFamily="34" charset="0"/>
                        </a:rPr>
                        <a:t>修改计划</a:t>
                      </a:r>
                      <a:endParaRPr lang="zh-CN" sz="1400" kern="100" dirty="0">
                        <a:effectLst/>
                        <a:latin typeface="+mj-ea"/>
                        <a:ea typeface="+mj-ea"/>
                        <a:cs typeface="Times New Roman" panose="02020603050405020304" pitchFamily="18" charset="0"/>
                      </a:endParaRPr>
                    </a:p>
                    <a:p>
                      <a:pPr algn="l"/>
                      <a:r>
                        <a:rPr lang="en-US" sz="1400" kern="100" spc="60" dirty="0">
                          <a:solidFill>
                            <a:srgbClr val="000000"/>
                          </a:solidFill>
                          <a:effectLst/>
                          <a:latin typeface="+mj-ea"/>
                          <a:ea typeface="+mj-ea"/>
                          <a:cs typeface="Times New Roman" panose="02020603050405020304" pitchFamily="18" charset="0"/>
                        </a:rPr>
                        <a:t>3.</a:t>
                      </a:r>
                      <a:r>
                        <a:rPr lang="zh-CN" sz="1400" kern="100" spc="60" dirty="0">
                          <a:solidFill>
                            <a:srgbClr val="000000"/>
                          </a:solidFill>
                          <a:effectLst/>
                          <a:latin typeface="+mj-ea"/>
                          <a:ea typeface="+mj-ea"/>
                          <a:cs typeface="Arial" panose="020B0604020202020204" pitchFamily="34" charset="0"/>
                        </a:rPr>
                        <a:t>去掉部分任务</a:t>
                      </a:r>
                      <a:endParaRPr lang="zh-CN" sz="1400" kern="100" dirty="0">
                        <a:effectLst/>
                        <a:latin typeface="+mj-ea"/>
                        <a:ea typeface="+mj-ea"/>
                        <a:cs typeface="Times New Roman" panose="02020603050405020304" pitchFamily="18" charset="0"/>
                      </a:endParaRPr>
                    </a:p>
                    <a:p>
                      <a:pPr algn="l"/>
                      <a:r>
                        <a:rPr lang="en-US" sz="1400" kern="100" spc="60" dirty="0">
                          <a:solidFill>
                            <a:srgbClr val="000000"/>
                          </a:solidFill>
                          <a:effectLst/>
                          <a:latin typeface="+mj-ea"/>
                          <a:ea typeface="+mj-ea"/>
                          <a:cs typeface="Times New Roman" panose="02020603050405020304" pitchFamily="18" charset="0"/>
                        </a:rPr>
                        <a:t>4.</a:t>
                      </a:r>
                      <a:r>
                        <a:rPr lang="zh-CN" sz="1400" kern="100" spc="60" dirty="0">
                          <a:solidFill>
                            <a:srgbClr val="000000"/>
                          </a:solidFill>
                          <a:effectLst/>
                          <a:latin typeface="+mj-ea"/>
                          <a:ea typeface="+mj-ea"/>
                          <a:cs typeface="Arial" panose="020B0604020202020204" pitchFamily="34" charset="0"/>
                        </a:rPr>
                        <a:t>与客户商量延长一些时间</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lgn="ctr">
                      <a:solidFill>
                        <a:srgbClr val="5B9BD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8711">
                <a:tc>
                  <a:txBody>
                    <a:bodyPr/>
                    <a:lstStyle/>
                    <a:p>
                      <a:pPr algn="ctr"/>
                      <a:r>
                        <a:rPr lang="zh-CN" sz="1400" kern="100" spc="60">
                          <a:solidFill>
                            <a:srgbClr val="000000"/>
                          </a:solidFill>
                          <a:effectLst/>
                          <a:latin typeface="+mj-ea"/>
                          <a:ea typeface="+mj-ea"/>
                          <a:cs typeface="Arial" panose="020B0604020202020204" pitchFamily="34" charset="0"/>
                        </a:rPr>
                        <a:t>没有适合需求的测试用例</a:t>
                      </a:r>
                      <a:endParaRPr lang="zh-CN" sz="1400" kern="100">
                        <a:effectLst/>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solidFill>
                        <a:srgbClr val="9CC2E5"/>
                      </a:solidFill>
                      <a:prstDash val="soli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p>
                      <a:pPr algn="ctr"/>
                      <a:r>
                        <a:rPr lang="en-US" sz="1400" kern="100" spc="60">
                          <a:solidFill>
                            <a:srgbClr val="000000"/>
                          </a:solidFill>
                          <a:effectLst/>
                          <a:latin typeface="+mj-ea"/>
                          <a:ea typeface="+mj-ea"/>
                          <a:cs typeface="Times New Roman" panose="02020603050405020304" pitchFamily="18" charset="0"/>
                        </a:rPr>
                        <a:t>20%</a:t>
                      </a:r>
                      <a:endParaRPr lang="zh-CN" sz="1400" kern="10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r>
                        <a:rPr lang="en-US" sz="1400" kern="100" spc="60" dirty="0">
                          <a:solidFill>
                            <a:srgbClr val="000000"/>
                          </a:solidFill>
                          <a:effectLst/>
                          <a:latin typeface="+mj-ea"/>
                          <a:ea typeface="+mj-ea"/>
                          <a:cs typeface="Times New Roman" panose="02020603050405020304" pitchFamily="18" charset="0"/>
                        </a:rPr>
                        <a:t>20%</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l"/>
                      <a:r>
                        <a:rPr lang="zh-CN" sz="1400" kern="100" spc="60" dirty="0">
                          <a:solidFill>
                            <a:srgbClr val="000000"/>
                          </a:solidFill>
                          <a:effectLst/>
                          <a:latin typeface="+mj-ea"/>
                          <a:ea typeface="+mj-ea"/>
                          <a:cs typeface="Arial" panose="020B0604020202020204" pitchFamily="34" charset="0"/>
                        </a:rPr>
                        <a:t>模块化开发，每个功能单独测试</a:t>
                      </a:r>
                      <a:endParaRPr lang="zh-CN" sz="1400" kern="100" dirty="0">
                        <a:effectLst/>
                        <a:latin typeface="+mj-ea"/>
                        <a:ea typeface="+mj-ea"/>
                        <a:cs typeface="Times New Roman" panose="02020603050405020304" pitchFamily="18" charset="0"/>
                      </a:endParaRPr>
                    </a:p>
                  </a:txBody>
                  <a:tcPr marL="68580" marR="68580" marT="0" marB="0" anchor="ctr">
                    <a:lnL w="12700" cap="flat" cmpd="sng">
                      <a:solidFill>
                        <a:srgbClr val="9CC2E5"/>
                      </a:solidFill>
                      <a:prstDash val="solid"/>
                      <a:headEnd type="none" w="med" len="med"/>
                      <a:tailEnd type="none" w="med" len="med"/>
                    </a:lnL>
                    <a:lnR w="12700" cap="flat" cmpd="sng">
                      <a:solidFill>
                        <a:srgbClr val="9CC2E5"/>
                      </a:solidFill>
                      <a:prstDash val="solid"/>
                      <a:headEnd type="none" w="med" len="med"/>
                      <a:tailEnd type="none" w="med" len="med"/>
                    </a:lnR>
                    <a:lnT w="12700" cap="flat" cmpd="sng">
                      <a:solidFill>
                        <a:srgbClr val="9CC2E5"/>
                      </a:solidFill>
                      <a:prstDash val="soli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0580">
                <a:tc>
                  <a:txBody>
                    <a:bodyPr/>
                    <a:lstStyle/>
                    <a:p>
                      <a:pPr algn="ctr"/>
                      <a:r>
                        <a:rPr lang="zh-CN" sz="1400" kern="100" spc="60">
                          <a:solidFill>
                            <a:srgbClr val="000000"/>
                          </a:solidFill>
                          <a:effectLst/>
                          <a:latin typeface="+mj-ea"/>
                          <a:ea typeface="+mj-ea"/>
                          <a:cs typeface="Arial" panose="020B0604020202020204" pitchFamily="34" charset="0"/>
                        </a:rPr>
                        <a:t>采用新技术可能会导致进度延误</a:t>
                      </a:r>
                      <a:endParaRPr lang="zh-CN" sz="1400" kern="100">
                        <a:effectLst/>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p>
                      <a:pPr algn="ctr"/>
                      <a:r>
                        <a:rPr lang="en-US" sz="1400" kern="100" spc="60">
                          <a:solidFill>
                            <a:srgbClr val="000000"/>
                          </a:solidFill>
                          <a:effectLst/>
                          <a:latin typeface="+mj-ea"/>
                          <a:ea typeface="+mj-ea"/>
                          <a:cs typeface="Times New Roman" panose="02020603050405020304" pitchFamily="18" charset="0"/>
                        </a:rPr>
                        <a:t>30%</a:t>
                      </a:r>
                      <a:endParaRPr lang="zh-CN" sz="1400" kern="100">
                        <a:effectLst/>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r>
                        <a:rPr lang="en-US" sz="1400" kern="100" spc="60">
                          <a:solidFill>
                            <a:srgbClr val="000000"/>
                          </a:solidFill>
                          <a:effectLst/>
                          <a:latin typeface="+mj-ea"/>
                          <a:ea typeface="+mj-ea"/>
                          <a:cs typeface="Times New Roman" panose="02020603050405020304" pitchFamily="18" charset="0"/>
                        </a:rPr>
                        <a:t>10%</a:t>
                      </a:r>
                      <a:endParaRPr lang="zh-CN" sz="1400" kern="100">
                        <a:effectLst/>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l"/>
                      <a:r>
                        <a:rPr lang="en-US" sz="1400" kern="100" spc="60" dirty="0">
                          <a:solidFill>
                            <a:srgbClr val="000000"/>
                          </a:solidFill>
                          <a:effectLst/>
                          <a:latin typeface="+mj-ea"/>
                          <a:ea typeface="+mj-ea"/>
                          <a:cs typeface="Times New Roman" panose="02020603050405020304" pitchFamily="18" charset="0"/>
                        </a:rPr>
                        <a:t>1.</a:t>
                      </a:r>
                      <a:r>
                        <a:rPr lang="zh-CN" sz="1400" kern="100" spc="60" dirty="0">
                          <a:solidFill>
                            <a:srgbClr val="000000"/>
                          </a:solidFill>
                          <a:effectLst/>
                          <a:latin typeface="+mj-ea"/>
                          <a:ea typeface="+mj-ea"/>
                          <a:cs typeface="Arial" panose="020B0604020202020204" pitchFamily="34" charset="0"/>
                        </a:rPr>
                        <a:t>培训开发人员</a:t>
                      </a:r>
                      <a:r>
                        <a:rPr lang="zh-CN" sz="1400" kern="100" spc="60" dirty="0">
                          <a:solidFill>
                            <a:srgbClr val="000000"/>
                          </a:solidFill>
                          <a:effectLst/>
                          <a:latin typeface="+mj-ea"/>
                          <a:ea typeface="+mj-ea"/>
                          <a:cs typeface="Times New Roman" panose="02020603050405020304" pitchFamily="18" charset="0"/>
                        </a:rPr>
                        <a:t> </a:t>
                      </a:r>
                      <a:endParaRPr lang="en-US" altLang="zh-CN" sz="1400" kern="100" spc="60" dirty="0">
                        <a:solidFill>
                          <a:srgbClr val="000000"/>
                        </a:solidFill>
                        <a:effectLst/>
                        <a:latin typeface="+mj-ea"/>
                        <a:ea typeface="+mj-ea"/>
                        <a:cs typeface="Times New Roman" panose="02020603050405020304" pitchFamily="18" charset="0"/>
                      </a:endParaRPr>
                    </a:p>
                    <a:p>
                      <a:pPr algn="l"/>
                      <a:r>
                        <a:rPr lang="en-US" sz="1400" kern="100" spc="60" dirty="0">
                          <a:solidFill>
                            <a:srgbClr val="000000"/>
                          </a:solidFill>
                          <a:effectLst/>
                          <a:latin typeface="+mj-ea"/>
                          <a:ea typeface="+mj-ea"/>
                          <a:cs typeface="Times New Roman" panose="02020603050405020304" pitchFamily="18" charset="0"/>
                        </a:rPr>
                        <a:t>2.</a:t>
                      </a:r>
                      <a:r>
                        <a:rPr lang="zh-CN" sz="1400" kern="100" spc="60" dirty="0">
                          <a:solidFill>
                            <a:srgbClr val="000000"/>
                          </a:solidFill>
                          <a:effectLst/>
                          <a:latin typeface="+mj-ea"/>
                          <a:ea typeface="+mj-ea"/>
                          <a:cs typeface="Arial" panose="020B0604020202020204" pitchFamily="34" charset="0"/>
                        </a:rPr>
                        <a:t>寻找专家指导</a:t>
                      </a:r>
                      <a:r>
                        <a:rPr lang="zh-CN" sz="1400" kern="100" spc="60" dirty="0">
                          <a:solidFill>
                            <a:srgbClr val="000000"/>
                          </a:solidFill>
                          <a:effectLst/>
                          <a:latin typeface="+mj-ea"/>
                          <a:ea typeface="+mj-ea"/>
                          <a:cs typeface="Times New Roman" panose="02020603050405020304" pitchFamily="18" charset="0"/>
                        </a:rPr>
                        <a:t> </a:t>
                      </a:r>
                      <a:endParaRPr lang="en-US" altLang="zh-CN" sz="1400" kern="100" spc="60" dirty="0">
                        <a:solidFill>
                          <a:srgbClr val="000000"/>
                        </a:solidFill>
                        <a:effectLst/>
                        <a:latin typeface="+mj-ea"/>
                        <a:ea typeface="+mj-ea"/>
                        <a:cs typeface="Times New Roman" panose="02020603050405020304" pitchFamily="18" charset="0"/>
                      </a:endParaRPr>
                    </a:p>
                    <a:p>
                      <a:pPr algn="l"/>
                      <a:r>
                        <a:rPr lang="en-US" sz="1400" kern="100" spc="60" dirty="0">
                          <a:solidFill>
                            <a:srgbClr val="000000"/>
                          </a:solidFill>
                          <a:effectLst/>
                          <a:latin typeface="+mj-ea"/>
                          <a:ea typeface="+mj-ea"/>
                          <a:cs typeface="Times New Roman" panose="02020603050405020304" pitchFamily="18" charset="0"/>
                        </a:rPr>
                        <a:t>3.</a:t>
                      </a:r>
                      <a:r>
                        <a:rPr lang="zh-CN" sz="1400" kern="100" spc="60" dirty="0">
                          <a:solidFill>
                            <a:srgbClr val="000000"/>
                          </a:solidFill>
                          <a:effectLst/>
                          <a:latin typeface="+mj-ea"/>
                          <a:ea typeface="+mj-ea"/>
                          <a:cs typeface="Arial" panose="020B0604020202020204" pitchFamily="34" charset="0"/>
                        </a:rPr>
                        <a:t>采取开发与学习并重的方式，要求他们在规定时间内掌握技术</a:t>
                      </a:r>
                      <a:endParaRPr lang="zh-CN" sz="1400" kern="100" dirty="0">
                        <a:effectLst/>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solidFill>
                        <a:srgbClr val="9CC2E5"/>
                      </a:solidFill>
                      <a:prstDash val="soli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9460">
                <a:tc>
                  <a:txBody>
                    <a:bodyPr/>
                    <a:lstStyle/>
                    <a:p>
                      <a:pPr algn="ctr"/>
                      <a:r>
                        <a:rPr lang="zh-CN" sz="1400" kern="100" spc="60" dirty="0">
                          <a:solidFill>
                            <a:srgbClr val="000000"/>
                          </a:solidFill>
                          <a:effectLst/>
                          <a:latin typeface="+mj-ea"/>
                          <a:ea typeface="+mj-ea"/>
                          <a:cs typeface="Arial" panose="020B0604020202020204" pitchFamily="34" charset="0"/>
                        </a:rPr>
                        <a:t>不确定的需求导致需求变化</a:t>
                      </a:r>
                      <a:endParaRPr lang="zh-CN" sz="1400" kern="100" dirty="0">
                        <a:effectLst/>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r>
                        <a:rPr lang="en-US" sz="1400" kern="100" spc="60">
                          <a:solidFill>
                            <a:srgbClr val="000000"/>
                          </a:solidFill>
                          <a:effectLst/>
                          <a:latin typeface="+mj-ea"/>
                          <a:ea typeface="+mj-ea"/>
                          <a:cs typeface="Times New Roman" panose="02020603050405020304" pitchFamily="18" charset="0"/>
                        </a:rPr>
                        <a:t>80%</a:t>
                      </a:r>
                      <a:endParaRPr lang="zh-CN" sz="1400" kern="100">
                        <a:effectLst/>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ctr"/>
                      <a:r>
                        <a:rPr lang="en-US" sz="1400" kern="100" spc="60">
                          <a:solidFill>
                            <a:srgbClr val="000000"/>
                          </a:solidFill>
                          <a:effectLst/>
                          <a:latin typeface="+mj-ea"/>
                          <a:ea typeface="+mj-ea"/>
                          <a:cs typeface="Times New Roman" panose="02020603050405020304" pitchFamily="18" charset="0"/>
                        </a:rPr>
                        <a:t>20%</a:t>
                      </a:r>
                      <a:endParaRPr lang="zh-CN" sz="1400" kern="100">
                        <a:effectLst/>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tc>
                  <a:txBody>
                    <a:bodyPr/>
                    <a:lstStyle/>
                    <a:p>
                      <a:pPr algn="l"/>
                      <a:r>
                        <a:rPr lang="zh-CN" sz="1400" kern="100" spc="60" dirty="0">
                          <a:solidFill>
                            <a:srgbClr val="000000"/>
                          </a:solidFill>
                          <a:effectLst/>
                          <a:latin typeface="+mj-ea"/>
                          <a:ea typeface="+mj-ea"/>
                          <a:cs typeface="Arial" panose="020B0604020202020204" pitchFamily="34" charset="0"/>
                        </a:rPr>
                        <a:t>有地方需要修改，应该将其修改的地方及时沟通讨论交流。</a:t>
                      </a:r>
                      <a:endParaRPr lang="zh-CN" sz="1400" kern="100" dirty="0">
                        <a:effectLst/>
                        <a:latin typeface="+mj-ea"/>
                        <a:ea typeface="+mj-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solidFill>
                        <a:srgbClr val="9CC2E5"/>
                      </a:solidFill>
                      <a:prstDash val="solid"/>
                      <a:headEnd type="none" w="med" len="med"/>
                      <a:tailEnd type="none" w="med" len="med"/>
                    </a:lnR>
                    <a:lnT w="12700" cap="flat" cmpd="sng" algn="ctr">
                      <a:solidFill>
                        <a:srgbClr val="9CC2E5"/>
                      </a:solidFill>
                      <a:prstDash val="solid"/>
                      <a:round/>
                      <a:headEnd type="none" w="med" len="med"/>
                      <a:tailEnd type="none" w="med" len="med"/>
                    </a:lnT>
                    <a:lnB w="12700" cap="flat" cmpd="sng">
                      <a:solidFill>
                        <a:srgbClr val="9CC2E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灯片编号占位符 6">
            <a:extLst>
              <a:ext uri="{FF2B5EF4-FFF2-40B4-BE49-F238E27FC236}">
                <a16:creationId xmlns:a16="http://schemas.microsoft.com/office/drawing/2014/main" id="{5BEA0BD0-C14D-44F8-B4C0-B3DF0641F3DE}"/>
              </a:ext>
            </a:extLst>
          </p:cNvPr>
          <p:cNvSpPr>
            <a:spLocks noGrp="1"/>
          </p:cNvSpPr>
          <p:nvPr>
            <p:ph type="sldNum" sz="quarter" idx="12"/>
          </p:nvPr>
        </p:nvSpPr>
        <p:spPr/>
        <p:txBody>
          <a:bodyPr/>
          <a:lstStyle/>
          <a:p>
            <a:fld id="{565CE74E-AB26-4998-AD42-012C4C1AD076}" type="slidenum">
              <a:rPr lang="zh-CN" altLang="en-US" smtClean="0"/>
              <a:t>28</a:t>
            </a:fld>
            <a:endParaRPr lang="zh-CN" altLang="en-US"/>
          </a:p>
        </p:txBody>
      </p:sp>
    </p:spTree>
    <p:extLst>
      <p:ext uri="{BB962C8B-B14F-4D97-AF65-F5344CB8AC3E}">
        <p14:creationId xmlns:p14="http://schemas.microsoft.com/office/powerpoint/2010/main" val="349511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任意多边形 26">
            <a:extLst>
              <a:ext uri="{FF2B5EF4-FFF2-40B4-BE49-F238E27FC236}">
                <a16:creationId xmlns:a16="http://schemas.microsoft.com/office/drawing/2014/main" id="{D4160F6E-1444-4CD2-9A33-76508FBE8BD6}"/>
              </a:ext>
            </a:extLst>
          </p:cNvPr>
          <p:cNvSpPr/>
          <p:nvPr/>
        </p:nvSpPr>
        <p:spPr>
          <a:xfrm>
            <a:off x="1927717" y="3240599"/>
            <a:ext cx="7211291" cy="1677795"/>
          </a:xfrm>
          <a:custGeom>
            <a:avLst/>
            <a:gdLst>
              <a:gd name="connsiteX0" fmla="*/ 0 w 6393307"/>
              <a:gd name="connsiteY0" fmla="*/ 0 h 1487481"/>
              <a:gd name="connsiteX1" fmla="*/ 6393307 w 6393307"/>
              <a:gd name="connsiteY1" fmla="*/ 0 h 1487481"/>
              <a:gd name="connsiteX2" fmla="*/ 5571101 w 6393307"/>
              <a:gd name="connsiteY2" fmla="*/ 1487481 h 1487481"/>
              <a:gd name="connsiteX3" fmla="*/ 2729826 w 6393307"/>
              <a:gd name="connsiteY3" fmla="*/ 1487481 h 1487481"/>
              <a:gd name="connsiteX4" fmla="*/ 1012310 w 6393307"/>
              <a:gd name="connsiteY4" fmla="*/ 1487481 h 1487481"/>
              <a:gd name="connsiteX5" fmla="*/ 0 w 6393307"/>
              <a:gd name="connsiteY5" fmla="*/ 1487481 h 1487481"/>
              <a:gd name="connsiteX6" fmla="*/ 0 w 6393307"/>
              <a:gd name="connsiteY6" fmla="*/ 0 h 148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3307" h="1487481">
                <a:moveTo>
                  <a:pt x="0" y="0"/>
                </a:moveTo>
                <a:lnTo>
                  <a:pt x="6393307" y="0"/>
                </a:lnTo>
                <a:lnTo>
                  <a:pt x="5571101" y="1487481"/>
                </a:lnTo>
                <a:lnTo>
                  <a:pt x="2729826" y="1487481"/>
                </a:lnTo>
                <a:lnTo>
                  <a:pt x="1012310" y="1487481"/>
                </a:lnTo>
                <a:lnTo>
                  <a:pt x="0" y="1487481"/>
                </a:lnTo>
                <a:lnTo>
                  <a:pt x="0" y="0"/>
                </a:lnTo>
                <a:close/>
              </a:path>
            </a:pathLst>
          </a:custGeom>
          <a:solidFill>
            <a:schemeClr val="accent6">
              <a:lumMod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5" name="直接连接符 24">
            <a:extLst>
              <a:ext uri="{FF2B5EF4-FFF2-40B4-BE49-F238E27FC236}">
                <a16:creationId xmlns:a16="http://schemas.microsoft.com/office/drawing/2014/main" id="{1FE20751-87CA-412B-A161-E287BF3664DA}"/>
              </a:ext>
            </a:extLst>
          </p:cNvPr>
          <p:cNvCxnSpPr/>
          <p:nvPr/>
        </p:nvCxnSpPr>
        <p:spPr>
          <a:xfrm flipH="1">
            <a:off x="8155174" y="4048939"/>
            <a:ext cx="1181767" cy="2137968"/>
          </a:xfrm>
          <a:prstGeom prst="line">
            <a:avLst/>
          </a:prstGeom>
          <a:ln w="19050">
            <a:solidFill>
              <a:srgbClr val="50565C"/>
            </a:solidFill>
          </a:ln>
        </p:spPr>
        <p:style>
          <a:lnRef idx="1">
            <a:schemeClr val="accent1"/>
          </a:lnRef>
          <a:fillRef idx="0">
            <a:schemeClr val="accent1"/>
          </a:fillRef>
          <a:effectRef idx="0">
            <a:schemeClr val="accent1"/>
          </a:effectRef>
          <a:fontRef idx="minor">
            <a:schemeClr val="tx1"/>
          </a:fontRef>
        </p:style>
      </p:cxnSp>
      <p:sp>
        <p:nvSpPr>
          <p:cNvPr id="26" name="任意多边形 28">
            <a:extLst>
              <a:ext uri="{FF2B5EF4-FFF2-40B4-BE49-F238E27FC236}">
                <a16:creationId xmlns:a16="http://schemas.microsoft.com/office/drawing/2014/main" id="{D7C719D6-4833-4A8A-A3EB-D3FF3497D451}"/>
              </a:ext>
            </a:extLst>
          </p:cNvPr>
          <p:cNvSpPr/>
          <p:nvPr/>
        </p:nvSpPr>
        <p:spPr>
          <a:xfrm>
            <a:off x="0" y="1951064"/>
            <a:ext cx="7211291" cy="2967326"/>
          </a:xfrm>
          <a:custGeom>
            <a:avLst/>
            <a:gdLst>
              <a:gd name="connsiteX0" fmla="*/ 0 w 6515100"/>
              <a:gd name="connsiteY0" fmla="*/ 0 h 2680855"/>
              <a:gd name="connsiteX1" fmla="*/ 2396423 w 6515100"/>
              <a:gd name="connsiteY1" fmla="*/ 0 h 2680855"/>
              <a:gd name="connsiteX2" fmla="*/ 2466284 w 6515100"/>
              <a:gd name="connsiteY2" fmla="*/ 0 h 2680855"/>
              <a:gd name="connsiteX3" fmla="*/ 6515100 w 6515100"/>
              <a:gd name="connsiteY3" fmla="*/ 0 h 2680855"/>
              <a:gd name="connsiteX4" fmla="*/ 5033257 w 6515100"/>
              <a:gd name="connsiteY4" fmla="*/ 2680855 h 2680855"/>
              <a:gd name="connsiteX5" fmla="*/ 2466284 w 6515100"/>
              <a:gd name="connsiteY5" fmla="*/ 2680855 h 2680855"/>
              <a:gd name="connsiteX6" fmla="*/ 914580 w 6515100"/>
              <a:gd name="connsiteY6" fmla="*/ 2680855 h 2680855"/>
              <a:gd name="connsiteX7" fmla="*/ 0 w 6515100"/>
              <a:gd name="connsiteY7" fmla="*/ 2680855 h 268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5100" h="2680855">
                <a:moveTo>
                  <a:pt x="0" y="0"/>
                </a:moveTo>
                <a:lnTo>
                  <a:pt x="2396423" y="0"/>
                </a:lnTo>
                <a:lnTo>
                  <a:pt x="2466284" y="0"/>
                </a:lnTo>
                <a:lnTo>
                  <a:pt x="6515100" y="0"/>
                </a:lnTo>
                <a:lnTo>
                  <a:pt x="5033257" y="2680855"/>
                </a:lnTo>
                <a:lnTo>
                  <a:pt x="2466284" y="2680855"/>
                </a:lnTo>
                <a:lnTo>
                  <a:pt x="914580" y="2680855"/>
                </a:lnTo>
                <a:lnTo>
                  <a:pt x="0" y="2680855"/>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7" name="直接连接符 26">
            <a:extLst>
              <a:ext uri="{FF2B5EF4-FFF2-40B4-BE49-F238E27FC236}">
                <a16:creationId xmlns:a16="http://schemas.microsoft.com/office/drawing/2014/main" id="{236BCF4F-C2EA-44D5-B52F-DA25685D84C7}"/>
              </a:ext>
            </a:extLst>
          </p:cNvPr>
          <p:cNvCxnSpPr/>
          <p:nvPr/>
        </p:nvCxnSpPr>
        <p:spPr>
          <a:xfrm flipH="1">
            <a:off x="8649231" y="1640278"/>
            <a:ext cx="1677927" cy="303559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C036409F-9B0A-4B64-9B2F-1A5F564F6520}"/>
              </a:ext>
            </a:extLst>
          </p:cNvPr>
          <p:cNvGrpSpPr/>
          <p:nvPr/>
        </p:nvGrpSpPr>
        <p:grpSpPr>
          <a:xfrm>
            <a:off x="765318" y="2497753"/>
            <a:ext cx="4587387" cy="1820064"/>
            <a:chOff x="765316" y="2497753"/>
            <a:chExt cx="4587387" cy="1820064"/>
          </a:xfrm>
        </p:grpSpPr>
        <p:sp>
          <p:nvSpPr>
            <p:cNvPr id="31" name="TextBox 76">
              <a:extLst>
                <a:ext uri="{FF2B5EF4-FFF2-40B4-BE49-F238E27FC236}">
                  <a16:creationId xmlns:a16="http://schemas.microsoft.com/office/drawing/2014/main" id="{8F5C1C78-0057-496E-B3A9-25F0A86854FB}"/>
                </a:ext>
              </a:extLst>
            </p:cNvPr>
            <p:cNvSpPr txBox="1"/>
            <p:nvPr/>
          </p:nvSpPr>
          <p:spPr>
            <a:xfrm>
              <a:off x="765316" y="2497753"/>
              <a:ext cx="3453318"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064D2">
                      <a:lumMod val="20000"/>
                      <a:lumOff val="80000"/>
                    </a:srgbClr>
                  </a:solidFill>
                  <a:effectLst/>
                  <a:uLnTx/>
                  <a:uFillTx/>
                  <a:latin typeface="微软雅黑" panose="020B0503020204020204" charset="-122"/>
                  <a:ea typeface="微软雅黑" panose="020B0503020204020204" charset="-122"/>
                  <a:cs typeface="+mn-cs"/>
                </a:rPr>
                <a:t>PART FOUR</a:t>
              </a:r>
              <a:endParaRPr kumimoji="0" lang="zh-CN" altLang="en-US" sz="4400" b="1" i="0" u="none" strike="noStrike" kern="1200" cap="none" spc="0" normalizeH="0" baseline="0" noProof="0" dirty="0">
                <a:ln>
                  <a:noFill/>
                </a:ln>
                <a:solidFill>
                  <a:srgbClr val="0064D2">
                    <a:lumMod val="20000"/>
                    <a:lumOff val="80000"/>
                  </a:srgbClr>
                </a:solidFill>
                <a:effectLst/>
                <a:uLnTx/>
                <a:uFillTx/>
                <a:latin typeface="微软雅黑" panose="020B0503020204020204" charset="-122"/>
                <a:ea typeface="微软雅黑" panose="020B0503020204020204" charset="-122"/>
                <a:cs typeface="+mn-cs"/>
              </a:endParaRPr>
            </a:p>
          </p:txBody>
        </p:sp>
        <p:sp>
          <p:nvSpPr>
            <p:cNvPr id="32" name="矩形 31">
              <a:extLst>
                <a:ext uri="{FF2B5EF4-FFF2-40B4-BE49-F238E27FC236}">
                  <a16:creationId xmlns:a16="http://schemas.microsoft.com/office/drawing/2014/main" id="{B973D9C2-C5F5-4036-BB38-1AEE128A4BD7}"/>
                </a:ext>
              </a:extLst>
            </p:cNvPr>
            <p:cNvSpPr/>
            <p:nvPr/>
          </p:nvSpPr>
          <p:spPr>
            <a:xfrm>
              <a:off x="828963" y="3240599"/>
              <a:ext cx="452374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FFFFFF"/>
                  </a:solidFill>
                  <a:effectLst/>
                  <a:uLnTx/>
                  <a:uFillTx/>
                  <a:latin typeface="Arial"/>
                  <a:ea typeface="微软雅黑"/>
                  <a:cs typeface="+mn-cs"/>
                  <a:sym typeface="+mn-ea"/>
                </a:rPr>
                <a:t>课程学习</a:t>
              </a:r>
              <a:endParaRPr kumimoji="0" lang="en-US" altLang="zh-CN" sz="3200" b="1" i="0" u="none" strike="noStrike" kern="1200" cap="none" spc="0" normalizeH="0" baseline="0" noProof="0" dirty="0">
                <a:ln>
                  <a:noFill/>
                </a:ln>
                <a:solidFill>
                  <a:srgbClr val="FFFFFF"/>
                </a:solidFill>
                <a:effectLst/>
                <a:uLnTx/>
                <a:uFillTx/>
                <a:latin typeface="Arial"/>
                <a:ea typeface="微软雅黑"/>
                <a:cs typeface="+mn-cs"/>
                <a:sym typeface="+mn-e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Arial"/>
                  <a:ea typeface="微软雅黑"/>
                  <a:cs typeface="+mn-cs"/>
                </a:rPr>
                <a:t>Course learning</a:t>
              </a:r>
            </a:p>
          </p:txBody>
        </p:sp>
      </p:grpSp>
      <p:sp>
        <p:nvSpPr>
          <p:cNvPr id="34" name="PA_文本框 9">
            <a:extLst>
              <a:ext uri="{FF2B5EF4-FFF2-40B4-BE49-F238E27FC236}">
                <a16:creationId xmlns:a16="http://schemas.microsoft.com/office/drawing/2014/main" id="{929DA523-622D-4BFD-8BFE-72CBC380711F}"/>
              </a:ext>
            </a:extLst>
          </p:cNvPr>
          <p:cNvSpPr txBox="1"/>
          <p:nvPr>
            <p:custDataLst>
              <p:tags r:id="rId1"/>
            </p:custDataLst>
          </p:nvPr>
        </p:nvSpPr>
        <p:spPr>
          <a:xfrm>
            <a:off x="6348771" y="3172710"/>
            <a:ext cx="2140568" cy="18620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solidFill>
                  <a:srgbClr val="F1F1F1"/>
                </a:solidFill>
                <a:effectLst/>
                <a:uLnTx/>
                <a:uFillTx/>
                <a:latin typeface="微软雅黑" panose="020B0503020204020204" charset="-122"/>
                <a:ea typeface="微软雅黑" panose="020B0503020204020204" charset="-122"/>
                <a:cs typeface="+mn-cs"/>
              </a:rPr>
              <a:t>04</a:t>
            </a:r>
            <a:endParaRPr kumimoji="0" lang="zh-CN" altLang="en-US" sz="11500" b="1" i="0" u="none" strike="noStrike" kern="1200" cap="none" spc="0" normalizeH="0" baseline="0" noProof="0" dirty="0">
              <a:ln>
                <a:noFill/>
              </a:ln>
              <a:solidFill>
                <a:srgbClr val="F1F1F1"/>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189710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任意多边形 26">
            <a:extLst>
              <a:ext uri="{FF2B5EF4-FFF2-40B4-BE49-F238E27FC236}">
                <a16:creationId xmlns:a16="http://schemas.microsoft.com/office/drawing/2014/main" id="{D4160F6E-1444-4CD2-9A33-76508FBE8BD6}"/>
              </a:ext>
            </a:extLst>
          </p:cNvPr>
          <p:cNvSpPr/>
          <p:nvPr/>
        </p:nvSpPr>
        <p:spPr>
          <a:xfrm>
            <a:off x="1927717" y="3240599"/>
            <a:ext cx="7211291" cy="1677795"/>
          </a:xfrm>
          <a:custGeom>
            <a:avLst/>
            <a:gdLst>
              <a:gd name="connsiteX0" fmla="*/ 0 w 6393307"/>
              <a:gd name="connsiteY0" fmla="*/ 0 h 1487481"/>
              <a:gd name="connsiteX1" fmla="*/ 6393307 w 6393307"/>
              <a:gd name="connsiteY1" fmla="*/ 0 h 1487481"/>
              <a:gd name="connsiteX2" fmla="*/ 5571101 w 6393307"/>
              <a:gd name="connsiteY2" fmla="*/ 1487481 h 1487481"/>
              <a:gd name="connsiteX3" fmla="*/ 2729826 w 6393307"/>
              <a:gd name="connsiteY3" fmla="*/ 1487481 h 1487481"/>
              <a:gd name="connsiteX4" fmla="*/ 1012310 w 6393307"/>
              <a:gd name="connsiteY4" fmla="*/ 1487481 h 1487481"/>
              <a:gd name="connsiteX5" fmla="*/ 0 w 6393307"/>
              <a:gd name="connsiteY5" fmla="*/ 1487481 h 1487481"/>
              <a:gd name="connsiteX6" fmla="*/ 0 w 6393307"/>
              <a:gd name="connsiteY6" fmla="*/ 0 h 148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3307" h="1487481">
                <a:moveTo>
                  <a:pt x="0" y="0"/>
                </a:moveTo>
                <a:lnTo>
                  <a:pt x="6393307" y="0"/>
                </a:lnTo>
                <a:lnTo>
                  <a:pt x="5571101" y="1487481"/>
                </a:lnTo>
                <a:lnTo>
                  <a:pt x="2729826" y="1487481"/>
                </a:lnTo>
                <a:lnTo>
                  <a:pt x="1012310" y="1487481"/>
                </a:lnTo>
                <a:lnTo>
                  <a:pt x="0" y="1487481"/>
                </a:lnTo>
                <a:lnTo>
                  <a:pt x="0" y="0"/>
                </a:lnTo>
                <a:close/>
              </a:path>
            </a:pathLst>
          </a:custGeom>
          <a:solidFill>
            <a:schemeClr val="accent6">
              <a:lumMod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5" name="直接连接符 24">
            <a:extLst>
              <a:ext uri="{FF2B5EF4-FFF2-40B4-BE49-F238E27FC236}">
                <a16:creationId xmlns:a16="http://schemas.microsoft.com/office/drawing/2014/main" id="{1FE20751-87CA-412B-A161-E287BF3664DA}"/>
              </a:ext>
            </a:extLst>
          </p:cNvPr>
          <p:cNvCxnSpPr/>
          <p:nvPr/>
        </p:nvCxnSpPr>
        <p:spPr>
          <a:xfrm flipH="1">
            <a:off x="8155174" y="4048939"/>
            <a:ext cx="1181767" cy="2137968"/>
          </a:xfrm>
          <a:prstGeom prst="line">
            <a:avLst/>
          </a:prstGeom>
          <a:ln w="19050">
            <a:solidFill>
              <a:srgbClr val="50565C"/>
            </a:solidFill>
          </a:ln>
        </p:spPr>
        <p:style>
          <a:lnRef idx="1">
            <a:schemeClr val="accent1"/>
          </a:lnRef>
          <a:fillRef idx="0">
            <a:schemeClr val="accent1"/>
          </a:fillRef>
          <a:effectRef idx="0">
            <a:schemeClr val="accent1"/>
          </a:effectRef>
          <a:fontRef idx="minor">
            <a:schemeClr val="tx1"/>
          </a:fontRef>
        </p:style>
      </p:cxnSp>
      <p:sp>
        <p:nvSpPr>
          <p:cNvPr id="26" name="任意多边形 28">
            <a:extLst>
              <a:ext uri="{FF2B5EF4-FFF2-40B4-BE49-F238E27FC236}">
                <a16:creationId xmlns:a16="http://schemas.microsoft.com/office/drawing/2014/main" id="{D7C719D6-4833-4A8A-A3EB-D3FF3497D451}"/>
              </a:ext>
            </a:extLst>
          </p:cNvPr>
          <p:cNvSpPr/>
          <p:nvPr/>
        </p:nvSpPr>
        <p:spPr>
          <a:xfrm>
            <a:off x="0" y="1951064"/>
            <a:ext cx="7211291" cy="2967326"/>
          </a:xfrm>
          <a:custGeom>
            <a:avLst/>
            <a:gdLst>
              <a:gd name="connsiteX0" fmla="*/ 0 w 6515100"/>
              <a:gd name="connsiteY0" fmla="*/ 0 h 2680855"/>
              <a:gd name="connsiteX1" fmla="*/ 2396423 w 6515100"/>
              <a:gd name="connsiteY1" fmla="*/ 0 h 2680855"/>
              <a:gd name="connsiteX2" fmla="*/ 2466284 w 6515100"/>
              <a:gd name="connsiteY2" fmla="*/ 0 h 2680855"/>
              <a:gd name="connsiteX3" fmla="*/ 6515100 w 6515100"/>
              <a:gd name="connsiteY3" fmla="*/ 0 h 2680855"/>
              <a:gd name="connsiteX4" fmla="*/ 5033257 w 6515100"/>
              <a:gd name="connsiteY4" fmla="*/ 2680855 h 2680855"/>
              <a:gd name="connsiteX5" fmla="*/ 2466284 w 6515100"/>
              <a:gd name="connsiteY5" fmla="*/ 2680855 h 2680855"/>
              <a:gd name="connsiteX6" fmla="*/ 914580 w 6515100"/>
              <a:gd name="connsiteY6" fmla="*/ 2680855 h 2680855"/>
              <a:gd name="connsiteX7" fmla="*/ 0 w 6515100"/>
              <a:gd name="connsiteY7" fmla="*/ 2680855 h 268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5100" h="2680855">
                <a:moveTo>
                  <a:pt x="0" y="0"/>
                </a:moveTo>
                <a:lnTo>
                  <a:pt x="2396423" y="0"/>
                </a:lnTo>
                <a:lnTo>
                  <a:pt x="2466284" y="0"/>
                </a:lnTo>
                <a:lnTo>
                  <a:pt x="6515100" y="0"/>
                </a:lnTo>
                <a:lnTo>
                  <a:pt x="5033257" y="2680855"/>
                </a:lnTo>
                <a:lnTo>
                  <a:pt x="2466284" y="2680855"/>
                </a:lnTo>
                <a:lnTo>
                  <a:pt x="914580" y="2680855"/>
                </a:lnTo>
                <a:lnTo>
                  <a:pt x="0" y="2680855"/>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7" name="直接连接符 26">
            <a:extLst>
              <a:ext uri="{FF2B5EF4-FFF2-40B4-BE49-F238E27FC236}">
                <a16:creationId xmlns:a16="http://schemas.microsoft.com/office/drawing/2014/main" id="{236BCF4F-C2EA-44D5-B52F-DA25685D84C7}"/>
              </a:ext>
            </a:extLst>
          </p:cNvPr>
          <p:cNvCxnSpPr/>
          <p:nvPr/>
        </p:nvCxnSpPr>
        <p:spPr>
          <a:xfrm flipH="1">
            <a:off x="8649231" y="1640278"/>
            <a:ext cx="1677927" cy="303559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C036409F-9B0A-4B64-9B2F-1A5F564F6520}"/>
              </a:ext>
            </a:extLst>
          </p:cNvPr>
          <p:cNvGrpSpPr/>
          <p:nvPr/>
        </p:nvGrpSpPr>
        <p:grpSpPr>
          <a:xfrm>
            <a:off x="765318" y="2497753"/>
            <a:ext cx="4587387" cy="1820064"/>
            <a:chOff x="765316" y="2497753"/>
            <a:chExt cx="4587387" cy="1820064"/>
          </a:xfrm>
        </p:grpSpPr>
        <p:sp>
          <p:nvSpPr>
            <p:cNvPr id="31" name="TextBox 76">
              <a:extLst>
                <a:ext uri="{FF2B5EF4-FFF2-40B4-BE49-F238E27FC236}">
                  <a16:creationId xmlns:a16="http://schemas.microsoft.com/office/drawing/2014/main" id="{8F5C1C78-0057-496E-B3A9-25F0A86854FB}"/>
                </a:ext>
              </a:extLst>
            </p:cNvPr>
            <p:cNvSpPr txBox="1"/>
            <p:nvPr/>
          </p:nvSpPr>
          <p:spPr>
            <a:xfrm>
              <a:off x="765316" y="2497753"/>
              <a:ext cx="3108672"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064D2">
                      <a:lumMod val="20000"/>
                      <a:lumOff val="80000"/>
                    </a:srgbClr>
                  </a:solidFill>
                  <a:effectLst/>
                  <a:uLnTx/>
                  <a:uFillTx/>
                  <a:latin typeface="微软雅黑" panose="020B0503020204020204" charset="-122"/>
                  <a:ea typeface="微软雅黑" panose="020B0503020204020204" charset="-122"/>
                  <a:cs typeface="+mn-cs"/>
                </a:rPr>
                <a:t>PART ONE</a:t>
              </a:r>
              <a:endParaRPr kumimoji="0" lang="zh-CN" altLang="en-US" sz="4400" b="1" i="0" u="none" strike="noStrike" kern="1200" cap="none" spc="0" normalizeH="0" baseline="0" noProof="0" dirty="0">
                <a:ln>
                  <a:noFill/>
                </a:ln>
                <a:solidFill>
                  <a:srgbClr val="0064D2">
                    <a:lumMod val="20000"/>
                    <a:lumOff val="80000"/>
                  </a:srgbClr>
                </a:solidFill>
                <a:effectLst/>
                <a:uLnTx/>
                <a:uFillTx/>
                <a:latin typeface="微软雅黑" panose="020B0503020204020204" charset="-122"/>
                <a:ea typeface="微软雅黑" panose="020B0503020204020204" charset="-122"/>
                <a:cs typeface="+mn-cs"/>
              </a:endParaRPr>
            </a:p>
          </p:txBody>
        </p:sp>
        <p:sp>
          <p:nvSpPr>
            <p:cNvPr id="32" name="矩形 31">
              <a:extLst>
                <a:ext uri="{FF2B5EF4-FFF2-40B4-BE49-F238E27FC236}">
                  <a16:creationId xmlns:a16="http://schemas.microsoft.com/office/drawing/2014/main" id="{B973D9C2-C5F5-4036-BB38-1AEE128A4BD7}"/>
                </a:ext>
              </a:extLst>
            </p:cNvPr>
            <p:cNvSpPr/>
            <p:nvPr/>
          </p:nvSpPr>
          <p:spPr>
            <a:xfrm>
              <a:off x="828963" y="3240599"/>
              <a:ext cx="4523740" cy="1077218"/>
            </a:xfrm>
            <a:prstGeom prst="rect">
              <a:avLst/>
            </a:prstGeom>
            <a:noFill/>
          </p:spPr>
          <p:txBody>
            <a:bodyPr wrap="square">
              <a:spAutoFit/>
            </a:bodyPr>
            <a:lstStyle/>
            <a:p>
              <a:pPr defTabSz="457200"/>
              <a:r>
                <a:rPr lang="zh-CN" altLang="en-US" sz="3200" b="1" dirty="0">
                  <a:solidFill>
                    <a:srgbClr val="FFFFFF"/>
                  </a:solidFill>
                  <a:latin typeface="Arial"/>
                  <a:ea typeface="微软雅黑"/>
                  <a:sym typeface="+mn-ea"/>
                </a:rPr>
                <a:t>项目展示</a:t>
              </a:r>
              <a:endParaRPr kumimoji="0" lang="en-US" altLang="zh-CN" sz="3200" b="1" i="0" u="none" strike="noStrike" kern="1200" cap="none" spc="0" normalizeH="0" baseline="0" noProof="0" dirty="0">
                <a:ln>
                  <a:noFill/>
                </a:ln>
                <a:solidFill>
                  <a:srgbClr val="FFFFFF"/>
                </a:solidFill>
                <a:effectLst/>
                <a:uLnTx/>
                <a:uFillTx/>
                <a:latin typeface="Arial"/>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Arial"/>
                  <a:ea typeface="微软雅黑"/>
                  <a:cs typeface="+mn-cs"/>
                </a:rPr>
                <a:t>Project presentation</a:t>
              </a:r>
            </a:p>
          </p:txBody>
        </p:sp>
      </p:grpSp>
      <p:sp>
        <p:nvSpPr>
          <p:cNvPr id="34" name="PA_文本框 9">
            <a:extLst>
              <a:ext uri="{FF2B5EF4-FFF2-40B4-BE49-F238E27FC236}">
                <a16:creationId xmlns:a16="http://schemas.microsoft.com/office/drawing/2014/main" id="{929DA523-622D-4BFD-8BFE-72CBC380711F}"/>
              </a:ext>
            </a:extLst>
          </p:cNvPr>
          <p:cNvSpPr txBox="1"/>
          <p:nvPr>
            <p:custDataLst>
              <p:tags r:id="rId1"/>
            </p:custDataLst>
          </p:nvPr>
        </p:nvSpPr>
        <p:spPr>
          <a:xfrm>
            <a:off x="6348771" y="3172710"/>
            <a:ext cx="2140568" cy="18620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solidFill>
                  <a:srgbClr val="F1F1F1"/>
                </a:solidFill>
                <a:effectLst/>
                <a:uLnTx/>
                <a:uFillTx/>
                <a:latin typeface="微软雅黑" panose="020B0503020204020204" charset="-122"/>
                <a:ea typeface="微软雅黑" panose="020B0503020204020204" charset="-122"/>
                <a:cs typeface="+mn-cs"/>
              </a:rPr>
              <a:t>01</a:t>
            </a:r>
            <a:endParaRPr kumimoji="0" lang="zh-CN" altLang="en-US" sz="11500" b="1" i="0" u="none" strike="noStrike" kern="1200" cap="none" spc="0" normalizeH="0" baseline="0" noProof="0" dirty="0">
              <a:ln>
                <a:noFill/>
              </a:ln>
              <a:solidFill>
                <a:srgbClr val="F1F1F1"/>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354921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effectLst/>
                <a:latin typeface="华文宋体" panose="02010600040101010101" charset="-122"/>
                <a:ea typeface="华文宋体" panose="02010600040101010101" charset="-122"/>
              </a:rPr>
              <a:t>四、课程学习</a:t>
            </a:r>
          </a:p>
        </p:txBody>
      </p:sp>
      <p:sp>
        <p:nvSpPr>
          <p:cNvPr id="4" name="文本框 3"/>
          <p:cNvSpPr txBox="1"/>
          <p:nvPr/>
        </p:nvSpPr>
        <p:spPr>
          <a:xfrm>
            <a:off x="3467946" y="334952"/>
            <a:ext cx="2327910" cy="461665"/>
          </a:xfrm>
          <a:prstGeom prst="rect">
            <a:avLst/>
          </a:prstGeom>
          <a:noFill/>
        </p:spPr>
        <p:txBody>
          <a:bodyPr wrap="square" rtlCol="0">
            <a:spAutoFit/>
          </a:bodyPr>
          <a:lstStyle/>
          <a:p>
            <a:r>
              <a:rPr lang="zh-CN" altLang="en-US" sz="2400" b="1" dirty="0">
                <a:solidFill>
                  <a:schemeClr val="bg2">
                    <a:lumMod val="25000"/>
                  </a:schemeClr>
                </a:solidFill>
                <a:latin typeface="+mn-ea"/>
              </a:rPr>
              <a:t>项目计划部分</a:t>
            </a:r>
            <a:endParaRPr lang="zh-CN" altLang="en-US" sz="2400" dirty="0">
              <a:latin typeface="+mn-ea"/>
            </a:endParaRPr>
          </a:p>
        </p:txBody>
      </p:sp>
      <p:sp>
        <p:nvSpPr>
          <p:cNvPr id="6" name="文本框 5"/>
          <p:cNvSpPr txBox="1"/>
          <p:nvPr/>
        </p:nvSpPr>
        <p:spPr>
          <a:xfrm>
            <a:off x="837458" y="1305877"/>
            <a:ext cx="9916795" cy="4246245"/>
          </a:xfrm>
          <a:prstGeom prst="rect">
            <a:avLst/>
          </a:prstGeom>
          <a:noFill/>
        </p:spPr>
        <p:txBody>
          <a:bodyPr wrap="square" rtlCol="0">
            <a:spAutoFit/>
          </a:bodyPr>
          <a:lstStyle/>
          <a:p>
            <a:pPr marL="457200" indent="-457200" fontAlgn="auto">
              <a:lnSpc>
                <a:spcPct val="150000"/>
              </a:lnSpc>
              <a:buFont typeface="+mj-lt"/>
              <a:buAutoNum type="arabicPeriod"/>
            </a:pPr>
            <a:r>
              <a:rPr lang="zh-CN" altLang="en-US" sz="2000" dirty="0">
                <a:solidFill>
                  <a:schemeClr val="bg2">
                    <a:lumMod val="25000"/>
                  </a:schemeClr>
                </a:solidFill>
                <a:latin typeface="+mj-ea"/>
                <a:ea typeface="+mj-ea"/>
                <a:cs typeface="华文宋体" panose="02010600040101010101" charset="-122"/>
              </a:rPr>
              <a:t>开发系统最首要的任务就是确定项目范围和目标，知道了要做什么之后才能更好的规划该怎么做；</a:t>
            </a:r>
          </a:p>
          <a:p>
            <a:pPr marL="457200" indent="-457200" fontAlgn="auto">
              <a:lnSpc>
                <a:spcPct val="150000"/>
              </a:lnSpc>
              <a:buFont typeface="+mj-lt"/>
              <a:buAutoNum type="arabicPeriod"/>
            </a:pPr>
            <a:r>
              <a:rPr lang="zh-CN" altLang="en-US" sz="2000" dirty="0">
                <a:solidFill>
                  <a:schemeClr val="bg2">
                    <a:lumMod val="25000"/>
                  </a:schemeClr>
                </a:solidFill>
                <a:latin typeface="+mj-ea"/>
                <a:ea typeface="+mj-ea"/>
                <a:cs typeface="华文宋体" panose="02010600040101010101" charset="-122"/>
              </a:rPr>
              <a:t>在开始设计规划之前，要先明确项目开发的环境，即：项目的特点、成员的角色等；</a:t>
            </a:r>
          </a:p>
          <a:p>
            <a:pPr marL="457200" indent="-457200" fontAlgn="auto">
              <a:lnSpc>
                <a:spcPct val="150000"/>
              </a:lnSpc>
              <a:buFont typeface="+mj-lt"/>
              <a:buAutoNum type="arabicPeriod"/>
            </a:pPr>
            <a:r>
              <a:rPr lang="zh-CN" altLang="en-US" sz="2000" dirty="0">
                <a:solidFill>
                  <a:schemeClr val="bg2">
                    <a:lumMod val="25000"/>
                  </a:schemeClr>
                </a:solidFill>
                <a:latin typeface="+mj-ea"/>
                <a:ea typeface="+mj-ea"/>
                <a:cs typeface="华文宋体" panose="02010600040101010101" charset="-122"/>
              </a:rPr>
              <a:t>人员分工的重要性，每个人员都要根据各自的擅长来安排任务，并不是每个人都参与到项目的每个步骤才能开发出好的产品，并且成员之间需要定期交流讨论；</a:t>
            </a:r>
          </a:p>
          <a:p>
            <a:pPr marL="457200" indent="-457200" fontAlgn="auto">
              <a:lnSpc>
                <a:spcPct val="150000"/>
              </a:lnSpc>
              <a:buFont typeface="+mj-lt"/>
              <a:buAutoNum type="arabicPeriod"/>
            </a:pPr>
            <a:r>
              <a:rPr lang="zh-CN" altLang="en-US" sz="2000" dirty="0">
                <a:solidFill>
                  <a:schemeClr val="bg2">
                    <a:lumMod val="25000"/>
                  </a:schemeClr>
                </a:solidFill>
                <a:latin typeface="+mj-ea"/>
                <a:ea typeface="+mj-ea"/>
                <a:cs typeface="华文宋体" panose="02010600040101010101" charset="-122"/>
              </a:rPr>
              <a:t>完成项目计划书可以帮助我们明确开发任务，包括：WBS规划、工作的内容、每个工作的工作量、交付计划及里程碑、变更管理等；</a:t>
            </a:r>
          </a:p>
          <a:p>
            <a:pPr marL="457200" indent="-457200" fontAlgn="auto">
              <a:lnSpc>
                <a:spcPct val="150000"/>
              </a:lnSpc>
              <a:buFont typeface="+mj-lt"/>
              <a:buAutoNum type="arabicPeriod"/>
            </a:pPr>
            <a:r>
              <a:rPr lang="zh-CN" altLang="en-US" sz="2000" dirty="0">
                <a:solidFill>
                  <a:schemeClr val="bg2">
                    <a:lumMod val="25000"/>
                  </a:schemeClr>
                </a:solidFill>
                <a:latin typeface="+mj-ea"/>
                <a:ea typeface="+mj-ea"/>
                <a:cs typeface="华文宋体" panose="02010600040101010101" charset="-122"/>
                <a:sym typeface="+mn-ea"/>
              </a:rPr>
              <a:t>大多数项目是由交付物驱动的，所以我们需要规划交付物与交付时间。交付物一般包括计划书、设计书、测试计划、实际的产品等。</a:t>
            </a:r>
            <a:endParaRPr lang="zh-CN" altLang="en-US" sz="2000" dirty="0">
              <a:solidFill>
                <a:schemeClr val="bg2">
                  <a:lumMod val="25000"/>
                </a:schemeClr>
              </a:solidFill>
              <a:latin typeface="+mj-ea"/>
              <a:ea typeface="+mj-ea"/>
              <a:cs typeface="华文宋体" panose="02010600040101010101" charset="-122"/>
            </a:endParaRPr>
          </a:p>
        </p:txBody>
      </p:sp>
      <p:sp>
        <p:nvSpPr>
          <p:cNvPr id="8" name="灯片编号占位符 7">
            <a:extLst>
              <a:ext uri="{FF2B5EF4-FFF2-40B4-BE49-F238E27FC236}">
                <a16:creationId xmlns:a16="http://schemas.microsoft.com/office/drawing/2014/main" id="{6570CB04-0D9C-4AD0-B48B-C357C59A48A5}"/>
              </a:ext>
            </a:extLst>
          </p:cNvPr>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effectLst/>
                <a:latin typeface="华文宋体" panose="02010600040101010101" charset="-122"/>
                <a:ea typeface="华文宋体" panose="02010600040101010101" charset="-122"/>
              </a:rPr>
              <a:t>四、课程学习</a:t>
            </a:r>
          </a:p>
        </p:txBody>
      </p:sp>
      <p:sp>
        <p:nvSpPr>
          <p:cNvPr id="4" name="文本框 3"/>
          <p:cNvSpPr txBox="1"/>
          <p:nvPr/>
        </p:nvSpPr>
        <p:spPr>
          <a:xfrm>
            <a:off x="3451013" y="297180"/>
            <a:ext cx="2327910" cy="521970"/>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en-US" dirty="0"/>
              <a:t>项目开发部分</a:t>
            </a:r>
          </a:p>
        </p:txBody>
      </p:sp>
      <p:sp>
        <p:nvSpPr>
          <p:cNvPr id="6" name="文本框 5"/>
          <p:cNvSpPr txBox="1"/>
          <p:nvPr/>
        </p:nvSpPr>
        <p:spPr>
          <a:xfrm>
            <a:off x="820525" y="1075055"/>
            <a:ext cx="9916795" cy="4707890"/>
          </a:xfrm>
          <a:prstGeom prst="rect">
            <a:avLst/>
          </a:prstGeom>
          <a:noFill/>
        </p:spPr>
        <p:txBody>
          <a:bodyPr wrap="square" rtlCol="0">
            <a:spAutoFit/>
          </a:bodyPr>
          <a:lstStyle/>
          <a:p>
            <a:pPr marL="457200" indent="-457200" fontAlgn="auto">
              <a:lnSpc>
                <a:spcPct val="150000"/>
              </a:lnSpc>
              <a:buFont typeface="+mj-lt"/>
              <a:buAutoNum type="arabicPeriod"/>
            </a:pPr>
            <a:r>
              <a:rPr lang="zh-CN" altLang="en-US" sz="2000" dirty="0">
                <a:solidFill>
                  <a:schemeClr val="bg2">
                    <a:lumMod val="25000"/>
                  </a:schemeClr>
                </a:solidFill>
                <a:latin typeface="+mj-ea"/>
                <a:ea typeface="+mj-ea"/>
                <a:cs typeface="华文宋体" panose="02010600040101010101" charset="-122"/>
              </a:rPr>
              <a:t>利用管理工具和图表来协助开发，比如甘特图可以表明每个工作有多少任务量以及各个任务的先后关系，可以帮助我们队工作任务进行安排。</a:t>
            </a:r>
          </a:p>
          <a:p>
            <a:pPr marL="457200" indent="-457200" fontAlgn="auto">
              <a:lnSpc>
                <a:spcPct val="150000"/>
              </a:lnSpc>
              <a:buFont typeface="+mj-lt"/>
              <a:buAutoNum type="arabicPeriod"/>
            </a:pPr>
            <a:r>
              <a:rPr lang="zh-CN" altLang="en-US" sz="2000" dirty="0">
                <a:solidFill>
                  <a:schemeClr val="bg2">
                    <a:lumMod val="25000"/>
                  </a:schemeClr>
                </a:solidFill>
                <a:latin typeface="+mj-ea"/>
                <a:ea typeface="+mj-ea"/>
                <a:cs typeface="华文宋体" panose="02010600040101010101" charset="-122"/>
              </a:rPr>
              <a:t>执行过程中，要把理论付诸实践，对执行情况和交付物进行监管，一个好的计划加上好的执行才能完成好的产品。</a:t>
            </a:r>
          </a:p>
          <a:p>
            <a:pPr marL="457200" indent="-457200" fontAlgn="auto">
              <a:lnSpc>
                <a:spcPct val="150000"/>
              </a:lnSpc>
              <a:buFont typeface="+mj-lt"/>
              <a:buAutoNum type="arabicPeriod"/>
            </a:pPr>
            <a:r>
              <a:rPr lang="zh-CN" altLang="en-US" sz="2000" dirty="0">
                <a:solidFill>
                  <a:schemeClr val="bg2">
                    <a:lumMod val="25000"/>
                  </a:schemeClr>
                </a:solidFill>
                <a:latin typeface="+mj-ea"/>
                <a:ea typeface="+mj-ea"/>
                <a:cs typeface="华文宋体" panose="02010600040101010101" charset="-122"/>
              </a:rPr>
              <a:t>在开发整个项目的过程中都需要进行测试，要尽早的发现问题解决问题，一旦问题在最后才被发现将会耗费很多的精力来解决。</a:t>
            </a:r>
          </a:p>
          <a:p>
            <a:pPr marL="457200" indent="-457200" fontAlgn="auto">
              <a:lnSpc>
                <a:spcPct val="150000"/>
              </a:lnSpc>
              <a:buFont typeface="+mj-lt"/>
              <a:buAutoNum type="arabicPeriod"/>
            </a:pPr>
            <a:r>
              <a:rPr lang="zh-CN" altLang="en-US" sz="2000" dirty="0">
                <a:solidFill>
                  <a:schemeClr val="bg2">
                    <a:lumMod val="25000"/>
                  </a:schemeClr>
                </a:solidFill>
                <a:latin typeface="+mj-ea"/>
                <a:ea typeface="+mj-ea"/>
                <a:cs typeface="华文宋体" panose="02010600040101010101" charset="-122"/>
                <a:sym typeface="+mn-ea"/>
              </a:rPr>
              <a:t>风险是一定会存在的，我们要正确看待风险，进行风险预测与评估，在风险发生时才能更可能的减少损失。</a:t>
            </a:r>
            <a:endParaRPr lang="zh-CN" altLang="en-US" sz="2000" dirty="0">
              <a:solidFill>
                <a:schemeClr val="bg2">
                  <a:lumMod val="25000"/>
                </a:schemeClr>
              </a:solidFill>
              <a:latin typeface="+mj-ea"/>
              <a:ea typeface="+mj-ea"/>
              <a:cs typeface="华文宋体" panose="02010600040101010101" charset="-122"/>
            </a:endParaRPr>
          </a:p>
          <a:p>
            <a:pPr marL="457200" indent="-457200" fontAlgn="auto">
              <a:lnSpc>
                <a:spcPct val="150000"/>
              </a:lnSpc>
              <a:buFont typeface="+mj-lt"/>
              <a:buAutoNum type="arabicPeriod"/>
            </a:pPr>
            <a:r>
              <a:rPr lang="zh-CN" altLang="en-US" sz="2000" dirty="0">
                <a:solidFill>
                  <a:schemeClr val="bg2">
                    <a:lumMod val="25000"/>
                  </a:schemeClr>
                </a:solidFill>
                <a:latin typeface="+mj-ea"/>
                <a:ea typeface="+mj-ea"/>
                <a:cs typeface="华文宋体" panose="02010600040101010101" charset="-122"/>
              </a:rPr>
              <a:t>项目提交不意味着结束，好的产品需要长久的进行维护与完善。用户需求可能会发生变更、运行环境也会升级，</a:t>
            </a:r>
            <a:r>
              <a:rPr lang="zh-CN" altLang="en-US" sz="2000" dirty="0">
                <a:solidFill>
                  <a:schemeClr val="bg2">
                    <a:lumMod val="25000"/>
                  </a:schemeClr>
                </a:solidFill>
                <a:latin typeface="+mj-ea"/>
                <a:ea typeface="+mj-ea"/>
                <a:cs typeface="华文宋体" panose="02010600040101010101" charset="-122"/>
                <a:sym typeface="+mn-ea"/>
              </a:rPr>
              <a:t>系统</a:t>
            </a:r>
            <a:r>
              <a:rPr lang="zh-CN" altLang="en-US" sz="2000" dirty="0">
                <a:solidFill>
                  <a:schemeClr val="bg2">
                    <a:lumMod val="25000"/>
                  </a:schemeClr>
                </a:solidFill>
                <a:latin typeface="+mj-ea"/>
                <a:ea typeface="+mj-ea"/>
                <a:cs typeface="华文宋体" panose="02010600040101010101" charset="-122"/>
              </a:rPr>
              <a:t>需要有人员进行维护以及不断的迭代来完善自身。</a:t>
            </a:r>
          </a:p>
        </p:txBody>
      </p:sp>
      <p:sp>
        <p:nvSpPr>
          <p:cNvPr id="8" name="灯片编号占位符 7">
            <a:extLst>
              <a:ext uri="{FF2B5EF4-FFF2-40B4-BE49-F238E27FC236}">
                <a16:creationId xmlns:a16="http://schemas.microsoft.com/office/drawing/2014/main" id="{4ABC856C-3CCF-4D4C-B69B-7FA3426599C5}"/>
              </a:ext>
            </a:extLst>
          </p:cNvPr>
          <p:cNvSpPr>
            <a:spLocks noGrp="1"/>
          </p:cNvSpPr>
          <p:nvPr>
            <p:ph type="sldNum" sz="quarter" idx="12"/>
          </p:nvPr>
        </p:nvSpPr>
        <p:spPr/>
        <p:txBody>
          <a:bodyPr/>
          <a:lstStyle/>
          <a:p>
            <a:fld id="{565CE74E-AB26-4998-AD42-012C4C1AD076}" type="slidenum">
              <a:rPr lang="zh-CN" altLang="en-US" smtClean="0"/>
              <a:t>31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任意多边形 26">
            <a:extLst>
              <a:ext uri="{FF2B5EF4-FFF2-40B4-BE49-F238E27FC236}">
                <a16:creationId xmlns:a16="http://schemas.microsoft.com/office/drawing/2014/main" id="{D4160F6E-1444-4CD2-9A33-76508FBE8BD6}"/>
              </a:ext>
            </a:extLst>
          </p:cNvPr>
          <p:cNvSpPr/>
          <p:nvPr/>
        </p:nvSpPr>
        <p:spPr>
          <a:xfrm>
            <a:off x="1927717" y="3240599"/>
            <a:ext cx="7211291" cy="1677795"/>
          </a:xfrm>
          <a:custGeom>
            <a:avLst/>
            <a:gdLst>
              <a:gd name="connsiteX0" fmla="*/ 0 w 6393307"/>
              <a:gd name="connsiteY0" fmla="*/ 0 h 1487481"/>
              <a:gd name="connsiteX1" fmla="*/ 6393307 w 6393307"/>
              <a:gd name="connsiteY1" fmla="*/ 0 h 1487481"/>
              <a:gd name="connsiteX2" fmla="*/ 5571101 w 6393307"/>
              <a:gd name="connsiteY2" fmla="*/ 1487481 h 1487481"/>
              <a:gd name="connsiteX3" fmla="*/ 2729826 w 6393307"/>
              <a:gd name="connsiteY3" fmla="*/ 1487481 h 1487481"/>
              <a:gd name="connsiteX4" fmla="*/ 1012310 w 6393307"/>
              <a:gd name="connsiteY4" fmla="*/ 1487481 h 1487481"/>
              <a:gd name="connsiteX5" fmla="*/ 0 w 6393307"/>
              <a:gd name="connsiteY5" fmla="*/ 1487481 h 1487481"/>
              <a:gd name="connsiteX6" fmla="*/ 0 w 6393307"/>
              <a:gd name="connsiteY6" fmla="*/ 0 h 148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3307" h="1487481">
                <a:moveTo>
                  <a:pt x="0" y="0"/>
                </a:moveTo>
                <a:lnTo>
                  <a:pt x="6393307" y="0"/>
                </a:lnTo>
                <a:lnTo>
                  <a:pt x="5571101" y="1487481"/>
                </a:lnTo>
                <a:lnTo>
                  <a:pt x="2729826" y="1487481"/>
                </a:lnTo>
                <a:lnTo>
                  <a:pt x="1012310" y="1487481"/>
                </a:lnTo>
                <a:lnTo>
                  <a:pt x="0" y="1487481"/>
                </a:lnTo>
                <a:lnTo>
                  <a:pt x="0" y="0"/>
                </a:lnTo>
                <a:close/>
              </a:path>
            </a:pathLst>
          </a:custGeom>
          <a:solidFill>
            <a:schemeClr val="accent6">
              <a:lumMod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5" name="直接连接符 24">
            <a:extLst>
              <a:ext uri="{FF2B5EF4-FFF2-40B4-BE49-F238E27FC236}">
                <a16:creationId xmlns:a16="http://schemas.microsoft.com/office/drawing/2014/main" id="{1FE20751-87CA-412B-A161-E287BF3664DA}"/>
              </a:ext>
            </a:extLst>
          </p:cNvPr>
          <p:cNvCxnSpPr/>
          <p:nvPr/>
        </p:nvCxnSpPr>
        <p:spPr>
          <a:xfrm flipH="1">
            <a:off x="8155174" y="4048939"/>
            <a:ext cx="1181767" cy="2137968"/>
          </a:xfrm>
          <a:prstGeom prst="line">
            <a:avLst/>
          </a:prstGeom>
          <a:ln w="19050">
            <a:solidFill>
              <a:srgbClr val="50565C"/>
            </a:solidFill>
          </a:ln>
        </p:spPr>
        <p:style>
          <a:lnRef idx="1">
            <a:schemeClr val="accent1"/>
          </a:lnRef>
          <a:fillRef idx="0">
            <a:schemeClr val="accent1"/>
          </a:fillRef>
          <a:effectRef idx="0">
            <a:schemeClr val="accent1"/>
          </a:effectRef>
          <a:fontRef idx="minor">
            <a:schemeClr val="tx1"/>
          </a:fontRef>
        </p:style>
      </p:cxnSp>
      <p:sp>
        <p:nvSpPr>
          <p:cNvPr id="26" name="任意多边形 28">
            <a:extLst>
              <a:ext uri="{FF2B5EF4-FFF2-40B4-BE49-F238E27FC236}">
                <a16:creationId xmlns:a16="http://schemas.microsoft.com/office/drawing/2014/main" id="{D7C719D6-4833-4A8A-A3EB-D3FF3497D451}"/>
              </a:ext>
            </a:extLst>
          </p:cNvPr>
          <p:cNvSpPr/>
          <p:nvPr/>
        </p:nvSpPr>
        <p:spPr>
          <a:xfrm>
            <a:off x="0" y="1951064"/>
            <a:ext cx="7211291" cy="2967326"/>
          </a:xfrm>
          <a:custGeom>
            <a:avLst/>
            <a:gdLst>
              <a:gd name="connsiteX0" fmla="*/ 0 w 6515100"/>
              <a:gd name="connsiteY0" fmla="*/ 0 h 2680855"/>
              <a:gd name="connsiteX1" fmla="*/ 2396423 w 6515100"/>
              <a:gd name="connsiteY1" fmla="*/ 0 h 2680855"/>
              <a:gd name="connsiteX2" fmla="*/ 2466284 w 6515100"/>
              <a:gd name="connsiteY2" fmla="*/ 0 h 2680855"/>
              <a:gd name="connsiteX3" fmla="*/ 6515100 w 6515100"/>
              <a:gd name="connsiteY3" fmla="*/ 0 h 2680855"/>
              <a:gd name="connsiteX4" fmla="*/ 5033257 w 6515100"/>
              <a:gd name="connsiteY4" fmla="*/ 2680855 h 2680855"/>
              <a:gd name="connsiteX5" fmla="*/ 2466284 w 6515100"/>
              <a:gd name="connsiteY5" fmla="*/ 2680855 h 2680855"/>
              <a:gd name="connsiteX6" fmla="*/ 914580 w 6515100"/>
              <a:gd name="connsiteY6" fmla="*/ 2680855 h 2680855"/>
              <a:gd name="connsiteX7" fmla="*/ 0 w 6515100"/>
              <a:gd name="connsiteY7" fmla="*/ 2680855 h 268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5100" h="2680855">
                <a:moveTo>
                  <a:pt x="0" y="0"/>
                </a:moveTo>
                <a:lnTo>
                  <a:pt x="2396423" y="0"/>
                </a:lnTo>
                <a:lnTo>
                  <a:pt x="2466284" y="0"/>
                </a:lnTo>
                <a:lnTo>
                  <a:pt x="6515100" y="0"/>
                </a:lnTo>
                <a:lnTo>
                  <a:pt x="5033257" y="2680855"/>
                </a:lnTo>
                <a:lnTo>
                  <a:pt x="2466284" y="2680855"/>
                </a:lnTo>
                <a:lnTo>
                  <a:pt x="914580" y="2680855"/>
                </a:lnTo>
                <a:lnTo>
                  <a:pt x="0" y="2680855"/>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7" name="直接连接符 26">
            <a:extLst>
              <a:ext uri="{FF2B5EF4-FFF2-40B4-BE49-F238E27FC236}">
                <a16:creationId xmlns:a16="http://schemas.microsoft.com/office/drawing/2014/main" id="{236BCF4F-C2EA-44D5-B52F-DA25685D84C7}"/>
              </a:ext>
            </a:extLst>
          </p:cNvPr>
          <p:cNvCxnSpPr/>
          <p:nvPr/>
        </p:nvCxnSpPr>
        <p:spPr>
          <a:xfrm flipH="1">
            <a:off x="8649231" y="1640278"/>
            <a:ext cx="1677927" cy="303559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C036409F-9B0A-4B64-9B2F-1A5F564F6520}"/>
              </a:ext>
            </a:extLst>
          </p:cNvPr>
          <p:cNvGrpSpPr/>
          <p:nvPr/>
        </p:nvGrpSpPr>
        <p:grpSpPr>
          <a:xfrm>
            <a:off x="765318" y="2497753"/>
            <a:ext cx="4587387" cy="1820064"/>
            <a:chOff x="765316" y="2497753"/>
            <a:chExt cx="4587387" cy="1820064"/>
          </a:xfrm>
        </p:grpSpPr>
        <p:sp>
          <p:nvSpPr>
            <p:cNvPr id="31" name="TextBox 76">
              <a:extLst>
                <a:ext uri="{FF2B5EF4-FFF2-40B4-BE49-F238E27FC236}">
                  <a16:creationId xmlns:a16="http://schemas.microsoft.com/office/drawing/2014/main" id="{8F5C1C78-0057-496E-B3A9-25F0A86854FB}"/>
                </a:ext>
              </a:extLst>
            </p:cNvPr>
            <p:cNvSpPr txBox="1"/>
            <p:nvPr/>
          </p:nvSpPr>
          <p:spPr>
            <a:xfrm>
              <a:off x="765316" y="2497753"/>
              <a:ext cx="3075009"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064D2">
                      <a:lumMod val="20000"/>
                      <a:lumOff val="80000"/>
                    </a:srgbClr>
                  </a:solidFill>
                  <a:effectLst/>
                  <a:uLnTx/>
                  <a:uFillTx/>
                  <a:latin typeface="微软雅黑" panose="020B0503020204020204" charset="-122"/>
                  <a:ea typeface="微软雅黑" panose="020B0503020204020204" charset="-122"/>
                  <a:cs typeface="+mn-cs"/>
                </a:rPr>
                <a:t>PART FIVE</a:t>
              </a:r>
              <a:endParaRPr kumimoji="0" lang="zh-CN" altLang="en-US" sz="4400" b="1" i="0" u="none" strike="noStrike" kern="1200" cap="none" spc="0" normalizeH="0" baseline="0" noProof="0" dirty="0">
                <a:ln>
                  <a:noFill/>
                </a:ln>
                <a:solidFill>
                  <a:srgbClr val="0064D2">
                    <a:lumMod val="20000"/>
                    <a:lumOff val="80000"/>
                  </a:srgbClr>
                </a:solidFill>
                <a:effectLst/>
                <a:uLnTx/>
                <a:uFillTx/>
                <a:latin typeface="微软雅黑" panose="020B0503020204020204" charset="-122"/>
                <a:ea typeface="微软雅黑" panose="020B0503020204020204" charset="-122"/>
                <a:cs typeface="+mn-cs"/>
              </a:endParaRPr>
            </a:p>
          </p:txBody>
        </p:sp>
        <p:sp>
          <p:nvSpPr>
            <p:cNvPr id="32" name="矩形 31">
              <a:extLst>
                <a:ext uri="{FF2B5EF4-FFF2-40B4-BE49-F238E27FC236}">
                  <a16:creationId xmlns:a16="http://schemas.microsoft.com/office/drawing/2014/main" id="{B973D9C2-C5F5-4036-BB38-1AEE128A4BD7}"/>
                </a:ext>
              </a:extLst>
            </p:cNvPr>
            <p:cNvSpPr/>
            <p:nvPr/>
          </p:nvSpPr>
          <p:spPr>
            <a:xfrm>
              <a:off x="828963" y="3240599"/>
              <a:ext cx="452374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FFFFFF"/>
                  </a:solidFill>
                  <a:effectLst/>
                  <a:uLnTx/>
                  <a:uFillTx/>
                  <a:latin typeface="Arial"/>
                  <a:ea typeface="微软雅黑"/>
                  <a:cs typeface="+mn-cs"/>
                </a:rPr>
                <a:t>总结与展望</a:t>
              </a:r>
              <a:endParaRPr kumimoji="0" lang="en-US" altLang="zh-CN" sz="3200" b="1" i="0" u="none" strike="noStrike" kern="1200" cap="none" spc="0" normalizeH="0" baseline="0" noProof="0" dirty="0">
                <a:ln>
                  <a:noFill/>
                </a:ln>
                <a:solidFill>
                  <a:srgbClr val="FFFFFF"/>
                </a:solidFill>
                <a:effectLst/>
                <a:uLnTx/>
                <a:uFillTx/>
                <a:latin typeface="Arial"/>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Arial"/>
                  <a:ea typeface="微软雅黑"/>
                  <a:cs typeface="+mn-cs"/>
                </a:rPr>
                <a:t>Summary and Outlook</a:t>
              </a:r>
            </a:p>
          </p:txBody>
        </p:sp>
      </p:grpSp>
      <p:sp>
        <p:nvSpPr>
          <p:cNvPr id="34" name="PA_文本框 9">
            <a:extLst>
              <a:ext uri="{FF2B5EF4-FFF2-40B4-BE49-F238E27FC236}">
                <a16:creationId xmlns:a16="http://schemas.microsoft.com/office/drawing/2014/main" id="{929DA523-622D-4BFD-8BFE-72CBC380711F}"/>
              </a:ext>
            </a:extLst>
          </p:cNvPr>
          <p:cNvSpPr txBox="1"/>
          <p:nvPr>
            <p:custDataLst>
              <p:tags r:id="rId1"/>
            </p:custDataLst>
          </p:nvPr>
        </p:nvSpPr>
        <p:spPr>
          <a:xfrm>
            <a:off x="6348771" y="3172710"/>
            <a:ext cx="2140568" cy="18620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solidFill>
                  <a:srgbClr val="F1F1F1"/>
                </a:solidFill>
                <a:effectLst/>
                <a:uLnTx/>
                <a:uFillTx/>
                <a:latin typeface="微软雅黑" panose="020B0503020204020204" charset="-122"/>
                <a:ea typeface="微软雅黑" panose="020B0503020204020204" charset="-122"/>
                <a:cs typeface="+mn-cs"/>
              </a:rPr>
              <a:t>05</a:t>
            </a:r>
            <a:endParaRPr kumimoji="0" lang="zh-CN" altLang="en-US" sz="11500" b="1" i="0" u="none" strike="noStrike" kern="1200" cap="none" spc="0" normalizeH="0" baseline="0" noProof="0" dirty="0">
              <a:ln>
                <a:noFill/>
              </a:ln>
              <a:solidFill>
                <a:srgbClr val="F1F1F1"/>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224157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23315" y="1188720"/>
            <a:ext cx="9916795" cy="4613892"/>
          </a:xfrm>
          <a:prstGeom prst="rect">
            <a:avLst/>
          </a:prstGeom>
          <a:noFill/>
        </p:spPr>
        <p:txBody>
          <a:bodyPr wrap="square" rtlCol="0">
            <a:spAutoFit/>
          </a:bodyPr>
          <a:lstStyle/>
          <a:p>
            <a:pPr indent="508000" algn="l" fontAlgn="auto">
              <a:lnSpc>
                <a:spcPct val="150000"/>
              </a:lnSpc>
              <a:buClrTx/>
              <a:buSzTx/>
              <a:buNone/>
              <a:extLst>
                <a:ext uri="{35155182-B16C-46BC-9424-99874614C6A1}">
                  <wpsdc:indentchars xmlns:wpsdc="http://www.wps.cn/officeDocument/2017/drawingmlCustomData" xmlns="" val="200" checksum="282533468"/>
                </a:ext>
              </a:extLst>
            </a:pPr>
            <a:r>
              <a:rPr lang="zh-CN" altLang="en-US" dirty="0">
                <a:solidFill>
                  <a:schemeClr val="bg2">
                    <a:lumMod val="25000"/>
                  </a:schemeClr>
                </a:solidFill>
                <a:latin typeface="+mn-ea"/>
                <a:cs typeface="华文宋体" panose="02010600040101010101" charset="-122"/>
              </a:rPr>
              <a:t>点餐推荐系统的开发三人用时 </a:t>
            </a:r>
            <a:r>
              <a:rPr lang="en-US" altLang="zh-CN" dirty="0">
                <a:solidFill>
                  <a:schemeClr val="bg2">
                    <a:lumMod val="25000"/>
                  </a:schemeClr>
                </a:solidFill>
                <a:latin typeface="+mn-ea"/>
                <a:cs typeface="华文宋体" panose="02010600040101010101" charset="-122"/>
              </a:rPr>
              <a:t>68 </a:t>
            </a:r>
            <a:r>
              <a:rPr lang="zh-CN" altLang="en-US" dirty="0">
                <a:solidFill>
                  <a:schemeClr val="bg2">
                    <a:lumMod val="25000"/>
                  </a:schemeClr>
                </a:solidFill>
                <a:latin typeface="+mn-ea"/>
                <a:cs typeface="华文宋体" panose="02010600040101010101" charset="-122"/>
              </a:rPr>
              <a:t>天，这次开发的过程，我们小组成员互相了解、一起讨论、安排工作分工，完成了确定项目范围、完成项目设计、完成系统测试计划、完成系统开发、系统上线等任务。</a:t>
            </a:r>
            <a:endParaRPr lang="en-US" altLang="zh-CN" dirty="0">
              <a:solidFill>
                <a:schemeClr val="bg2">
                  <a:lumMod val="25000"/>
                </a:schemeClr>
              </a:solidFill>
              <a:latin typeface="+mn-ea"/>
              <a:cs typeface="华文宋体" panose="02010600040101010101" charset="-122"/>
            </a:endParaRPr>
          </a:p>
          <a:p>
            <a:pPr indent="508000" algn="l" fontAlgn="auto">
              <a:lnSpc>
                <a:spcPct val="150000"/>
              </a:lnSpc>
              <a:buClrTx/>
              <a:buSzTx/>
              <a:buNone/>
              <a:extLst>
                <a:ext uri="{35155182-B16C-46BC-9424-99874614C6A1}">
                  <wpsdc:indentchars xmlns="" xmlns:wpsdc="http://www.wps.cn/officeDocument/2017/drawingmlCustomData" val="200" checksum="282533468"/>
                </a:ext>
              </a:extLst>
            </a:pPr>
            <a:r>
              <a:rPr lang="zh-CN" altLang="en-US" dirty="0">
                <a:solidFill>
                  <a:schemeClr val="bg2">
                    <a:lumMod val="25000"/>
                  </a:schemeClr>
                </a:solidFill>
                <a:latin typeface="+mn-ea"/>
                <a:cs typeface="华文宋体" panose="02010600040101010101" charset="-122"/>
              </a:rPr>
              <a:t>产品开发将预期的功能点基本实现。功能点包括：</a:t>
            </a:r>
            <a:endParaRPr lang="en-US" altLang="zh-CN" dirty="0">
              <a:solidFill>
                <a:schemeClr val="bg2">
                  <a:lumMod val="25000"/>
                </a:schemeClr>
              </a:solidFill>
              <a:latin typeface="+mn-ea"/>
              <a:cs typeface="华文宋体" panose="02010600040101010101" charset="-122"/>
            </a:endParaRPr>
          </a:p>
          <a:p>
            <a:pPr marL="742950" lvl="1" indent="-285750">
              <a:lnSpc>
                <a:spcPct val="150000"/>
              </a:lnSpc>
              <a:buFont typeface="Arial" panose="020B0604020202020204" pitchFamily="34" charset="0"/>
              <a:buChar char="•"/>
              <a:extLst>
                <a:ext uri="{35155182-B16C-46BC-9424-99874614C6A1}">
                  <wpsdc:indentchars xmlns="" xmlns:wpsdc="http://www.wps.cn/officeDocument/2017/drawingmlCustomData" val="200" checksum="282533468"/>
                </a:ext>
              </a:extLst>
            </a:pPr>
            <a:r>
              <a:rPr lang="zh-CN" altLang="en-US" dirty="0">
                <a:solidFill>
                  <a:schemeClr val="bg2">
                    <a:lumMod val="25000"/>
                  </a:schemeClr>
                </a:solidFill>
                <a:latin typeface="+mn-ea"/>
                <a:cs typeface="华文宋体" panose="02010600040101010101" charset="-122"/>
              </a:rPr>
              <a:t>推荐系统的首页对热门菜品进行展示，对各类型菜品进行部分的展示；</a:t>
            </a:r>
            <a:endParaRPr lang="en-US" altLang="zh-CN" dirty="0">
              <a:solidFill>
                <a:schemeClr val="bg2">
                  <a:lumMod val="25000"/>
                </a:schemeClr>
              </a:solidFill>
              <a:latin typeface="+mn-ea"/>
              <a:cs typeface="华文宋体" panose="02010600040101010101" charset="-122"/>
            </a:endParaRPr>
          </a:p>
          <a:p>
            <a:pPr marL="742950" lvl="1" indent="-285750">
              <a:lnSpc>
                <a:spcPct val="150000"/>
              </a:lnSpc>
              <a:buFont typeface="Arial" panose="020B0604020202020204" pitchFamily="34" charset="0"/>
              <a:buChar char="•"/>
              <a:extLst>
                <a:ext uri="{35155182-B16C-46BC-9424-99874614C6A1}">
                  <wpsdc:indentchars xmlns="" xmlns:wpsdc="http://www.wps.cn/officeDocument/2017/drawingmlCustomData" val="200" checksum="282533468"/>
                </a:ext>
              </a:extLst>
            </a:pPr>
            <a:r>
              <a:rPr lang="zh-CN" altLang="en-US" dirty="0">
                <a:solidFill>
                  <a:schemeClr val="bg2">
                    <a:lumMod val="25000"/>
                  </a:schemeClr>
                </a:solidFill>
                <a:latin typeface="+mn-ea"/>
                <a:cs typeface="华文宋体" panose="02010600040101010101" charset="-122"/>
              </a:rPr>
              <a:t>新用户在初次使用系统时，会先提交个人信息进行注册；</a:t>
            </a:r>
            <a:endParaRPr lang="en-US" altLang="zh-CN" dirty="0">
              <a:solidFill>
                <a:schemeClr val="bg2">
                  <a:lumMod val="25000"/>
                </a:schemeClr>
              </a:solidFill>
              <a:latin typeface="+mn-ea"/>
              <a:cs typeface="华文宋体" panose="02010600040101010101" charset="-122"/>
            </a:endParaRPr>
          </a:p>
          <a:p>
            <a:pPr marL="742950" lvl="1" indent="-285750">
              <a:lnSpc>
                <a:spcPct val="150000"/>
              </a:lnSpc>
              <a:buFont typeface="Arial" panose="020B0604020202020204" pitchFamily="34" charset="0"/>
              <a:buChar char="•"/>
              <a:extLst>
                <a:ext uri="{35155182-B16C-46BC-9424-99874614C6A1}">
                  <wpsdc:indentchars xmlns="" xmlns:wpsdc="http://www.wps.cn/officeDocument/2017/drawingmlCustomData" val="200" checksum="282533468"/>
                </a:ext>
              </a:extLst>
            </a:pPr>
            <a:r>
              <a:rPr lang="zh-CN" altLang="en-US" dirty="0">
                <a:solidFill>
                  <a:schemeClr val="bg2">
                    <a:lumMod val="25000"/>
                  </a:schemeClr>
                </a:solidFill>
                <a:latin typeface="+mn-ea"/>
                <a:cs typeface="华文宋体" panose="02010600040101010101" charset="-122"/>
              </a:rPr>
              <a:t>用户登录后可以按类别查看菜品，按名称搜索菜品，在菜品详情页面可以进行浏览、评分操作，完善个人信息；</a:t>
            </a:r>
            <a:endParaRPr lang="en-US" altLang="zh-CN" dirty="0">
              <a:solidFill>
                <a:schemeClr val="bg2">
                  <a:lumMod val="25000"/>
                </a:schemeClr>
              </a:solidFill>
              <a:latin typeface="+mn-ea"/>
              <a:cs typeface="华文宋体" panose="02010600040101010101" charset="-122"/>
            </a:endParaRPr>
          </a:p>
          <a:p>
            <a:pPr marL="742950" lvl="1" indent="-285750">
              <a:lnSpc>
                <a:spcPct val="150000"/>
              </a:lnSpc>
              <a:buFont typeface="Arial" panose="020B0604020202020204" pitchFamily="34" charset="0"/>
              <a:buChar char="•"/>
              <a:extLst>
                <a:ext uri="{35155182-B16C-46BC-9424-99874614C6A1}">
                  <wpsdc:indentchars xmlns="" xmlns:wpsdc="http://www.wps.cn/officeDocument/2017/drawingmlCustomData" val="200" checksum="282533468"/>
                </a:ext>
              </a:extLst>
            </a:pPr>
            <a:r>
              <a:rPr lang="zh-CN" altLang="en-US" dirty="0">
                <a:solidFill>
                  <a:schemeClr val="bg2">
                    <a:lumMod val="25000"/>
                  </a:schemeClr>
                </a:solidFill>
                <a:latin typeface="+mn-ea"/>
                <a:cs typeface="华文宋体" panose="02010600040101010101" charset="-122"/>
              </a:rPr>
              <a:t>系统在收集了用户的浏览历史、评分后会进行计算，及时反馈，推送给用户个性化的点餐推荐信息；</a:t>
            </a:r>
            <a:endParaRPr lang="en-US" altLang="zh-CN" dirty="0">
              <a:solidFill>
                <a:schemeClr val="bg2">
                  <a:lumMod val="25000"/>
                </a:schemeClr>
              </a:solidFill>
              <a:latin typeface="+mn-ea"/>
              <a:cs typeface="华文宋体" panose="02010600040101010101" charset="-122"/>
            </a:endParaRPr>
          </a:p>
          <a:p>
            <a:pPr marL="742950" lvl="1" indent="-285750">
              <a:lnSpc>
                <a:spcPct val="150000"/>
              </a:lnSpc>
              <a:buFont typeface="Arial" panose="020B0604020202020204" pitchFamily="34" charset="0"/>
              <a:buChar char="•"/>
              <a:extLst>
                <a:ext uri="{35155182-B16C-46BC-9424-99874614C6A1}">
                  <wpsdc:indentchars xmlns="" xmlns:wpsdc="http://www.wps.cn/officeDocument/2017/drawingmlCustomData" val="200" checksum="282533468"/>
                </a:ext>
              </a:extLst>
            </a:pPr>
            <a:r>
              <a:rPr lang="zh-CN" altLang="en-US" dirty="0">
                <a:solidFill>
                  <a:schemeClr val="bg2">
                    <a:lumMod val="25000"/>
                  </a:schemeClr>
                </a:solidFill>
                <a:latin typeface="+mn-ea"/>
                <a:cs typeface="华文宋体" panose="02010600040101010101" charset="-122"/>
              </a:rPr>
              <a:t>管理员可以将新菜品上新到系统中并且完善菜品的具体信息，以便推荐使用等。</a:t>
            </a: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effectLst/>
                <a:latin typeface="华文宋体" panose="02010600040101010101" charset="-122"/>
                <a:ea typeface="华文宋体" panose="02010600040101010101" charset="-122"/>
              </a:rPr>
              <a:t>五、项目总结</a:t>
            </a:r>
          </a:p>
        </p:txBody>
      </p:sp>
      <p:sp>
        <p:nvSpPr>
          <p:cNvPr id="6" name="灯片编号占位符 5">
            <a:extLst>
              <a:ext uri="{FF2B5EF4-FFF2-40B4-BE49-F238E27FC236}">
                <a16:creationId xmlns:a16="http://schemas.microsoft.com/office/drawing/2014/main" id="{F0933900-3D8E-4B7D-AA0C-FD8A9B9D7BC8}"/>
              </a:ext>
            </a:extLst>
          </p:cNvPr>
          <p:cNvSpPr>
            <a:spLocks noGrp="1"/>
          </p:cNvSpPr>
          <p:nvPr>
            <p:ph type="sldNum" sz="quarter" idx="12"/>
          </p:nvPr>
        </p:nvSpPr>
        <p:spPr/>
        <p:txBody>
          <a:bodyPr/>
          <a:lstStyle/>
          <a:p>
            <a:fld id="{565CE74E-AB26-4998-AD42-012C4C1AD076}" type="slidenum">
              <a:rPr lang="zh-CN" altLang="en-US" smtClean="0"/>
              <a:t>33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37602" y="1198361"/>
            <a:ext cx="9916795" cy="4613892"/>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xmlns="" val="200" checksum="282533468"/>
                </a:ext>
              </a:extLst>
            </a:pPr>
            <a:r>
              <a:rPr lang="zh-CN" altLang="en-US" dirty="0">
                <a:solidFill>
                  <a:schemeClr val="bg2">
                    <a:lumMod val="25000"/>
                  </a:schemeClr>
                </a:solidFill>
                <a:latin typeface="+mj-ea"/>
                <a:ea typeface="+mj-ea"/>
                <a:cs typeface="华文宋体" panose="02010600040101010101" charset="-122"/>
              </a:rPr>
              <a:t>每个成员都很好的完成了自己的任务，我们会轮流担任项目组长，能够很大程度上提高每个成员的团队合作意识和项目管理经验。每周定期对上周的任务完成情况和下一周的任务安排进行讨论，这种定期的面对面交流讨论非常的有利于我们按时保质的完成项目计划。</a:t>
            </a:r>
            <a:endParaRPr lang="en-US" altLang="zh-CN" dirty="0">
              <a:solidFill>
                <a:schemeClr val="bg2">
                  <a:lumMod val="25000"/>
                </a:schemeClr>
              </a:solidFill>
              <a:latin typeface="+mj-ea"/>
              <a:ea typeface="+mj-ea"/>
              <a:cs typeface="华文宋体" panose="02010600040101010101" charset="-122"/>
            </a:endParaRPr>
          </a:p>
          <a:p>
            <a:pPr indent="508000" fontAlgn="auto">
              <a:lnSpc>
                <a:spcPct val="150000"/>
              </a:lnSpc>
              <a:extLst>
                <a:ext uri="{35155182-B16C-46BC-9424-99874614C6A1}">
                  <wpsdc:indentchars xmlns:wpsdc="http://www.wps.cn/officeDocument/2017/drawingmlCustomData" xmlns="" val="200" checksum="282533468"/>
                </a:ext>
              </a:extLst>
            </a:pPr>
            <a:endParaRPr lang="zh-CN" altLang="en-US" dirty="0">
              <a:solidFill>
                <a:schemeClr val="bg2">
                  <a:lumMod val="25000"/>
                </a:schemeClr>
              </a:solidFill>
              <a:latin typeface="+mj-ea"/>
              <a:ea typeface="+mj-ea"/>
              <a:cs typeface="华文宋体" panose="02010600040101010101" charset="-122"/>
            </a:endParaRPr>
          </a:p>
          <a:p>
            <a:pPr indent="508000" fontAlgn="auto">
              <a:lnSpc>
                <a:spcPct val="150000"/>
              </a:lnSpc>
              <a:extLst>
                <a:ext uri="{35155182-B16C-46BC-9424-99874614C6A1}">
                  <wpsdc:indentchars xmlns:wpsdc="http://www.wps.cn/officeDocument/2017/drawingmlCustomData" xmlns="" val="200" checksum="282533468"/>
                </a:ext>
              </a:extLst>
            </a:pPr>
            <a:r>
              <a:rPr lang="zh-CN" altLang="en-US" dirty="0">
                <a:solidFill>
                  <a:schemeClr val="bg2">
                    <a:lumMod val="25000"/>
                  </a:schemeClr>
                </a:solidFill>
                <a:latin typeface="+mj-ea"/>
                <a:ea typeface="+mj-ea"/>
                <a:cs typeface="华文宋体" panose="02010600040101010101" charset="-122"/>
              </a:rPr>
              <a:t>在开发过程中，我们遇到了一些预期之中以及预料之外的情况。在自己了解不够专业的领域内开发产品很难抓住需求与功能，所以我们浏览了很多同类型的系统，根据他们的功能以及他们用户评论的需求来设计自己的系统，希望完成一个能够满足大部分用户需求的好产品。</a:t>
            </a:r>
            <a:endParaRPr lang="en-US" altLang="zh-CN" dirty="0">
              <a:solidFill>
                <a:schemeClr val="bg2">
                  <a:lumMod val="25000"/>
                </a:schemeClr>
              </a:solidFill>
              <a:latin typeface="+mj-ea"/>
              <a:ea typeface="+mj-ea"/>
              <a:cs typeface="华文宋体" panose="02010600040101010101" charset="-122"/>
            </a:endParaRPr>
          </a:p>
          <a:p>
            <a:pPr indent="508000" fontAlgn="auto">
              <a:lnSpc>
                <a:spcPct val="150000"/>
              </a:lnSpc>
              <a:extLst>
                <a:ext uri="{35155182-B16C-46BC-9424-99874614C6A1}">
                  <wpsdc:indentchars xmlns:wpsdc="http://www.wps.cn/officeDocument/2017/drawingmlCustomData" xmlns="" val="200" checksum="282533468"/>
                </a:ext>
              </a:extLst>
            </a:pPr>
            <a:endParaRPr lang="zh-CN" altLang="en-US" dirty="0">
              <a:solidFill>
                <a:schemeClr val="bg2">
                  <a:lumMod val="25000"/>
                </a:schemeClr>
              </a:solidFill>
              <a:latin typeface="+mj-ea"/>
              <a:ea typeface="+mj-ea"/>
              <a:cs typeface="华文宋体" panose="02010600040101010101" charset="-122"/>
            </a:endParaRPr>
          </a:p>
          <a:p>
            <a:pPr indent="508000" fontAlgn="auto">
              <a:lnSpc>
                <a:spcPct val="150000"/>
              </a:lnSpc>
              <a:extLst>
                <a:ext uri="{35155182-B16C-46BC-9424-99874614C6A1}">
                  <wpsdc:indentchars xmlns:wpsdc="http://www.wps.cn/officeDocument/2017/drawingmlCustomData" xmlns="" val="200" checksum="282533468"/>
                </a:ext>
              </a:extLst>
            </a:pPr>
            <a:r>
              <a:rPr lang="zh-CN" altLang="en-US" dirty="0">
                <a:solidFill>
                  <a:schemeClr val="bg2">
                    <a:lumMod val="25000"/>
                  </a:schemeClr>
                </a:solidFill>
                <a:latin typeface="+mj-ea"/>
                <a:ea typeface="+mj-ea"/>
                <a:cs typeface="华文宋体" panose="02010600040101010101" charset="-122"/>
              </a:rPr>
              <a:t>点餐推荐系统虽然已经交付，基本功能点也已经实现，但它仍然会有很多需要继续完善和维护的地方，包括界面的美化、菜品的及时上新、用户操作的拓展、系统功能的拓展等等。我们会继续对系统开发加以思考，接触了解更多的案例，更好的提升自己的能力。</a:t>
            </a: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effectLst/>
                <a:latin typeface="华文宋体" panose="02010600040101010101" charset="-122"/>
                <a:ea typeface="华文宋体" panose="02010600040101010101" charset="-122"/>
              </a:rPr>
              <a:t>五、项目总结</a:t>
            </a:r>
          </a:p>
        </p:txBody>
      </p:sp>
      <p:sp>
        <p:nvSpPr>
          <p:cNvPr id="6" name="灯片编号占位符 5">
            <a:extLst>
              <a:ext uri="{FF2B5EF4-FFF2-40B4-BE49-F238E27FC236}">
                <a16:creationId xmlns:a16="http://schemas.microsoft.com/office/drawing/2014/main" id="{22747619-48BA-4DE3-AB4A-C064061089AF}"/>
              </a:ext>
            </a:extLst>
          </p:cNvPr>
          <p:cNvSpPr>
            <a:spLocks noGrp="1"/>
          </p:cNvSpPr>
          <p:nvPr>
            <p:ph type="sldNum" sz="quarter" idx="12"/>
          </p:nvPr>
        </p:nvSpPr>
        <p:spPr/>
        <p:txBody>
          <a:bodyPr/>
          <a:lstStyle/>
          <a:p>
            <a:fld id="{565CE74E-AB26-4998-AD42-012C4C1AD076}" type="slidenum">
              <a:rPr lang="zh-CN" altLang="en-US" smtClean="0"/>
              <a:t>34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effectLst/>
                <a:latin typeface="华文宋体" panose="02010600040101010101" charset="-122"/>
                <a:ea typeface="华文宋体" panose="02010600040101010101" charset="-122"/>
              </a:rPr>
              <a:t>六、未来规划</a:t>
            </a:r>
          </a:p>
        </p:txBody>
      </p:sp>
      <p:sp>
        <p:nvSpPr>
          <p:cNvPr id="4" name="文本框 3"/>
          <p:cNvSpPr txBox="1"/>
          <p:nvPr/>
        </p:nvSpPr>
        <p:spPr>
          <a:xfrm>
            <a:off x="1137602" y="1282758"/>
            <a:ext cx="9916795" cy="3915944"/>
          </a:xfrm>
          <a:prstGeom prst="rect">
            <a:avLst/>
          </a:prstGeom>
          <a:noFill/>
        </p:spPr>
        <p:txBody>
          <a:bodyPr wrap="square" rtlCol="0">
            <a:spAutoFit/>
          </a:bodyPr>
          <a:lstStyle/>
          <a:p>
            <a:pPr algn="l" fontAlgn="auto">
              <a:lnSpc>
                <a:spcPct val="150000"/>
              </a:lnSpc>
              <a:buClrTx/>
              <a:buSzTx/>
              <a:buNone/>
              <a:extLst>
                <a:ext uri="{35155182-B16C-46BC-9424-99874614C6A1}">
                  <wpsdc:indentchars xmlns="" xmlns:wpsdc="http://www.wps.cn/officeDocument/2017/drawingmlCustomData" val="200" checksum="282533468"/>
                </a:ext>
              </a:extLst>
            </a:pPr>
            <a:r>
              <a:rPr lang="zh-CN" altLang="en-US" sz="2400" b="1" dirty="0">
                <a:solidFill>
                  <a:schemeClr val="bg2">
                    <a:lumMod val="25000"/>
                  </a:schemeClr>
                </a:solidFill>
                <a:latin typeface="+mj-ea"/>
                <a:ea typeface="+mj-ea"/>
                <a:cs typeface="华文宋体" panose="02010600040101010101" charset="-122"/>
              </a:rPr>
              <a:t>餐点模块完善</a:t>
            </a:r>
            <a:endParaRPr lang="en-US" altLang="zh-CN" sz="2400" b="1" dirty="0">
              <a:solidFill>
                <a:schemeClr val="bg2">
                  <a:lumMod val="25000"/>
                </a:schemeClr>
              </a:solidFill>
              <a:latin typeface="+mj-ea"/>
              <a:ea typeface="+mj-ea"/>
              <a:cs typeface="华文宋体" panose="02010600040101010101" charset="-122"/>
            </a:endParaRPr>
          </a:p>
          <a:p>
            <a:pPr indent="508000" algn="l" fontAlgn="auto">
              <a:lnSpc>
                <a:spcPct val="150000"/>
              </a:lnSpc>
              <a:buClrTx/>
              <a:buSzTx/>
              <a:buNone/>
              <a:extLst>
                <a:ext uri="{35155182-B16C-46BC-9424-99874614C6A1}">
                  <wpsdc:indentchars xmlns:wpsdc="http://www.wps.cn/officeDocument/2017/drawingmlCustomData" xmlns="" xmlns:lc="http://schemas.openxmlformats.org/drawingml/2006/lockedCanvas" val="200" checksum="282533468"/>
                </a:ext>
              </a:extLst>
            </a:pPr>
            <a:r>
              <a:rPr lang="en-US" altLang="zh-CN" sz="2000" dirty="0">
                <a:solidFill>
                  <a:schemeClr val="bg2">
                    <a:lumMod val="25000"/>
                  </a:schemeClr>
                </a:solidFill>
                <a:latin typeface="+mj-ea"/>
                <a:ea typeface="+mj-ea"/>
                <a:cs typeface="华文宋体" panose="02010600040101010101" charset="-122"/>
              </a:rPr>
              <a:t>1</a:t>
            </a:r>
            <a:r>
              <a:rPr lang="zh-CN" altLang="en-US" sz="2000" dirty="0">
                <a:solidFill>
                  <a:schemeClr val="bg2">
                    <a:lumMod val="25000"/>
                  </a:schemeClr>
                </a:solidFill>
                <a:latin typeface="+mj-ea"/>
                <a:ea typeface="+mj-ea"/>
                <a:cs typeface="华文宋体" panose="02010600040101010101" charset="-122"/>
              </a:rPr>
              <a:t>）菜品上新填写菜品的内容时，管理员的体验感不流畅，很多内容需要大量手动操作，部分操作可以改善为自动填写。</a:t>
            </a:r>
          </a:p>
          <a:p>
            <a:pPr indent="508000" algn="l" fontAlgn="auto">
              <a:lnSpc>
                <a:spcPct val="150000"/>
              </a:lnSpc>
              <a:buClrTx/>
              <a:buSzTx/>
              <a:buNone/>
              <a:extLst>
                <a:ext uri="{35155182-B16C-46BC-9424-99874614C6A1}">
                  <wpsdc:indentchars xmlns:wpsdc="http://www.wps.cn/officeDocument/2017/drawingmlCustomData" xmlns="" xmlns:lc="http://schemas.openxmlformats.org/drawingml/2006/lockedCanvas" val="200" checksum="282533468"/>
                </a:ext>
              </a:extLst>
            </a:pPr>
            <a:r>
              <a:rPr lang="en-US" altLang="zh-CN" sz="2000" dirty="0">
                <a:solidFill>
                  <a:schemeClr val="bg2">
                    <a:lumMod val="25000"/>
                  </a:schemeClr>
                </a:solidFill>
                <a:latin typeface="+mj-ea"/>
                <a:ea typeface="+mj-ea"/>
                <a:cs typeface="华文宋体" panose="02010600040101010101" charset="-122"/>
              </a:rPr>
              <a:t>2</a:t>
            </a:r>
            <a:r>
              <a:rPr lang="zh-CN" altLang="en-US" sz="2000" dirty="0">
                <a:solidFill>
                  <a:schemeClr val="bg2">
                    <a:lumMod val="25000"/>
                  </a:schemeClr>
                </a:solidFill>
                <a:latin typeface="+mj-ea"/>
                <a:ea typeface="+mj-ea"/>
                <a:cs typeface="华文宋体" panose="02010600040101010101" charset="-122"/>
              </a:rPr>
              <a:t>）菜品修改页面可以增加用户的体验感，方便管理员使用。</a:t>
            </a:r>
          </a:p>
          <a:p>
            <a:pPr indent="508000" algn="l" fontAlgn="auto">
              <a:lnSpc>
                <a:spcPct val="150000"/>
              </a:lnSpc>
              <a:buClrTx/>
              <a:buSzTx/>
              <a:buNone/>
              <a:extLst>
                <a:ext uri="{35155182-B16C-46BC-9424-99874614C6A1}">
                  <wpsdc:indentchars xmlns:lc="http://schemas.openxmlformats.org/drawingml/2006/lockedCanvas" xmlns="" xmlns:wpsdc="http://www.wps.cn/officeDocument/2017/drawingmlCustomData" val="200" checksum="282533468"/>
                </a:ext>
              </a:extLst>
            </a:pPr>
            <a:endParaRPr lang="en-US" sz="2000" dirty="0">
              <a:solidFill>
                <a:schemeClr val="bg2">
                  <a:lumMod val="25000"/>
                </a:schemeClr>
              </a:solidFill>
              <a:latin typeface="+mj-ea"/>
              <a:ea typeface="+mj-ea"/>
              <a:cs typeface="华文宋体" panose="02010600040101010101" charset="-122"/>
            </a:endParaRPr>
          </a:p>
          <a:p>
            <a:pPr>
              <a:lnSpc>
                <a:spcPct val="150000"/>
              </a:lnSpc>
              <a:extLst>
                <a:ext uri="{35155182-B16C-46BC-9424-99874614C6A1}">
                  <wpsdc:indentchars xmlns="" xmlns:wpsdc="http://www.wps.cn/officeDocument/2017/drawingmlCustomData" xmlns:lc="http://schemas.openxmlformats.org/drawingml/2006/lockedCanvas" val="200" checksum="282533468"/>
                </a:ext>
              </a:extLst>
            </a:pPr>
            <a:r>
              <a:rPr lang="zh-CN" altLang="en-US" sz="2400" b="1" dirty="0">
                <a:solidFill>
                  <a:schemeClr val="bg2">
                    <a:lumMod val="25000"/>
                  </a:schemeClr>
                </a:solidFill>
                <a:latin typeface="+mj-ea"/>
                <a:ea typeface="+mj-ea"/>
                <a:cs typeface="华文宋体" panose="02010600040101010101" charset="-122"/>
              </a:rPr>
              <a:t>推荐模块完善</a:t>
            </a:r>
          </a:p>
          <a:p>
            <a:pPr marL="914400" lvl="1" indent="-457200">
              <a:lnSpc>
                <a:spcPct val="150000"/>
              </a:lnSpc>
              <a:buFont typeface="+mj-lt"/>
              <a:buAutoNum type="arabicPeriod"/>
              <a:extLst>
                <a:ext uri="{35155182-B16C-46BC-9424-99874614C6A1}">
                  <wpsdc:indentchars xmlns="" xmlns:wpsdc="http://www.wps.cn/officeDocument/2017/drawingmlCustomData" xmlns:lc="http://schemas.openxmlformats.org/drawingml/2006/lockedCanvas" val="200" checksum="282533468"/>
                </a:ext>
              </a:extLst>
            </a:pPr>
            <a:r>
              <a:rPr lang="zh-CN" altLang="en-US" sz="2000" dirty="0">
                <a:solidFill>
                  <a:schemeClr val="bg2">
                    <a:lumMod val="25000"/>
                  </a:schemeClr>
                </a:solidFill>
                <a:latin typeface="+mj-ea"/>
                <a:ea typeface="+mj-ea"/>
                <a:cs typeface="华文宋体" panose="02010600040101010101" charset="-122"/>
              </a:rPr>
              <a:t>研究更多个性化推荐算法，对个性化推荐性能加以提升。</a:t>
            </a:r>
          </a:p>
          <a:p>
            <a:pPr marL="914400" lvl="1" indent="-457200">
              <a:lnSpc>
                <a:spcPct val="150000"/>
              </a:lnSpc>
              <a:buFont typeface="+mj-lt"/>
              <a:buAutoNum type="arabicPeriod"/>
              <a:extLst>
                <a:ext uri="{35155182-B16C-46BC-9424-99874614C6A1}">
                  <wpsdc:indentchars xmlns="" xmlns:wpsdc="http://www.wps.cn/officeDocument/2017/drawingmlCustomData" xmlns:lc="http://schemas.openxmlformats.org/drawingml/2006/lockedCanvas" val="200" checksum="282533468"/>
                </a:ext>
              </a:extLst>
            </a:pPr>
            <a:r>
              <a:rPr lang="zh-CN" altLang="en-US" sz="2000" dirty="0">
                <a:solidFill>
                  <a:schemeClr val="bg2">
                    <a:lumMod val="25000"/>
                  </a:schemeClr>
                </a:solidFill>
                <a:latin typeface="+mj-ea"/>
                <a:ea typeface="+mj-ea"/>
                <a:cs typeface="华文宋体" panose="02010600040101010101" charset="-122"/>
              </a:rPr>
              <a:t>可以对热门排行进行更细致的分类展示。</a:t>
            </a:r>
          </a:p>
        </p:txBody>
      </p:sp>
      <p:sp>
        <p:nvSpPr>
          <p:cNvPr id="7" name="灯片编号占位符 6">
            <a:extLst>
              <a:ext uri="{FF2B5EF4-FFF2-40B4-BE49-F238E27FC236}">
                <a16:creationId xmlns:a16="http://schemas.microsoft.com/office/drawing/2014/main" id="{FC7ADB3A-F843-499E-A528-18FC9AD2D2C4}"/>
              </a:ext>
            </a:extLst>
          </p:cNvPr>
          <p:cNvSpPr>
            <a:spLocks noGrp="1"/>
          </p:cNvSpPr>
          <p:nvPr>
            <p:ph type="sldNum" sz="quarter" idx="12"/>
          </p:nvPr>
        </p:nvSpPr>
        <p:spPr/>
        <p:txBody>
          <a:bodyPr/>
          <a:lstStyle/>
          <a:p>
            <a:fld id="{565CE74E-AB26-4998-AD42-012C4C1AD076}" type="slidenum">
              <a:rPr lang="zh-CN" altLang="en-US" smtClean="0"/>
              <a:t>35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3341492" y="1680184"/>
            <a:ext cx="5509015" cy="1938992"/>
          </a:xfrm>
          <a:prstGeom prst="rect">
            <a:avLst/>
          </a:prstGeom>
          <a:noFill/>
        </p:spPr>
        <p:txBody>
          <a:bodyPr wrap="square" rtlCol="0">
            <a:spAutoFit/>
          </a:bodyPr>
          <a:lstStyle/>
          <a:p>
            <a:pPr algn="dist"/>
            <a:r>
              <a:rPr lang="zh-CN" altLang="en-US" sz="6000" b="1" dirty="0">
                <a:solidFill>
                  <a:schemeClr val="bg2">
                    <a:lumMod val="25000"/>
                  </a:schemeClr>
                </a:solidFill>
                <a:effectLst/>
                <a:latin typeface="+mj-ea"/>
                <a:ea typeface="+mj-ea"/>
              </a:rPr>
              <a:t>感谢观看</a:t>
            </a:r>
            <a:r>
              <a:rPr lang="en-US" altLang="zh-CN" sz="6000" b="1" dirty="0">
                <a:solidFill>
                  <a:schemeClr val="bg2">
                    <a:lumMod val="25000"/>
                  </a:schemeClr>
                </a:solidFill>
                <a:effectLst/>
                <a:latin typeface="+mj-ea"/>
                <a:ea typeface="+mj-ea"/>
              </a:rPr>
              <a:t>!</a:t>
            </a:r>
          </a:p>
          <a:p>
            <a:pPr algn="dist"/>
            <a:r>
              <a:rPr lang="en-US" altLang="zh-CN" sz="6000" b="1" dirty="0">
                <a:solidFill>
                  <a:schemeClr val="bg2">
                    <a:lumMod val="25000"/>
                  </a:schemeClr>
                </a:solidFill>
                <a:effectLst/>
                <a:latin typeface="+mj-ea"/>
                <a:ea typeface="+mj-ea"/>
              </a:rPr>
              <a:t>Thank You</a:t>
            </a:r>
            <a:r>
              <a:rPr lang="zh-CN" altLang="en-US" sz="6000" b="1" dirty="0">
                <a:solidFill>
                  <a:schemeClr val="bg2">
                    <a:lumMod val="25000"/>
                  </a:schemeClr>
                </a:solidFill>
                <a:effectLst/>
                <a:latin typeface="+mj-ea"/>
                <a:ea typeface="+mj-ea"/>
              </a:rPr>
              <a:t>！</a:t>
            </a:r>
          </a:p>
        </p:txBody>
      </p: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637F188-0D35-4CB9-B03A-8CEF999C66BF}"/>
              </a:ext>
            </a:extLst>
          </p:cNvPr>
          <p:cNvSpPr txBox="1"/>
          <p:nvPr/>
        </p:nvSpPr>
        <p:spPr>
          <a:xfrm>
            <a:off x="4617315" y="3733476"/>
            <a:ext cx="2957368" cy="1596078"/>
          </a:xfrm>
          <a:prstGeom prst="rect">
            <a:avLst/>
          </a:prstGeom>
          <a:noFill/>
        </p:spPr>
        <p:txBody>
          <a:bodyPr wrap="square" rtlCol="0">
            <a:spAutoFit/>
          </a:bodyPr>
          <a:lstStyle/>
          <a:p>
            <a:pPr algn="dist">
              <a:lnSpc>
                <a:spcPct val="125000"/>
              </a:lnSpc>
            </a:pPr>
            <a:r>
              <a:rPr lang="zh-CN" altLang="en-US" sz="2000" dirty="0">
                <a:solidFill>
                  <a:schemeClr val="bg2">
                    <a:lumMod val="25000"/>
                  </a:schemeClr>
                </a:solidFill>
                <a:latin typeface="+mj-ea"/>
                <a:ea typeface="+mj-ea"/>
              </a:rPr>
              <a:t>康宇佳  </a:t>
            </a:r>
            <a:r>
              <a:rPr lang="en-US" altLang="zh-CN" sz="2000" dirty="0">
                <a:solidFill>
                  <a:schemeClr val="bg2">
                    <a:lumMod val="25000"/>
                  </a:schemeClr>
                </a:solidFill>
                <a:latin typeface="+mj-ea"/>
                <a:ea typeface="+mj-ea"/>
              </a:rPr>
              <a:t>202130310146</a:t>
            </a:r>
          </a:p>
          <a:p>
            <a:pPr algn="dist">
              <a:lnSpc>
                <a:spcPct val="125000"/>
              </a:lnSpc>
            </a:pPr>
            <a:r>
              <a:rPr lang="zh-CN" altLang="en-US" sz="2000" dirty="0">
                <a:solidFill>
                  <a:schemeClr val="bg2">
                    <a:lumMod val="25000"/>
                  </a:schemeClr>
                </a:solidFill>
                <a:latin typeface="+mj-ea"/>
                <a:ea typeface="+mj-ea"/>
              </a:rPr>
              <a:t>胡鑫鑫  </a:t>
            </a:r>
            <a:r>
              <a:rPr lang="en-US" altLang="zh-CN" sz="2000" dirty="0">
                <a:solidFill>
                  <a:schemeClr val="bg2">
                    <a:lumMod val="25000"/>
                  </a:schemeClr>
                </a:solidFill>
                <a:latin typeface="+mj-ea"/>
                <a:ea typeface="+mj-ea"/>
              </a:rPr>
              <a:t>202130310147</a:t>
            </a:r>
          </a:p>
          <a:p>
            <a:pPr algn="dist">
              <a:lnSpc>
                <a:spcPct val="125000"/>
              </a:lnSpc>
            </a:pPr>
            <a:r>
              <a:rPr lang="zh-CN" altLang="en-US" sz="2000" dirty="0">
                <a:solidFill>
                  <a:schemeClr val="bg2">
                    <a:lumMod val="25000"/>
                  </a:schemeClr>
                </a:solidFill>
                <a:latin typeface="+mj-ea"/>
                <a:ea typeface="+mj-ea"/>
              </a:rPr>
              <a:t>赖  埏  </a:t>
            </a:r>
            <a:r>
              <a:rPr lang="en-US" altLang="zh-CN" sz="2000" dirty="0">
                <a:solidFill>
                  <a:schemeClr val="bg2">
                    <a:lumMod val="25000"/>
                  </a:schemeClr>
                </a:solidFill>
                <a:latin typeface="+mj-ea"/>
                <a:ea typeface="+mj-ea"/>
              </a:rPr>
              <a:t>202130310173</a:t>
            </a:r>
          </a:p>
          <a:p>
            <a:pPr algn="dist">
              <a:lnSpc>
                <a:spcPct val="125000"/>
              </a:lnSpc>
            </a:pPr>
            <a:r>
              <a:rPr lang="zh-CN" altLang="en-US" sz="2000" dirty="0">
                <a:solidFill>
                  <a:schemeClr val="bg2">
                    <a:lumMod val="25000"/>
                  </a:schemeClr>
                </a:solidFill>
                <a:latin typeface="+mj-ea"/>
                <a:ea typeface="+mj-ea"/>
              </a:rPr>
              <a:t>汇报时间：</a:t>
            </a:r>
            <a:r>
              <a:rPr lang="en-US" altLang="zh-CN" sz="2000" dirty="0">
                <a:solidFill>
                  <a:schemeClr val="bg2">
                    <a:lumMod val="25000"/>
                  </a:schemeClr>
                </a:solidFill>
                <a:latin typeface="+mj-ea"/>
                <a:ea typeface="+mj-ea"/>
              </a:rPr>
              <a:t>2022.06.02</a:t>
            </a:r>
            <a:endParaRPr lang="zh-CN" altLang="en-US" sz="2000" dirty="0">
              <a:solidFill>
                <a:schemeClr val="bg2">
                  <a:lumMod val="25000"/>
                </a:schemeClr>
              </a:solidFill>
              <a:latin typeface="+mj-ea"/>
              <a:ea typeface="+mj-ea"/>
            </a:endParaRPr>
          </a:p>
        </p:txBody>
      </p:sp>
      <p:sp>
        <p:nvSpPr>
          <p:cNvPr id="3" name="灯片编号占位符 2">
            <a:extLst>
              <a:ext uri="{FF2B5EF4-FFF2-40B4-BE49-F238E27FC236}">
                <a16:creationId xmlns:a16="http://schemas.microsoft.com/office/drawing/2014/main" id="{60B8045E-F1C5-4789-8625-850D79BE9DED}"/>
              </a:ext>
            </a:extLst>
          </p:cNvPr>
          <p:cNvSpPr>
            <a:spLocks noGrp="1"/>
          </p:cNvSpPr>
          <p:nvPr>
            <p:ph type="sldNum" sz="quarter" idx="12"/>
          </p:nvPr>
        </p:nvSpPr>
        <p:spPr/>
        <p:txBody>
          <a:bodyPr/>
          <a:lstStyle/>
          <a:p>
            <a:fld id="{565CE74E-AB26-4998-AD42-012C4C1AD076}" type="slidenum">
              <a:rPr lang="zh-CN" altLang="en-US" smtClean="0"/>
              <a:t>36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13" name="矩形 12"/>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effectLst/>
                <a:latin typeface="华文宋体" panose="02010600040101010101" charset="-122"/>
                <a:ea typeface="华文宋体" panose="02010600040101010101" charset="-122"/>
              </a:rPr>
              <a:t>一、项目展示</a:t>
            </a:r>
          </a:p>
        </p:txBody>
      </p: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63904" y="3325665"/>
            <a:ext cx="9861550" cy="2778774"/>
          </a:xfrm>
          <a:prstGeom prst="rect">
            <a:avLst/>
          </a:prstGeom>
          <a:noFill/>
        </p:spPr>
        <p:txBody>
          <a:bodyPr wrap="square" rtlCol="0">
            <a:spAutoFit/>
          </a:bodyPr>
          <a:lstStyle/>
          <a:p>
            <a:pPr marL="342900" indent="-342900" fontAlgn="auto">
              <a:lnSpc>
                <a:spcPct val="200000"/>
              </a:lnSpc>
              <a:buFont typeface="+mj-lt"/>
              <a:buAutoNum type="alphaLcParenR"/>
            </a:pPr>
            <a:r>
              <a:rPr lang="zh-CN" altLang="en-US" dirty="0">
                <a:solidFill>
                  <a:schemeClr val="bg2">
                    <a:lumMod val="25000"/>
                  </a:schemeClr>
                </a:solidFill>
                <a:latin typeface="+mj-ea"/>
                <a:ea typeface="+mj-ea"/>
              </a:rPr>
              <a:t>餐点模块的主要功能是管理所有的餐点信息，并对餐点的添加、删除和检查等操作进行管理。</a:t>
            </a:r>
          </a:p>
          <a:p>
            <a:pPr marL="342900" indent="-342900" fontAlgn="auto">
              <a:lnSpc>
                <a:spcPct val="200000"/>
              </a:lnSpc>
              <a:buFont typeface="+mj-lt"/>
              <a:buAutoNum type="alphaLcParenR"/>
            </a:pPr>
            <a:r>
              <a:rPr lang="zh-CN" altLang="en-US" dirty="0">
                <a:solidFill>
                  <a:schemeClr val="bg2">
                    <a:lumMod val="25000"/>
                  </a:schemeClr>
                </a:solidFill>
                <a:latin typeface="+mj-ea"/>
                <a:ea typeface="+mj-ea"/>
              </a:rPr>
              <a:t>推荐系统模块的主要功能是收集用户数据和用户行为，然后通过算法给出个性化推荐和整体推荐。</a:t>
            </a:r>
          </a:p>
          <a:p>
            <a:pPr marL="342900" indent="-342900" fontAlgn="auto">
              <a:lnSpc>
                <a:spcPct val="200000"/>
              </a:lnSpc>
              <a:buFont typeface="+mj-lt"/>
              <a:buAutoNum type="alphaLcParenR"/>
            </a:pPr>
            <a:r>
              <a:rPr lang="zh-CN" altLang="en-US" dirty="0">
                <a:solidFill>
                  <a:schemeClr val="bg2">
                    <a:lumMod val="25000"/>
                  </a:schemeClr>
                </a:solidFill>
                <a:latin typeface="+mj-ea"/>
                <a:ea typeface="+mj-ea"/>
              </a:rPr>
              <a:t>用户模块的主要功能是管理用户的基本信息，管理用户的评论收集信息，然后将用户信息提交给推荐模块的交互计算。</a:t>
            </a:r>
          </a:p>
        </p:txBody>
      </p:sp>
      <p:sp>
        <p:nvSpPr>
          <p:cNvPr id="15" name="文本框 14">
            <a:extLst>
              <a:ext uri="{FF2B5EF4-FFF2-40B4-BE49-F238E27FC236}">
                <a16:creationId xmlns:a16="http://schemas.microsoft.com/office/drawing/2014/main" id="{300D16D1-DEBB-45A4-A05C-FF9D9568FB73}"/>
              </a:ext>
            </a:extLst>
          </p:cNvPr>
          <p:cNvSpPr txBox="1"/>
          <p:nvPr/>
        </p:nvSpPr>
        <p:spPr>
          <a:xfrm>
            <a:off x="3444240" y="335597"/>
            <a:ext cx="225044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en-US" dirty="0"/>
              <a:t>功能模块介绍</a:t>
            </a:r>
          </a:p>
        </p:txBody>
      </p:sp>
      <p:pic>
        <p:nvPicPr>
          <p:cNvPr id="10" name="图片 9" descr="图示&#10;&#10;描述已自动生成">
            <a:extLst>
              <a:ext uri="{FF2B5EF4-FFF2-40B4-BE49-F238E27FC236}">
                <a16:creationId xmlns:a16="http://schemas.microsoft.com/office/drawing/2014/main" id="{82D12505-65A6-4126-9891-5BE750FE1DFF}"/>
              </a:ext>
            </a:extLst>
          </p:cNvPr>
          <p:cNvPicPr>
            <a:picLocks noChangeAspect="1"/>
          </p:cNvPicPr>
          <p:nvPr/>
        </p:nvPicPr>
        <p:blipFill rotWithShape="1">
          <a:blip r:embed="rId4">
            <a:extLst>
              <a:ext uri="{28A0092B-C50C-407E-A947-70E740481C1C}">
                <a14:useLocalDpi xmlns:a14="http://schemas.microsoft.com/office/drawing/2010/main" val="0"/>
              </a:ext>
            </a:extLst>
          </a:blip>
          <a:srcRect t="8829" b="11316"/>
          <a:stretch/>
        </p:blipFill>
        <p:spPr bwMode="auto">
          <a:xfrm>
            <a:off x="2033407" y="1099637"/>
            <a:ext cx="7322543" cy="2226028"/>
          </a:xfrm>
          <a:prstGeom prst="rect">
            <a:avLst/>
          </a:prstGeom>
          <a:noFill/>
          <a:ln>
            <a:noFill/>
          </a:ln>
        </p:spPr>
      </p:pic>
      <p:sp>
        <p:nvSpPr>
          <p:cNvPr id="3" name="灯片编号占位符 2">
            <a:extLst>
              <a:ext uri="{FF2B5EF4-FFF2-40B4-BE49-F238E27FC236}">
                <a16:creationId xmlns:a16="http://schemas.microsoft.com/office/drawing/2014/main" id="{B7770714-1626-4DFC-9149-2AF9D5A32513}"/>
              </a:ext>
            </a:extLst>
          </p:cNvPr>
          <p:cNvSpPr>
            <a:spLocks noGrp="1"/>
          </p:cNvSpPr>
          <p:nvPr>
            <p:ph type="sldNum" sz="quarter" idx="12"/>
          </p:nvPr>
        </p:nvSpPr>
        <p:spPr/>
        <p:txBody>
          <a:bodyPr/>
          <a:lstStyle/>
          <a:p>
            <a:fld id="{565CE74E-AB26-4998-AD42-012C4C1AD076}" type="slidenum">
              <a:rPr lang="zh-CN" altLang="en-US" smtClean="0"/>
              <a:t>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effectLst/>
                <a:latin typeface="华文宋体" panose="02010600040101010101" charset="-122"/>
                <a:ea typeface="华文宋体" panose="02010600040101010101" charset="-122"/>
              </a:rPr>
              <a:t>一、项目展示</a:t>
            </a:r>
          </a:p>
        </p:txBody>
      </p:sp>
      <p:sp>
        <p:nvSpPr>
          <p:cNvPr id="8" name="文本框 7">
            <a:extLst>
              <a:ext uri="{FF2B5EF4-FFF2-40B4-BE49-F238E27FC236}">
                <a16:creationId xmlns:a16="http://schemas.microsoft.com/office/drawing/2014/main" id="{1BABCC86-1205-46BF-9116-7040614AF759}"/>
              </a:ext>
            </a:extLst>
          </p:cNvPr>
          <p:cNvSpPr txBox="1"/>
          <p:nvPr/>
        </p:nvSpPr>
        <p:spPr>
          <a:xfrm>
            <a:off x="3444240" y="335597"/>
            <a:ext cx="225044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en-US" dirty="0"/>
              <a:t>算法设计介绍</a:t>
            </a:r>
          </a:p>
        </p:txBody>
      </p:sp>
      <p:sp>
        <p:nvSpPr>
          <p:cNvPr id="11" name="文本框 10">
            <a:extLst>
              <a:ext uri="{FF2B5EF4-FFF2-40B4-BE49-F238E27FC236}">
                <a16:creationId xmlns:a16="http://schemas.microsoft.com/office/drawing/2014/main" id="{7904EA83-EE1A-41D3-AB39-CFC84A5FF64D}"/>
              </a:ext>
            </a:extLst>
          </p:cNvPr>
          <p:cNvSpPr txBox="1"/>
          <p:nvPr/>
        </p:nvSpPr>
        <p:spPr>
          <a:xfrm>
            <a:off x="1037532" y="1304277"/>
            <a:ext cx="10116936" cy="3905043"/>
          </a:xfrm>
          <a:prstGeom prst="rect">
            <a:avLst/>
          </a:prstGeom>
          <a:noFill/>
        </p:spPr>
        <p:txBody>
          <a:bodyPr wrap="square" rtlCol="0">
            <a:spAutoFit/>
          </a:bodyPr>
          <a:lstStyle/>
          <a:p>
            <a:pPr algn="just" fontAlgn="auto">
              <a:lnSpc>
                <a:spcPct val="150000"/>
              </a:lnSpc>
            </a:pPr>
            <a:r>
              <a:rPr lang="zh-CN" altLang="en-US" sz="2400" b="1" dirty="0">
                <a:solidFill>
                  <a:schemeClr val="bg2">
                    <a:lumMod val="25000"/>
                  </a:schemeClr>
                </a:solidFill>
              </a:rPr>
              <a:t>协同过滤算法（</a:t>
            </a:r>
            <a:r>
              <a:rPr lang="en-US" altLang="zh-CN" sz="2400" b="1" dirty="0">
                <a:solidFill>
                  <a:schemeClr val="bg2">
                    <a:lumMod val="25000"/>
                  </a:schemeClr>
                </a:solidFill>
                <a:latin typeface="Times New Roman" panose="02020603050405020304" pitchFamily="18" charset="0"/>
                <a:cs typeface="Times New Roman" panose="02020603050405020304" pitchFamily="18" charset="0"/>
              </a:rPr>
              <a:t>Collaborative Filtering</a:t>
            </a:r>
            <a:r>
              <a:rPr lang="zh-CN" altLang="en-US" sz="2400" b="1" dirty="0">
                <a:solidFill>
                  <a:schemeClr val="bg2">
                    <a:lumMod val="25000"/>
                  </a:schemeClr>
                </a:solidFill>
              </a:rPr>
              <a:t>）</a:t>
            </a:r>
            <a:endParaRPr lang="en-US" altLang="zh-CN" sz="2400" b="1" dirty="0">
              <a:solidFill>
                <a:schemeClr val="bg2">
                  <a:lumMod val="25000"/>
                </a:schemeClr>
              </a:solidFill>
            </a:endParaRPr>
          </a:p>
          <a:p>
            <a:pPr algn="just" fontAlgn="auto">
              <a:lnSpc>
                <a:spcPct val="150000"/>
              </a:lnSpc>
            </a:pPr>
            <a:endParaRPr lang="en-US" altLang="zh-CN" sz="2400" dirty="0">
              <a:solidFill>
                <a:schemeClr val="bg2">
                  <a:lumMod val="25000"/>
                </a:schemeClr>
              </a:solidFill>
              <a:latin typeface="+mj-ea"/>
              <a:ea typeface="+mj-ea"/>
              <a:sym typeface="+mn-ea"/>
            </a:endParaRPr>
          </a:p>
          <a:p>
            <a:pPr fontAlgn="auto">
              <a:lnSpc>
                <a:spcPct val="150000"/>
              </a:lnSpc>
            </a:pPr>
            <a:r>
              <a:rPr lang="zh-CN" altLang="en-US" sz="2400" dirty="0">
                <a:solidFill>
                  <a:schemeClr val="bg2">
                    <a:lumMod val="25000"/>
                  </a:schemeClr>
                </a:solidFill>
                <a:latin typeface="+mj-ea"/>
                <a:ea typeface="+mj-ea"/>
                <a:sym typeface="+mn-ea"/>
              </a:rPr>
              <a:t>基本思想：利用已知的评分去计算用户或者项目之间的相似度，从而预测未知的评分，然后根据预测评分的高低来推荐相似邻居或者相似物品</a:t>
            </a:r>
            <a:endParaRPr lang="en-US" altLang="zh-CN" sz="2400" dirty="0">
              <a:solidFill>
                <a:schemeClr val="bg2">
                  <a:lumMod val="25000"/>
                </a:schemeClr>
              </a:solidFill>
              <a:latin typeface="+mj-ea"/>
              <a:ea typeface="+mj-ea"/>
              <a:sym typeface="+mn-ea"/>
            </a:endParaRPr>
          </a:p>
          <a:p>
            <a:pPr indent="457200" fontAlgn="auto">
              <a:lnSpc>
                <a:spcPct val="150000"/>
              </a:lnSpc>
            </a:pPr>
            <a:endParaRPr lang="en-US" altLang="zh-CN" sz="2400" dirty="0">
              <a:solidFill>
                <a:schemeClr val="bg2">
                  <a:lumMod val="25000"/>
                </a:schemeClr>
              </a:solidFill>
              <a:latin typeface="+mj-ea"/>
              <a:ea typeface="+mj-ea"/>
              <a:sym typeface="+mn-ea"/>
            </a:endParaRPr>
          </a:p>
          <a:p>
            <a:pPr marL="800100" lvl="1" indent="-342900">
              <a:lnSpc>
                <a:spcPct val="150000"/>
              </a:lnSpc>
              <a:buFont typeface="Arial" panose="020B0604020202020204" pitchFamily="34" charset="0"/>
              <a:buChar char="•"/>
            </a:pPr>
            <a:r>
              <a:rPr lang="zh-CN" altLang="en-US" sz="2400" dirty="0">
                <a:solidFill>
                  <a:schemeClr val="bg2">
                    <a:lumMod val="25000"/>
                  </a:schemeClr>
                </a:solidFill>
                <a:latin typeface="+mj-ea"/>
                <a:ea typeface="+mj-ea"/>
                <a:sym typeface="+mn-ea"/>
              </a:rPr>
              <a:t>基于</a:t>
            </a:r>
            <a:r>
              <a:rPr lang="zh-CN" altLang="en-US" sz="2400" b="1" dirty="0">
                <a:solidFill>
                  <a:schemeClr val="bg2">
                    <a:lumMod val="25000"/>
                  </a:schemeClr>
                </a:solidFill>
                <a:latin typeface="+mj-ea"/>
                <a:ea typeface="+mj-ea"/>
                <a:sym typeface="+mn-ea"/>
              </a:rPr>
              <a:t>用户</a:t>
            </a:r>
            <a:r>
              <a:rPr lang="zh-CN" altLang="en-US" sz="2400" dirty="0">
                <a:solidFill>
                  <a:schemeClr val="bg2">
                    <a:lumMod val="25000"/>
                  </a:schemeClr>
                </a:solidFill>
                <a:latin typeface="+mj-ea"/>
                <a:ea typeface="+mj-ea"/>
                <a:sym typeface="+mn-ea"/>
              </a:rPr>
              <a:t>的协同过滤</a:t>
            </a:r>
            <a:r>
              <a:rPr lang="en-US" altLang="zh-CN" sz="2400" dirty="0">
                <a:solidFill>
                  <a:schemeClr val="bg2">
                    <a:lumMod val="25000"/>
                  </a:schemeClr>
                </a:solidFill>
                <a:latin typeface="+mj-ea"/>
                <a:ea typeface="+mj-ea"/>
                <a:sym typeface="+mn-ea"/>
              </a:rPr>
              <a:t>(User-based Collaborative Filtering)</a:t>
            </a:r>
          </a:p>
          <a:p>
            <a:pPr marL="800100" lvl="1" indent="-342900">
              <a:lnSpc>
                <a:spcPct val="150000"/>
              </a:lnSpc>
              <a:buFont typeface="Arial" panose="020B0604020202020204" pitchFamily="34" charset="0"/>
              <a:buChar char="•"/>
            </a:pPr>
            <a:r>
              <a:rPr lang="zh-CN" altLang="en-US" sz="2400" dirty="0">
                <a:solidFill>
                  <a:schemeClr val="bg2">
                    <a:lumMod val="25000"/>
                  </a:schemeClr>
                </a:solidFill>
                <a:latin typeface="+mj-ea"/>
                <a:ea typeface="+mj-ea"/>
                <a:sym typeface="+mn-ea"/>
              </a:rPr>
              <a:t>基于</a:t>
            </a:r>
            <a:r>
              <a:rPr lang="zh-CN" altLang="en-US" sz="2400" b="1" dirty="0">
                <a:solidFill>
                  <a:schemeClr val="bg2">
                    <a:lumMod val="25000"/>
                  </a:schemeClr>
                </a:solidFill>
                <a:latin typeface="+mj-ea"/>
                <a:ea typeface="+mj-ea"/>
                <a:sym typeface="+mn-ea"/>
              </a:rPr>
              <a:t>物品</a:t>
            </a:r>
            <a:r>
              <a:rPr lang="zh-CN" altLang="en-US" sz="2400" dirty="0">
                <a:solidFill>
                  <a:schemeClr val="bg2">
                    <a:lumMod val="25000"/>
                  </a:schemeClr>
                </a:solidFill>
                <a:latin typeface="+mj-ea"/>
                <a:ea typeface="+mj-ea"/>
                <a:sym typeface="+mn-ea"/>
              </a:rPr>
              <a:t>的协同过滤</a:t>
            </a:r>
            <a:r>
              <a:rPr lang="en-US" altLang="zh-CN" sz="2400" dirty="0">
                <a:solidFill>
                  <a:schemeClr val="bg2">
                    <a:lumMod val="25000"/>
                  </a:schemeClr>
                </a:solidFill>
                <a:latin typeface="+mj-ea"/>
                <a:ea typeface="+mj-ea"/>
                <a:sym typeface="+mn-ea"/>
              </a:rPr>
              <a:t>(Item-based Collaborative Filtering)</a:t>
            </a:r>
            <a:endParaRPr lang="zh-CN" altLang="en-US" sz="2400" dirty="0">
              <a:solidFill>
                <a:schemeClr val="bg2">
                  <a:lumMod val="25000"/>
                </a:schemeClr>
              </a:solidFill>
              <a:latin typeface="+mj-ea"/>
              <a:ea typeface="+mj-ea"/>
              <a:sym typeface="+mn-ea"/>
            </a:endParaRPr>
          </a:p>
        </p:txBody>
      </p:sp>
      <p:sp>
        <p:nvSpPr>
          <p:cNvPr id="6" name="灯片编号占位符 5">
            <a:extLst>
              <a:ext uri="{FF2B5EF4-FFF2-40B4-BE49-F238E27FC236}">
                <a16:creationId xmlns:a16="http://schemas.microsoft.com/office/drawing/2014/main" id="{49BAAF9D-F6BE-4A5D-9015-25E3D6910BEA}"/>
              </a:ext>
            </a:extLst>
          </p:cNvPr>
          <p:cNvSpPr>
            <a:spLocks noGrp="1"/>
          </p:cNvSpPr>
          <p:nvPr>
            <p:ph type="sldNum" sz="quarter" idx="12"/>
          </p:nvPr>
        </p:nvSpPr>
        <p:spPr/>
        <p:txBody>
          <a:bodyPr/>
          <a:lstStyle/>
          <a:p>
            <a:fld id="{565CE74E-AB26-4998-AD42-012C4C1AD076}" type="slidenum">
              <a:rPr lang="zh-CN" altLang="en-US" smtClean="0"/>
              <a:t>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00685" y="1123799"/>
            <a:ext cx="11076305" cy="587148"/>
          </a:xfrm>
          <a:prstGeom prst="rect">
            <a:avLst/>
          </a:prstGeom>
          <a:noFill/>
        </p:spPr>
        <p:txBody>
          <a:bodyPr wrap="square" rtlCol="0">
            <a:spAutoFit/>
          </a:bodyPr>
          <a:lstStyle/>
          <a:p>
            <a:pPr algn="just" fontAlgn="auto">
              <a:lnSpc>
                <a:spcPct val="150000"/>
              </a:lnSpc>
            </a:pPr>
            <a:r>
              <a:rPr lang="zh-CN" altLang="en-US" sz="2400" b="1" dirty="0">
                <a:solidFill>
                  <a:schemeClr val="bg2">
                    <a:lumMod val="25000"/>
                  </a:schemeClr>
                </a:solidFill>
              </a:rPr>
              <a:t>基于物品的协同过滤算法（</a:t>
            </a:r>
            <a:r>
              <a:rPr lang="en-US" altLang="zh-CN" sz="2400" b="1" dirty="0">
                <a:solidFill>
                  <a:schemeClr val="bg2">
                    <a:lumMod val="25000"/>
                  </a:schemeClr>
                </a:solidFill>
                <a:latin typeface="Times New Roman" panose="02020603050405020304" pitchFamily="18" charset="0"/>
                <a:cs typeface="Times New Roman" panose="02020603050405020304" pitchFamily="18" charset="0"/>
              </a:rPr>
              <a:t>Item-based Collaborative Filtering</a:t>
            </a:r>
            <a:r>
              <a:rPr lang="zh-CN" altLang="en-US" sz="2400" b="1" dirty="0">
                <a:solidFill>
                  <a:schemeClr val="bg2">
                    <a:lumMod val="25000"/>
                  </a:schemeClr>
                </a:solidFill>
              </a:rPr>
              <a:t>）	</a:t>
            </a:r>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effectLst/>
                <a:latin typeface="华文宋体" panose="02010600040101010101" charset="-122"/>
                <a:ea typeface="华文宋体" panose="02010600040101010101" charset="-122"/>
              </a:rPr>
              <a:t>一、项目展示</a:t>
            </a:r>
          </a:p>
        </p:txBody>
      </p:sp>
      <p:sp>
        <p:nvSpPr>
          <p:cNvPr id="8" name="文本框 7">
            <a:extLst>
              <a:ext uri="{FF2B5EF4-FFF2-40B4-BE49-F238E27FC236}">
                <a16:creationId xmlns:a16="http://schemas.microsoft.com/office/drawing/2014/main" id="{1BABCC86-1205-46BF-9116-7040614AF759}"/>
              </a:ext>
            </a:extLst>
          </p:cNvPr>
          <p:cNvSpPr txBox="1"/>
          <p:nvPr/>
        </p:nvSpPr>
        <p:spPr>
          <a:xfrm>
            <a:off x="3444240" y="335597"/>
            <a:ext cx="225044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en-US" dirty="0"/>
              <a:t>算法设计介绍</a:t>
            </a:r>
          </a:p>
        </p:txBody>
      </p:sp>
      <p:pic>
        <p:nvPicPr>
          <p:cNvPr id="10" name="图片 9">
            <a:extLst>
              <a:ext uri="{FF2B5EF4-FFF2-40B4-BE49-F238E27FC236}">
                <a16:creationId xmlns:a16="http://schemas.microsoft.com/office/drawing/2014/main" id="{B3F8471C-F120-46C8-9BCE-FBAEDD70BF4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854450" y="2007341"/>
            <a:ext cx="4539759" cy="3815069"/>
          </a:xfrm>
          <a:prstGeom prst="rect">
            <a:avLst/>
          </a:prstGeom>
          <a:noFill/>
          <a:ln>
            <a:noFill/>
          </a:ln>
        </p:spPr>
      </p:pic>
      <p:sp>
        <p:nvSpPr>
          <p:cNvPr id="11" name="文本框 10">
            <a:extLst>
              <a:ext uri="{FF2B5EF4-FFF2-40B4-BE49-F238E27FC236}">
                <a16:creationId xmlns:a16="http://schemas.microsoft.com/office/drawing/2014/main" id="{7904EA83-EE1A-41D3-AB39-CFC84A5FF64D}"/>
              </a:ext>
            </a:extLst>
          </p:cNvPr>
          <p:cNvSpPr txBox="1"/>
          <p:nvPr/>
        </p:nvSpPr>
        <p:spPr>
          <a:xfrm>
            <a:off x="5536449" y="2038774"/>
            <a:ext cx="5779251" cy="2797048"/>
          </a:xfrm>
          <a:prstGeom prst="rect">
            <a:avLst/>
          </a:prstGeom>
          <a:noFill/>
        </p:spPr>
        <p:txBody>
          <a:bodyPr wrap="square" rtlCol="0">
            <a:spAutoFit/>
          </a:bodyPr>
          <a:lstStyle/>
          <a:p>
            <a:pPr fontAlgn="auto">
              <a:lnSpc>
                <a:spcPct val="150000"/>
              </a:lnSpc>
            </a:pPr>
            <a:r>
              <a:rPr lang="zh-CN" altLang="en-US" sz="2400" dirty="0">
                <a:solidFill>
                  <a:schemeClr val="bg2">
                    <a:lumMod val="25000"/>
                  </a:schemeClr>
                </a:solidFill>
                <a:latin typeface="+mj-ea"/>
                <a:ea typeface="+mj-ea"/>
                <a:sym typeface="+mn-ea"/>
              </a:rPr>
              <a:t>使用场景及特点：</a:t>
            </a:r>
            <a:endParaRPr lang="en-US" altLang="zh-CN" sz="2400" dirty="0">
              <a:solidFill>
                <a:schemeClr val="bg2">
                  <a:lumMod val="25000"/>
                </a:schemeClr>
              </a:solidFill>
              <a:latin typeface="+mj-ea"/>
              <a:ea typeface="+mj-ea"/>
              <a:sym typeface="+mn-ea"/>
            </a:endParaRPr>
          </a:p>
          <a:p>
            <a:pPr marL="457200" indent="-457200" fontAlgn="auto">
              <a:lnSpc>
                <a:spcPct val="150000"/>
              </a:lnSpc>
              <a:buFont typeface="+mj-lt"/>
              <a:buAutoNum type="arabicPeriod"/>
            </a:pPr>
            <a:r>
              <a:rPr lang="zh-CN" altLang="en-US" sz="2400" dirty="0">
                <a:solidFill>
                  <a:schemeClr val="bg2">
                    <a:lumMod val="25000"/>
                  </a:schemeClr>
                </a:solidFill>
                <a:latin typeface="+mj-ea"/>
                <a:ea typeface="+mj-ea"/>
                <a:sym typeface="+mn-ea"/>
              </a:rPr>
              <a:t>长尾物品丰富，用户个性化需求强烈</a:t>
            </a:r>
          </a:p>
          <a:p>
            <a:pPr marL="457200" indent="-457200" fontAlgn="auto">
              <a:lnSpc>
                <a:spcPct val="150000"/>
              </a:lnSpc>
              <a:buFont typeface="+mj-lt"/>
              <a:buAutoNum type="arabicPeriod"/>
            </a:pPr>
            <a:r>
              <a:rPr lang="zh-CN" altLang="en-US" sz="2400" dirty="0">
                <a:solidFill>
                  <a:schemeClr val="bg2">
                    <a:lumMod val="25000"/>
                  </a:schemeClr>
                </a:solidFill>
                <a:latin typeface="+mj-ea"/>
                <a:ea typeface="+mj-ea"/>
                <a:sym typeface="+mn-ea"/>
              </a:rPr>
              <a:t>用户行为会立即得到反馈</a:t>
            </a:r>
            <a:endParaRPr lang="en-US" altLang="zh-CN" sz="2400" dirty="0">
              <a:solidFill>
                <a:schemeClr val="bg2">
                  <a:lumMod val="25000"/>
                </a:schemeClr>
              </a:solidFill>
              <a:latin typeface="+mj-ea"/>
              <a:ea typeface="+mj-ea"/>
              <a:sym typeface="+mn-ea"/>
            </a:endParaRPr>
          </a:p>
          <a:p>
            <a:pPr marL="457200" indent="-457200" fontAlgn="auto">
              <a:lnSpc>
                <a:spcPct val="150000"/>
              </a:lnSpc>
              <a:buFont typeface="+mj-lt"/>
              <a:buAutoNum type="arabicPeriod"/>
            </a:pPr>
            <a:r>
              <a:rPr lang="zh-CN" altLang="en-US" sz="2400" dirty="0">
                <a:solidFill>
                  <a:schemeClr val="bg2">
                    <a:lumMod val="25000"/>
                  </a:schemeClr>
                </a:solidFill>
                <a:latin typeface="+mj-ea"/>
                <a:ea typeface="+mj-ea"/>
                <a:sym typeface="+mn-ea"/>
              </a:rPr>
              <a:t>用户数量大于产品数量</a:t>
            </a:r>
            <a:endParaRPr lang="en-US" altLang="zh-CN" sz="2400" dirty="0">
              <a:solidFill>
                <a:schemeClr val="bg2">
                  <a:lumMod val="25000"/>
                </a:schemeClr>
              </a:solidFill>
              <a:latin typeface="+mj-ea"/>
              <a:ea typeface="+mj-ea"/>
              <a:sym typeface="+mn-ea"/>
            </a:endParaRPr>
          </a:p>
          <a:p>
            <a:pPr marL="457200" indent="-457200" fontAlgn="auto">
              <a:lnSpc>
                <a:spcPct val="150000"/>
              </a:lnSpc>
              <a:buFont typeface="+mj-lt"/>
              <a:buAutoNum type="arabicPeriod"/>
            </a:pPr>
            <a:r>
              <a:rPr lang="zh-CN" altLang="en-US" sz="2400" dirty="0">
                <a:solidFill>
                  <a:schemeClr val="bg2">
                    <a:lumMod val="25000"/>
                  </a:schemeClr>
                </a:solidFill>
                <a:latin typeface="+mj-ea"/>
                <a:ea typeface="+mj-ea"/>
                <a:sym typeface="+mn-ea"/>
              </a:rPr>
              <a:t>根据历史行为，满意度高</a:t>
            </a:r>
          </a:p>
        </p:txBody>
      </p:sp>
      <p:sp>
        <p:nvSpPr>
          <p:cNvPr id="6" name="灯片编号占位符 5">
            <a:extLst>
              <a:ext uri="{FF2B5EF4-FFF2-40B4-BE49-F238E27FC236}">
                <a16:creationId xmlns:a16="http://schemas.microsoft.com/office/drawing/2014/main" id="{21850076-F8E0-447A-9F19-3224065609E5}"/>
              </a:ext>
            </a:extLst>
          </p:cNvPr>
          <p:cNvSpPr>
            <a:spLocks noGrp="1"/>
          </p:cNvSpPr>
          <p:nvPr>
            <p:ph type="sldNum" sz="quarter" idx="12"/>
          </p:nvPr>
        </p:nvSpPr>
        <p:spPr/>
        <p:txBody>
          <a:bodyPr/>
          <a:lstStyle/>
          <a:p>
            <a:fld id="{565CE74E-AB26-4998-AD42-012C4C1AD076}" type="slidenum">
              <a:rPr lang="zh-CN" altLang="en-US" smtClean="0"/>
              <a:t>6</a:t>
            </a:fld>
            <a:endParaRPr lang="zh-CN" altLang="en-US"/>
          </a:p>
        </p:txBody>
      </p:sp>
    </p:spTree>
    <p:extLst>
      <p:ext uri="{BB962C8B-B14F-4D97-AF65-F5344CB8AC3E}">
        <p14:creationId xmlns:p14="http://schemas.microsoft.com/office/powerpoint/2010/main" val="206025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latin typeface="华文宋体" panose="02010600040101010101" charset="-122"/>
                <a:ea typeface="华文宋体" panose="02010600040101010101" charset="-122"/>
              </a:rPr>
              <a:t>一、项目展示</a:t>
            </a:r>
          </a:p>
        </p:txBody>
      </p:sp>
      <p:sp>
        <p:nvSpPr>
          <p:cNvPr id="6" name="文本框 5"/>
          <p:cNvSpPr txBox="1"/>
          <p:nvPr/>
        </p:nvSpPr>
        <p:spPr>
          <a:xfrm>
            <a:off x="400685" y="1313720"/>
            <a:ext cx="5293995" cy="2807948"/>
          </a:xfrm>
          <a:prstGeom prst="rect">
            <a:avLst/>
          </a:prstGeom>
          <a:noFill/>
        </p:spPr>
        <p:txBody>
          <a:bodyPr wrap="square" rtlCol="0">
            <a:spAutoFit/>
          </a:bodyPr>
          <a:lstStyle/>
          <a:p>
            <a:pPr fontAlgn="auto">
              <a:lnSpc>
                <a:spcPct val="150000"/>
              </a:lnSpc>
            </a:pPr>
            <a:r>
              <a:rPr lang="zh-CN" altLang="en-US" sz="2000" dirty="0">
                <a:solidFill>
                  <a:schemeClr val="bg2">
                    <a:lumMod val="25000"/>
                  </a:schemeClr>
                </a:solidFill>
                <a:latin typeface="+mj-ea"/>
                <a:ea typeface="+mj-ea"/>
                <a:sym typeface="+mn-ea"/>
              </a:rPr>
              <a:t>协同过滤算法主要分为四个步骤：</a:t>
            </a:r>
          </a:p>
          <a:p>
            <a:pPr fontAlgn="auto">
              <a:lnSpc>
                <a:spcPct val="150000"/>
              </a:lnSpc>
            </a:pPr>
            <a:r>
              <a:rPr lang="zh-CN" altLang="en-US" sz="2000" dirty="0">
                <a:solidFill>
                  <a:schemeClr val="bg2">
                    <a:lumMod val="25000"/>
                  </a:schemeClr>
                </a:solidFill>
                <a:latin typeface="+mj-ea"/>
                <a:ea typeface="+mj-ea"/>
                <a:sym typeface="+mn-ea"/>
              </a:rPr>
              <a:t>① 获取并处理当前用户的评分数据；</a:t>
            </a:r>
            <a:endParaRPr lang="en-US" altLang="zh-CN" sz="2000" dirty="0">
              <a:solidFill>
                <a:schemeClr val="bg2">
                  <a:lumMod val="25000"/>
                </a:schemeClr>
              </a:solidFill>
              <a:latin typeface="+mj-ea"/>
              <a:ea typeface="+mj-ea"/>
              <a:sym typeface="+mn-ea"/>
            </a:endParaRPr>
          </a:p>
          <a:p>
            <a:pPr fontAlgn="auto">
              <a:lnSpc>
                <a:spcPct val="150000"/>
              </a:lnSpc>
            </a:pPr>
            <a:r>
              <a:rPr lang="zh-CN" altLang="en-US" sz="2000" dirty="0">
                <a:solidFill>
                  <a:schemeClr val="bg2">
                    <a:lumMod val="25000"/>
                  </a:schemeClr>
                </a:solidFill>
                <a:latin typeface="+mj-ea"/>
                <a:ea typeface="+mj-ea"/>
                <a:sym typeface="+mn-ea"/>
              </a:rPr>
              <a:t>② 计算所有物品的相似度；</a:t>
            </a:r>
          </a:p>
          <a:p>
            <a:pPr fontAlgn="auto">
              <a:lnSpc>
                <a:spcPct val="150000"/>
              </a:lnSpc>
            </a:pPr>
            <a:r>
              <a:rPr lang="zh-CN" altLang="en-US" sz="2000" dirty="0">
                <a:solidFill>
                  <a:schemeClr val="bg2">
                    <a:lumMod val="25000"/>
                  </a:schemeClr>
                </a:solidFill>
                <a:latin typeface="+mj-ea"/>
                <a:ea typeface="+mj-ea"/>
                <a:sym typeface="+mn-ea"/>
              </a:rPr>
              <a:t>③ 在相似度矩阵中以用户的历史餐品为 </a:t>
            </a:r>
            <a:r>
              <a:rPr lang="en-US" altLang="zh-CN" sz="2000" dirty="0">
                <a:solidFill>
                  <a:schemeClr val="bg2">
                    <a:lumMod val="25000"/>
                  </a:schemeClr>
                </a:solidFill>
                <a:latin typeface="+mj-ea"/>
                <a:ea typeface="+mj-ea"/>
                <a:sym typeface="+mn-ea"/>
              </a:rPr>
              <a:t>Key </a:t>
            </a:r>
            <a:r>
              <a:rPr lang="zh-CN" altLang="en-US" sz="2000" dirty="0">
                <a:solidFill>
                  <a:schemeClr val="bg2">
                    <a:lumMod val="25000"/>
                  </a:schemeClr>
                </a:solidFill>
                <a:latin typeface="+mj-ea"/>
                <a:ea typeface="+mj-ea"/>
                <a:sym typeface="+mn-ea"/>
              </a:rPr>
              <a:t>寻找针对该用户的推荐列表；</a:t>
            </a:r>
            <a:endParaRPr lang="en-US" altLang="zh-CN" sz="2000" dirty="0">
              <a:solidFill>
                <a:schemeClr val="bg2">
                  <a:lumMod val="25000"/>
                </a:schemeClr>
              </a:solidFill>
              <a:latin typeface="+mj-ea"/>
              <a:ea typeface="+mj-ea"/>
              <a:sym typeface="+mn-ea"/>
            </a:endParaRPr>
          </a:p>
          <a:p>
            <a:pPr fontAlgn="auto">
              <a:lnSpc>
                <a:spcPct val="150000"/>
              </a:lnSpc>
            </a:pPr>
            <a:r>
              <a:rPr lang="zh-CN" altLang="en-US" sz="2000" dirty="0">
                <a:solidFill>
                  <a:schemeClr val="bg2">
                    <a:lumMod val="25000"/>
                  </a:schemeClr>
                </a:solidFill>
                <a:latin typeface="+mj-ea"/>
                <a:ea typeface="+mj-ea"/>
                <a:sym typeface="+mn-ea"/>
              </a:rPr>
              <a:t>④ 将上述推荐列表中 </a:t>
            </a:r>
            <a:r>
              <a:rPr lang="en-US" altLang="zh-CN" sz="2000" dirty="0" err="1">
                <a:solidFill>
                  <a:schemeClr val="bg2">
                    <a:lumMod val="25000"/>
                  </a:schemeClr>
                </a:solidFill>
                <a:latin typeface="+mj-ea"/>
                <a:ea typeface="+mj-ea"/>
                <a:sym typeface="+mn-ea"/>
              </a:rPr>
              <a:t>topN</a:t>
            </a:r>
            <a:r>
              <a:rPr lang="en-US" altLang="zh-CN" sz="2000" dirty="0">
                <a:solidFill>
                  <a:schemeClr val="bg2">
                    <a:lumMod val="25000"/>
                  </a:schemeClr>
                </a:solidFill>
                <a:latin typeface="+mj-ea"/>
                <a:ea typeface="+mj-ea"/>
                <a:sym typeface="+mn-ea"/>
              </a:rPr>
              <a:t> </a:t>
            </a:r>
            <a:r>
              <a:rPr lang="zh-CN" altLang="en-US" sz="2000" dirty="0">
                <a:solidFill>
                  <a:schemeClr val="bg2">
                    <a:lumMod val="25000"/>
                  </a:schemeClr>
                </a:solidFill>
                <a:latin typeface="+mj-ea"/>
                <a:ea typeface="+mj-ea"/>
                <a:sym typeface="+mn-ea"/>
              </a:rPr>
              <a:t>餐品推荐给用户。</a:t>
            </a:r>
            <a:endParaRPr lang="zh-CN" altLang="en-US" sz="2400" dirty="0">
              <a:solidFill>
                <a:schemeClr val="bg2">
                  <a:lumMod val="25000"/>
                </a:schemeClr>
              </a:solidFill>
              <a:latin typeface="+mj-ea"/>
              <a:ea typeface="+mj-ea"/>
              <a:sym typeface="+mn-ea"/>
            </a:endParaRPr>
          </a:p>
        </p:txBody>
      </p:sp>
      <p:pic>
        <p:nvPicPr>
          <p:cNvPr id="7" name="图片 18"/>
          <p:cNvPicPr>
            <a:picLocks noChangeAspect="1"/>
          </p:cNvPicPr>
          <p:nvPr>
            <p:custDataLst>
              <p:tags r:id="rId1"/>
            </p:custDataLst>
          </p:nvPr>
        </p:nvPicPr>
        <p:blipFill>
          <a:blip r:embed="rId5"/>
          <a:stretch>
            <a:fillRect/>
          </a:stretch>
        </p:blipFill>
        <p:spPr>
          <a:xfrm>
            <a:off x="5569841" y="1180090"/>
            <a:ext cx="5896614" cy="5000682"/>
          </a:xfrm>
          <a:prstGeom prst="rect">
            <a:avLst/>
          </a:prstGeom>
          <a:noFill/>
          <a:ln w="9525">
            <a:noFill/>
          </a:ln>
        </p:spPr>
      </p:pic>
      <p:sp>
        <p:nvSpPr>
          <p:cNvPr id="11" name="文本框 10">
            <a:extLst>
              <a:ext uri="{FF2B5EF4-FFF2-40B4-BE49-F238E27FC236}">
                <a16:creationId xmlns:a16="http://schemas.microsoft.com/office/drawing/2014/main" id="{A4DEF081-B96D-41AB-9B0D-97729CAE2BED}"/>
              </a:ext>
            </a:extLst>
          </p:cNvPr>
          <p:cNvSpPr txBox="1"/>
          <p:nvPr/>
        </p:nvSpPr>
        <p:spPr>
          <a:xfrm>
            <a:off x="3444240" y="335597"/>
            <a:ext cx="225044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en-US" dirty="0"/>
              <a:t>算法设计介绍</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F781C2F-01AE-4052-B2F4-58597A123B23}"/>
                  </a:ext>
                </a:extLst>
              </p:cNvPr>
              <p:cNvSpPr txBox="1"/>
              <p:nvPr/>
            </p:nvSpPr>
            <p:spPr>
              <a:xfrm>
                <a:off x="725545" y="4410816"/>
                <a:ext cx="4484890" cy="9800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en-US" i="1" smtClean="0">
                              <a:latin typeface="Cambria Math" panose="02040503050406030204" pitchFamily="18" charset="0"/>
                            </a:rPr>
                          </m:ctrlPr>
                        </m:funcPr>
                        <m:fName>
                          <m:r>
                            <m:rPr>
                              <m:sty m:val="p"/>
                            </m:rPr>
                            <a:rPr lang="zh-CN" altLang="en-US">
                              <a:latin typeface="Cambria Math" panose="02040503050406030204" pitchFamily="18" charset="0"/>
                            </a:rPr>
                            <m:t>cos</m:t>
                          </m:r>
                        </m:fName>
                        <m:e>
                          <m:r>
                            <a:rPr lang="zh-CN" altLang="en-US" i="1">
                              <a:latin typeface="Cambria Math" panose="02040503050406030204" pitchFamily="18" charset="0"/>
                            </a:rPr>
                            <m:t>𝜃</m:t>
                          </m:r>
                        </m:e>
                      </m:func>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𝑎</m:t>
                          </m:r>
                          <m:r>
                            <a:rPr lang="zh-CN" altLang="en-US" i="0">
                              <a:latin typeface="Cambria Math" panose="02040503050406030204" pitchFamily="18" charset="0"/>
                            </a:rPr>
                            <m:t>⋅</m:t>
                          </m:r>
                          <m:r>
                            <a:rPr lang="zh-CN" altLang="en-US" i="1">
                              <a:latin typeface="Cambria Math" panose="02040503050406030204" pitchFamily="18" charset="0"/>
                            </a:rPr>
                            <m:t>𝑏</m:t>
                          </m:r>
                        </m:num>
                        <m:den>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𝑎</m:t>
                              </m:r>
                            </m:e>
                          </m:d>
                          <m:r>
                            <a:rPr lang="zh-CN" altLang="en-US" i="0">
                              <a:latin typeface="Cambria Math" panose="02040503050406030204" pitchFamily="18" charset="0"/>
                            </a:rPr>
                            <m:t>⋅</m:t>
                          </m:r>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𝑏</m:t>
                              </m:r>
                            </m:e>
                          </m:d>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r>
                                <a:rPr lang="zh-CN" altLang="en-US" i="1">
                                  <a:latin typeface="Cambria Math" panose="02040503050406030204" pitchFamily="18" charset="0"/>
                                </a:rPr>
                                <m:t>𝑛</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e>
                          </m:nary>
                        </m:num>
                        <m:den>
                          <m:rad>
                            <m:radPr>
                              <m:degHide m:val="on"/>
                              <m:ctrlPr>
                                <a:rPr lang="zh-CN" altLang="en-US" i="1">
                                  <a:solidFill>
                                    <a:srgbClr val="836967"/>
                                  </a:solidFill>
                                  <a:latin typeface="Cambria Math" panose="02040503050406030204" pitchFamily="18" charset="0"/>
                                </a:rPr>
                              </m:ctrlPr>
                            </m:radPr>
                            <m:deg/>
                            <m:e>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r>
                                    <a:rPr lang="zh-CN" altLang="en-US" i="1">
                                      <a:latin typeface="Cambria Math" panose="02040503050406030204" pitchFamily="18" charset="0"/>
                                    </a:rPr>
                                    <m:t>𝑛</m:t>
                                  </m:r>
                                </m:sup>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𝑖</m:t>
                                      </m:r>
                                    </m:sub>
                                    <m:sup>
                                      <m:r>
                                        <a:rPr lang="zh-CN" altLang="en-US" i="0">
                                          <a:latin typeface="Cambria Math" panose="02040503050406030204" pitchFamily="18" charset="0"/>
                                        </a:rPr>
                                        <m:t>2</m:t>
                                      </m:r>
                                    </m:sup>
                                  </m:sSubSup>
                                </m:e>
                              </m:nary>
                            </m:e>
                          </m:rad>
                          <m:r>
                            <a:rPr lang="zh-CN" altLang="en-US" i="0">
                              <a:latin typeface="Cambria Math" panose="02040503050406030204" pitchFamily="18" charset="0"/>
                            </a:rPr>
                            <m:t>×</m:t>
                          </m:r>
                          <m:rad>
                            <m:radPr>
                              <m:degHide m:val="on"/>
                              <m:ctrlPr>
                                <a:rPr lang="zh-CN" altLang="en-US" i="1">
                                  <a:solidFill>
                                    <a:srgbClr val="836967"/>
                                  </a:solidFill>
                                  <a:latin typeface="Cambria Math" panose="02040503050406030204" pitchFamily="18" charset="0"/>
                                </a:rPr>
                              </m:ctrlPr>
                            </m:radPr>
                            <m:deg/>
                            <m:e>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r>
                                    <a:rPr lang="zh-CN" altLang="en-US" i="1">
                                      <a:latin typeface="Cambria Math" panose="02040503050406030204" pitchFamily="18" charset="0"/>
                                    </a:rPr>
                                    <m:t>𝑛</m:t>
                                  </m:r>
                                </m:sup>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𝑦</m:t>
                                      </m:r>
                                    </m:e>
                                    <m:sub>
                                      <m:r>
                                        <a:rPr lang="zh-CN" altLang="en-US" i="1">
                                          <a:latin typeface="Cambria Math" panose="02040503050406030204" pitchFamily="18" charset="0"/>
                                        </a:rPr>
                                        <m:t>𝑖</m:t>
                                      </m:r>
                                    </m:sub>
                                    <m:sup>
                                      <m:r>
                                        <a:rPr lang="zh-CN" altLang="en-US" i="0">
                                          <a:latin typeface="Cambria Math" panose="02040503050406030204" pitchFamily="18" charset="0"/>
                                        </a:rPr>
                                        <m:t>2</m:t>
                                      </m:r>
                                    </m:sup>
                                  </m:sSubSup>
                                </m:e>
                              </m:nary>
                            </m:e>
                          </m:rad>
                        </m:den>
                      </m:f>
                    </m:oMath>
                  </m:oMathPara>
                </a14:m>
                <a:endParaRPr lang="zh-CN" altLang="en-US" dirty="0"/>
              </a:p>
            </p:txBody>
          </p:sp>
        </mc:Choice>
        <mc:Fallback xmlns="">
          <p:sp>
            <p:nvSpPr>
              <p:cNvPr id="13" name="文本框 12">
                <a:extLst>
                  <a:ext uri="{FF2B5EF4-FFF2-40B4-BE49-F238E27FC236}">
                    <a16:creationId xmlns:a16="http://schemas.microsoft.com/office/drawing/2014/main" id="{BF781C2F-01AE-4052-B2F4-58597A123B23}"/>
                  </a:ext>
                </a:extLst>
              </p:cNvPr>
              <p:cNvSpPr txBox="1">
                <a:spLocks noRot="1" noChangeAspect="1" noMove="1" noResize="1" noEditPoints="1" noAdjustHandles="1" noChangeArrowheads="1" noChangeShapeType="1" noTextEdit="1"/>
              </p:cNvSpPr>
              <p:nvPr/>
            </p:nvSpPr>
            <p:spPr>
              <a:xfrm>
                <a:off x="725545" y="4410816"/>
                <a:ext cx="4484890" cy="980076"/>
              </a:xfrm>
              <a:prstGeom prst="rect">
                <a:avLst/>
              </a:prstGeom>
              <a:blipFill>
                <a:blip r:embed="rId6"/>
                <a:stretch>
                  <a:fillRect/>
                </a:stretch>
              </a:blipFill>
            </p:spPr>
            <p:txBody>
              <a:bodyPr/>
              <a:lstStyle/>
              <a:p>
                <a:r>
                  <a:rPr lang="zh-CN" altLang="en-US">
                    <a:noFill/>
                  </a:rPr>
                  <a:t> </a:t>
                </a:r>
              </a:p>
            </p:txBody>
          </p:sp>
        </mc:Fallback>
      </mc:AlternateContent>
      <p:sp>
        <p:nvSpPr>
          <p:cNvPr id="8" name="灯片编号占位符 7">
            <a:extLst>
              <a:ext uri="{FF2B5EF4-FFF2-40B4-BE49-F238E27FC236}">
                <a16:creationId xmlns:a16="http://schemas.microsoft.com/office/drawing/2014/main" id="{5CF4008F-2930-4AA8-A643-850EC7FB161F}"/>
              </a:ext>
            </a:extLst>
          </p:cNvPr>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502977" y="335597"/>
            <a:ext cx="173228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en-US" dirty="0"/>
              <a:t>数据流图</a:t>
            </a:r>
          </a:p>
        </p:txBody>
      </p:sp>
      <p:sp>
        <p:nvSpPr>
          <p:cNvPr id="3" name="矩形 2"/>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latin typeface="华文宋体" panose="02010600040101010101" charset="-122"/>
                <a:ea typeface="华文宋体" panose="02010600040101010101" charset="-122"/>
              </a:rPr>
              <a:t>一、项目展示</a:t>
            </a:r>
          </a:p>
        </p:txBody>
      </p:sp>
      <p:pic>
        <p:nvPicPr>
          <p:cNvPr id="1026" name="图片 121" descr="c99c92f56963ccafffa02a1f4f4a0fa">
            <a:extLst>
              <a:ext uri="{FF2B5EF4-FFF2-40B4-BE49-F238E27FC236}">
                <a16:creationId xmlns:a16="http://schemas.microsoft.com/office/drawing/2014/main" id="{A3893AC8-C267-492A-B29B-3CC0B9DB12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8894" y="979920"/>
            <a:ext cx="7254212" cy="5292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a:extLst>
              <a:ext uri="{FF2B5EF4-FFF2-40B4-BE49-F238E27FC236}">
                <a16:creationId xmlns:a16="http://schemas.microsoft.com/office/drawing/2014/main" id="{EB98A27D-AA7D-47AA-8FD3-982B03D0E706}"/>
              </a:ext>
            </a:extLst>
          </p:cNvPr>
          <p:cNvSpPr>
            <a:spLocks noGrp="1"/>
          </p:cNvSpPr>
          <p:nvPr>
            <p:ph type="sldNum" sz="quarter" idx="12"/>
          </p:nvPr>
        </p:nvSpPr>
        <p:spPr/>
        <p:txBody>
          <a:bodyPr/>
          <a:lstStyle/>
          <a:p>
            <a:fld id="{565CE74E-AB26-4998-AD42-012C4C1AD076}" type="slidenum">
              <a:rPr lang="zh-CN" altLang="en-US" smtClean="0"/>
              <a:t>8</a:t>
            </a:fld>
            <a:endParaRPr lang="zh-CN" altLang="en-US"/>
          </a:p>
        </p:txBody>
      </p:sp>
    </p:spTree>
    <p:extLst>
      <p:ext uri="{BB962C8B-B14F-4D97-AF65-F5344CB8AC3E}">
        <p14:creationId xmlns:p14="http://schemas.microsoft.com/office/powerpoint/2010/main" val="130664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5" name="直接连接符 4"/>
          <p:cNvCxnSpPr/>
          <p:nvPr/>
        </p:nvCxnSpPr>
        <p:spPr>
          <a:xfrm flipV="1">
            <a:off x="0" y="6377305"/>
            <a:ext cx="10470515"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H="1">
            <a:off x="11761470" y="-6350"/>
            <a:ext cx="1905" cy="3139440"/>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614150" y="5503545"/>
            <a:ext cx="295910" cy="13544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502977" y="335597"/>
            <a:ext cx="1732280" cy="460375"/>
          </a:xfrm>
          <a:prstGeom prst="rect">
            <a:avLst/>
          </a:prstGeom>
          <a:noFill/>
        </p:spPr>
        <p:txBody>
          <a:bodyPr wrap="square" rtlCol="0">
            <a:spAutoFit/>
          </a:bodyPr>
          <a:lstStyle>
            <a:defPPr>
              <a:defRPr lang="zh-CN"/>
            </a:defPPr>
            <a:lvl1pPr>
              <a:defRPr sz="2400" b="1">
                <a:solidFill>
                  <a:schemeClr val="bg2">
                    <a:lumMod val="25000"/>
                  </a:schemeClr>
                </a:solidFill>
                <a:latin typeface="+mn-ea"/>
              </a:defRPr>
            </a:lvl1pPr>
          </a:lstStyle>
          <a:p>
            <a:r>
              <a:rPr lang="zh-CN" altLang="en-US" dirty="0"/>
              <a:t>数据流图</a:t>
            </a:r>
          </a:p>
        </p:txBody>
      </p:sp>
      <p:sp>
        <p:nvSpPr>
          <p:cNvPr id="3" name="矩形 2"/>
          <p:cNvSpPr/>
          <p:nvPr/>
        </p:nvSpPr>
        <p:spPr>
          <a:xfrm rot="5400000">
            <a:off x="1417320" y="-1113155"/>
            <a:ext cx="522605" cy="3357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00685" y="305435"/>
            <a:ext cx="2567305" cy="521970"/>
          </a:xfrm>
          <a:prstGeom prst="rect">
            <a:avLst/>
          </a:prstGeom>
          <a:noFill/>
        </p:spPr>
        <p:txBody>
          <a:bodyPr wrap="square" rtlCol="0">
            <a:spAutoFit/>
          </a:bodyPr>
          <a:lstStyle/>
          <a:p>
            <a:r>
              <a:rPr lang="zh-CN" altLang="en-US" sz="2800" b="1">
                <a:solidFill>
                  <a:schemeClr val="bg2">
                    <a:lumMod val="25000"/>
                  </a:schemeClr>
                </a:solidFill>
                <a:latin typeface="华文宋体" panose="02010600040101010101" charset="-122"/>
                <a:ea typeface="华文宋体" panose="02010600040101010101" charset="-122"/>
              </a:rPr>
              <a:t>一、项目展示</a:t>
            </a:r>
          </a:p>
        </p:txBody>
      </p:sp>
      <p:pic>
        <p:nvPicPr>
          <p:cNvPr id="2050" name="图片 122" descr="cef436ff61faceb4f5c53e6620772af">
            <a:extLst>
              <a:ext uri="{FF2B5EF4-FFF2-40B4-BE49-F238E27FC236}">
                <a16:creationId xmlns:a16="http://schemas.microsoft.com/office/drawing/2014/main" id="{EEC7D69D-8670-4A5F-8238-0B5474F776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1" y="993549"/>
            <a:ext cx="8168942" cy="518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24881D9D-14C1-4344-84AF-AFF524918CBB}"/>
              </a:ext>
            </a:extLst>
          </p:cNvPr>
          <p:cNvSpPr>
            <a:spLocks noGrp="1"/>
          </p:cNvSpPr>
          <p:nvPr>
            <p:ph type="sldNum" sz="quarter" idx="12"/>
          </p:nvPr>
        </p:nvSpPr>
        <p:spPr/>
        <p:txBody>
          <a:bodyPr/>
          <a:lstStyle/>
          <a:p>
            <a:fld id="{565CE74E-AB26-4998-AD42-012C4C1AD076}" type="slidenum">
              <a:rPr lang="zh-CN" altLang="en-US" smtClean="0"/>
              <a:t>9</a:t>
            </a:fld>
            <a:endParaRPr lang="zh-CN" altLang="en-US"/>
          </a:p>
        </p:txBody>
      </p:sp>
    </p:spTree>
    <p:extLst>
      <p:ext uri="{BB962C8B-B14F-4D97-AF65-F5344CB8AC3E}">
        <p14:creationId xmlns:p14="http://schemas.microsoft.com/office/powerpoint/2010/main" val="65826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984,&quot;width&quot;:5878}"/>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915f7f16-6b20-448d-95e4-c3c146a09554}"/>
  <p:tag name="TABLE_ENDDRAG_ORIGIN_RECT" val="804*324"/>
  <p:tag name="TABLE_ENDDRAG_RECT" val="67*155*804*324"/>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4014a18c-9e96-4973-86cb-98ab88cb940e}"/>
  <p:tag name="TABLE_ENDDRAG_ORIGIN_RECT" val="731*343"/>
  <p:tag name="TABLE_ENDDRAG_RECT" val="104*118*731*343"/>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c931b667-e476-49fe-905f-60f8e999967c}"/>
  <p:tag name="TABLE_ENDDRAG_ORIGIN_RECT" val="868*399"/>
  <p:tag name="TABLE_ENDDRAG_RECT" val="31*78*868*399"/>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c931b667-e476-49fe-905f-60f8e999967c}"/>
  <p:tag name="TABLE_ENDDRAG_ORIGIN_RECT" val="868*387"/>
  <p:tag name="TABLE_ENDDRAG_RECT" val="31*78*868*387"/>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c931b667-e476-49fe-905f-60f8e999967c}"/>
  <p:tag name="TABLE_ENDDRAG_ORIGIN_RECT" val="868*387"/>
  <p:tag name="TABLE_ENDDRAG_RECT" val="31*78*868*38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316">
      <a:dk1>
        <a:srgbClr val="000000"/>
      </a:dk1>
      <a:lt1>
        <a:srgbClr val="FFFFFF"/>
      </a:lt1>
      <a:dk2>
        <a:srgbClr val="778495"/>
      </a:dk2>
      <a:lt2>
        <a:srgbClr val="F0F0F0"/>
      </a:lt2>
      <a:accent1>
        <a:srgbClr val="262626"/>
      </a:accent1>
      <a:accent2>
        <a:srgbClr val="0064D2"/>
      </a:accent2>
      <a:accent3>
        <a:srgbClr val="262626"/>
      </a:accent3>
      <a:accent4>
        <a:srgbClr val="0064D2"/>
      </a:accent4>
      <a:accent5>
        <a:srgbClr val="262626"/>
      </a:accent5>
      <a:accent6>
        <a:srgbClr val="0064D2"/>
      </a:accent6>
      <a:hlink>
        <a:srgbClr val="262626"/>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2205</Words>
  <Application>Microsoft Office PowerPoint</Application>
  <PresentationFormat>宽屏</PresentationFormat>
  <Paragraphs>325</Paragraphs>
  <Slides>36</Slides>
  <Notes>19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36</vt:i4>
      </vt:variant>
    </vt:vector>
  </HeadingPairs>
  <TitlesOfParts>
    <vt:vector size="47" baseType="lpstr">
      <vt:lpstr>等线</vt:lpstr>
      <vt:lpstr>华文宋体</vt:lpstr>
      <vt:lpstr>宋体</vt:lpstr>
      <vt:lpstr>微软雅黑</vt:lpstr>
      <vt:lpstr>Arial</vt:lpstr>
      <vt:lpstr>Calibri</vt:lpstr>
      <vt:lpstr>Cambria Math</vt:lpstr>
      <vt:lpstr>Century Gothic</vt:lpstr>
      <vt:lpstr>Times New Roman</vt: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h xx</cp:lastModifiedBy>
  <cp:revision>108</cp:revision>
  <dcterms:created xsi:type="dcterms:W3CDTF">2021-06-16T11:36:00Z</dcterms:created>
  <dcterms:modified xsi:type="dcterms:W3CDTF">2022-06-02T07:56:47Z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