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8" r:id="rId1"/>
  </p:sldMasterIdLst>
  <p:sldIdLst>
    <p:sldId id="256" r:id="rId2"/>
    <p:sldId id="257" r:id="rId3"/>
    <p:sldId id="258" r:id="rId4"/>
    <p:sldId id="259" r:id="rId5"/>
    <p:sldId id="260" r:id="rId6"/>
    <p:sldId id="262"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3" d="100"/>
          <a:sy n="93" d="100"/>
        </p:scale>
        <p:origin x="30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5586B75A-687E-405C-8A0B-8D00578BA2C3}" type="datetimeFigureOut">
              <a:rPr lang="en-US" smtClean="0"/>
              <a:pPr/>
              <a:t>11/14/2021</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a:lstStyle/>
          <a:p>
            <a:fld id="{4FAB73BC-B049-4115-A692-8D63A059BFB8}" type="slidenum">
              <a:rPr lang="en-US" smtClean="0"/>
              <a:pPr/>
              <a:t>‹#›</a:t>
            </a:fld>
            <a:endParaRPr lang="en-US" dirty="0"/>
          </a:p>
        </p:txBody>
      </p:sp>
      <p:sp>
        <p:nvSpPr>
          <p:cNvPr id="32" name="Rectangle 31"/>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a:xfrm>
            <a:off x="412744" y="680477"/>
            <a:ext cx="6096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a:xfrm>
            <a:off x="35876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1" name="Rectangle 40"/>
          <p:cNvSpPr/>
          <p:nvPr/>
        </p:nvSpPr>
        <p:spPr>
          <a:xfrm>
            <a:off x="333360"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2" name="Rectangle 41"/>
          <p:cNvSpPr/>
          <p:nvPr/>
        </p:nvSpPr>
        <p:spPr>
          <a:xfrm>
            <a:off x="295691"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1219200" y="4343400"/>
            <a:ext cx="103632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5" name="Rectangle 64"/>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6" name="Rectangle 65"/>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7" name="Rectangle 66"/>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586B75A-687E-405C-8A0B-8D00578BA2C3}" type="datetimeFigureOut">
              <a:rPr lang="en-US" smtClean="0"/>
              <a:pPr/>
              <a:t>11/14/2021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641600" cy="5851525"/>
          </a:xfrm>
        </p:spPr>
        <p:txBody>
          <a:bodyPr vert="eaVert" anchor="ct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812800" y="274640"/>
            <a:ext cx="78232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586B75A-687E-405C-8A0B-8D00578BA2C3}" type="datetimeFigureOut">
              <a:rPr lang="en-US" smtClean="0"/>
              <a:pPr/>
              <a:t>11/14/2021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586B75A-687E-405C-8A0B-8D00578BA2C3}" type="datetimeFigureOut">
              <a:rPr lang="en-US" smtClean="0"/>
              <a:pPr/>
              <a:t>11/14/2021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6438603" y="1073888"/>
            <a:ext cx="5762848"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Freeform 14"/>
          <p:cNvSpPr>
            <a:spLocks/>
          </p:cNvSpPr>
          <p:nvPr/>
        </p:nvSpPr>
        <p:spPr bwMode="auto">
          <a:xfrm>
            <a:off x="498621" y="0"/>
            <a:ext cx="7352715"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5236414">
            <a:off x="6635304" y="1285480"/>
            <a:ext cx="4114800" cy="158496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924800" y="0"/>
            <a:ext cx="36576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reeform 16"/>
          <p:cNvSpPr>
            <a:spLocks/>
          </p:cNvSpPr>
          <p:nvPr/>
        </p:nvSpPr>
        <p:spPr bwMode="auto">
          <a:xfrm>
            <a:off x="7924800" y="4267200"/>
            <a:ext cx="42672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Freeform 17"/>
          <p:cNvSpPr>
            <a:spLocks/>
          </p:cNvSpPr>
          <p:nvPr/>
        </p:nvSpPr>
        <p:spPr bwMode="auto">
          <a:xfrm>
            <a:off x="7924800" y="0"/>
            <a:ext cx="18288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Freeform 18"/>
          <p:cNvSpPr>
            <a:spLocks/>
          </p:cNvSpPr>
          <p:nvPr/>
        </p:nvSpPr>
        <p:spPr bwMode="auto">
          <a:xfrm>
            <a:off x="7931152" y="4246564"/>
            <a:ext cx="2787649"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Freeform 19"/>
          <p:cNvSpPr>
            <a:spLocks/>
          </p:cNvSpPr>
          <p:nvPr/>
        </p:nvSpPr>
        <p:spPr bwMode="auto">
          <a:xfrm>
            <a:off x="7924800" y="4267200"/>
            <a:ext cx="21336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Freeform 20"/>
          <p:cNvSpPr>
            <a:spLocks/>
          </p:cNvSpPr>
          <p:nvPr/>
        </p:nvSpPr>
        <p:spPr bwMode="auto">
          <a:xfrm>
            <a:off x="7924800" y="1371600"/>
            <a:ext cx="42672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Freeform 21"/>
          <p:cNvSpPr>
            <a:spLocks/>
          </p:cNvSpPr>
          <p:nvPr/>
        </p:nvSpPr>
        <p:spPr bwMode="auto">
          <a:xfrm>
            <a:off x="7924800" y="1752600"/>
            <a:ext cx="42672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Freeform 22"/>
          <p:cNvSpPr>
            <a:spLocks/>
          </p:cNvSpPr>
          <p:nvPr/>
        </p:nvSpPr>
        <p:spPr bwMode="auto">
          <a:xfrm>
            <a:off x="1320800" y="4267200"/>
            <a:ext cx="660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Freeform 23"/>
          <p:cNvSpPr>
            <a:spLocks/>
          </p:cNvSpPr>
          <p:nvPr/>
        </p:nvSpPr>
        <p:spPr bwMode="auto">
          <a:xfrm>
            <a:off x="711200" y="4267200"/>
            <a:ext cx="7112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Freeform 24"/>
          <p:cNvSpPr>
            <a:spLocks/>
          </p:cNvSpPr>
          <p:nvPr/>
        </p:nvSpPr>
        <p:spPr bwMode="auto">
          <a:xfrm>
            <a:off x="489099" y="2438400"/>
            <a:ext cx="75184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Freeform 25"/>
          <p:cNvSpPr>
            <a:spLocks/>
          </p:cNvSpPr>
          <p:nvPr/>
        </p:nvSpPr>
        <p:spPr bwMode="auto">
          <a:xfrm>
            <a:off x="489099" y="2133600"/>
            <a:ext cx="75184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Freeform 26"/>
          <p:cNvSpPr>
            <a:spLocks/>
          </p:cNvSpPr>
          <p:nvPr/>
        </p:nvSpPr>
        <p:spPr bwMode="auto">
          <a:xfrm>
            <a:off x="6096000" y="4267200"/>
            <a:ext cx="18288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Text Placeholder 2"/>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7" name="Rectangle 6"/>
          <p:cNvSpPr/>
          <p:nvPr/>
        </p:nvSpPr>
        <p:spPr>
          <a:xfrm>
            <a:off x="484213" y="402265"/>
            <a:ext cx="1133856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49538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flipH="1">
            <a:off x="548145"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flipH="1">
            <a:off x="59793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H="1">
            <a:off x="63560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67304" y="680477"/>
            <a:ext cx="48768"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12064"/>
            <a:ext cx="10972800" cy="9144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586B75A-687E-405C-8A0B-8D00578BA2C3}" type="datetimeFigureOut">
              <a:rPr lang="en-US" smtClean="0"/>
              <a:pPr/>
              <a:t>11/14/2021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6"/>
            <a:ext cx="11822773"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673099" y="512064"/>
            <a:ext cx="103632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09750"/>
            <a:ext cx="5386917"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09750"/>
            <a:ext cx="5389033"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586B75A-687E-405C-8A0B-8D00578BA2C3}" type="datetimeFigureOut">
              <a:rPr lang="en-US" smtClean="0"/>
              <a:pPr/>
              <a:t>11/14/2021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
        <p:nvSpPr>
          <p:cNvPr id="16" name="Rectangle 15"/>
          <p:cNvSpPr/>
          <p:nvPr/>
        </p:nvSpPr>
        <p:spPr>
          <a:xfrm>
            <a:off x="117053" y="680477"/>
            <a:ext cx="6096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6307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Rectangle 17"/>
          <p:cNvSpPr/>
          <p:nvPr/>
        </p:nvSpPr>
        <p:spPr>
          <a:xfrm>
            <a:off x="37669"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Rectangle 19"/>
          <p:cNvSpPr/>
          <p:nvPr/>
        </p:nvSpPr>
        <p:spPr>
          <a:xfrm flipH="1">
            <a:off x="19969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Rectangle 20"/>
          <p:cNvSpPr/>
          <p:nvPr/>
        </p:nvSpPr>
        <p:spPr>
          <a:xfrm flipH="1">
            <a:off x="252455"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flipH="1">
            <a:off x="302243"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flipH="1">
            <a:off x="339912"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371613" y="680477"/>
            <a:ext cx="48768"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103632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586B75A-687E-405C-8A0B-8D00578BA2C3}" type="datetimeFigureOut">
              <a:rPr lang="en-US" smtClean="0"/>
              <a:pPr/>
              <a:t>11/14/2021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11/14/2021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109728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586B75A-687E-405C-8A0B-8D00578BA2C3}" type="datetimeFigureOut">
              <a:rPr lang="en-US" smtClean="0"/>
              <a:pPr/>
              <a:t>11/14/2021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Straight Connector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11374903" y="1197789"/>
            <a:ext cx="132763" cy="171288"/>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11578103" y="1350189"/>
            <a:ext cx="132763" cy="171288"/>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11115579" y="1453352"/>
            <a:ext cx="132763" cy="171288"/>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8636000" y="55499"/>
            <a:ext cx="2844800" cy="365125"/>
          </a:xfrm>
        </p:spPr>
        <p:txBody>
          <a:bodyPr/>
          <a:lstStyle/>
          <a:p>
            <a:fld id="{5586B75A-687E-405C-8A0B-8D00578BA2C3}" type="datetimeFigureOut">
              <a:rPr lang="en-US" smtClean="0"/>
              <a:pPr/>
              <a:t>11/14/2021</a:t>
            </a:fld>
            <a:endParaRPr lang="en-US" dirty="0"/>
          </a:p>
        </p:txBody>
      </p:sp>
      <p:sp>
        <p:nvSpPr>
          <p:cNvPr id="6" name="Footer Placeholder 5"/>
          <p:cNvSpPr>
            <a:spLocks noGrp="1"/>
          </p:cNvSpPr>
          <p:nvPr>
            <p:ph type="ftr" sz="quarter" idx="11"/>
          </p:nvPr>
        </p:nvSpPr>
        <p:spPr>
          <a:xfrm>
            <a:off x="1219200" y="55499"/>
            <a:ext cx="7416800" cy="365125"/>
          </a:xfrm>
        </p:spPr>
        <p:txBody>
          <a:bodyPr/>
          <a:lstStyle/>
          <a:p>
            <a:endParaRPr lang="en-US" dirty="0"/>
          </a:p>
        </p:txBody>
      </p:sp>
      <p:sp>
        <p:nvSpPr>
          <p:cNvPr id="7" name="Slide Number Placeholder 6"/>
          <p:cNvSpPr>
            <a:spLocks noGrp="1"/>
          </p:cNvSpPr>
          <p:nvPr>
            <p:ph type="sldNum" sz="quarter" idx="12"/>
          </p:nvPr>
        </p:nvSpPr>
        <p:spPr>
          <a:xfrm>
            <a:off x="11480800" y="55499"/>
            <a:ext cx="609600" cy="365125"/>
          </a:xfrm>
        </p:spPr>
        <p:txBody>
          <a:bodyPr/>
          <a:lstStyle/>
          <a:p>
            <a:fld id="{4FAB73BC-B049-4115-A692-8D63A059BFB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412744" y="680477"/>
            <a:ext cx="6096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p:nvPr/>
        </p:nvSpPr>
        <p:spPr>
          <a:xfrm>
            <a:off x="358764" y="680477"/>
            <a:ext cx="36576"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Rectangle 15"/>
          <p:cNvSpPr/>
          <p:nvPr/>
        </p:nvSpPr>
        <p:spPr>
          <a:xfrm>
            <a:off x="333360"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Rectangle 16"/>
          <p:cNvSpPr/>
          <p:nvPr/>
        </p:nvSpPr>
        <p:spPr>
          <a:xfrm>
            <a:off x="295691"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1219200" y="512064"/>
            <a:ext cx="10363200" cy="914400"/>
          </a:xfrm>
          <a:prstGeom prst="rect">
            <a:avLst/>
          </a:prstGeom>
        </p:spPr>
        <p:txBody>
          <a:bodyPr vert="horz" anchor="t">
            <a:no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783560"/>
            <a:ext cx="10363200"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fld id="{5586B75A-687E-405C-8A0B-8D00578BA2C3}" type="datetimeFigureOut">
              <a:rPr lang="en-US" smtClean="0"/>
              <a:pPr/>
              <a:t>11/14/2021</a:t>
            </a:fld>
            <a:endParaRPr lang="en-US" dirty="0"/>
          </a:p>
        </p:txBody>
      </p:sp>
      <p:sp>
        <p:nvSpPr>
          <p:cNvPr id="3" name="Footer Placeholder 2"/>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1100">
                <a:solidFill>
                  <a:schemeClr val="tx2"/>
                </a:solidFill>
              </a:defRPr>
            </a:lvl1pPr>
            <a:extLst/>
          </a:lstStyle>
          <a:p>
            <a:endParaRPr lang="en-US" dirty="0"/>
          </a:p>
        </p:txBody>
      </p:sp>
      <p:sp>
        <p:nvSpPr>
          <p:cNvPr id="23" name="Slide Number Placeholder 22"/>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200">
                <a:solidFill>
                  <a:schemeClr val="tx2"/>
                </a:solidFill>
              </a:defRPr>
            </a:lvl1pPr>
            <a:extLst/>
          </a:lstStyle>
          <a:p>
            <a:fld id="{4FAB73BC-B049-4115-A692-8D63A059BFB8}"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hf sldNum="0" hdr="0" ftr="0" dt="0"/>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39982-EC46-40DD-9AF7-A82E32C8290F}"/>
              </a:ext>
            </a:extLst>
          </p:cNvPr>
          <p:cNvSpPr>
            <a:spLocks noGrp="1"/>
          </p:cNvSpPr>
          <p:nvPr>
            <p:ph type="ctrTitle"/>
          </p:nvPr>
        </p:nvSpPr>
        <p:spPr/>
        <p:txBody>
          <a:bodyPr>
            <a:normAutofit/>
          </a:bodyPr>
          <a:lstStyle/>
          <a:p>
            <a:r>
              <a:rPr lang="en-IN" dirty="0" smtClean="0">
                <a:latin typeface="Arial" pitchFamily="34" charset="0"/>
                <a:cs typeface="Arial" pitchFamily="34" charset="0"/>
              </a:rPr>
              <a:t>Vishal J Lodha</a:t>
            </a:r>
            <a:r>
              <a:rPr lang="en-IN" dirty="0" smtClean="0">
                <a:latin typeface="Arial" pitchFamily="34" charset="0"/>
                <a:cs typeface="Arial" pitchFamily="34" charset="0"/>
              </a:rPr>
              <a:t/>
            </a:r>
            <a:br>
              <a:rPr lang="en-IN" dirty="0" smtClean="0">
                <a:latin typeface="Arial" pitchFamily="34" charset="0"/>
                <a:cs typeface="Arial" pitchFamily="34" charset="0"/>
              </a:rPr>
            </a:br>
            <a:r>
              <a:rPr lang="en-IN" dirty="0" smtClean="0">
                <a:latin typeface="Arial" pitchFamily="34" charset="0"/>
                <a:cs typeface="Arial" pitchFamily="34" charset="0"/>
              </a:rPr>
              <a:t>PES1UG20CS507</a:t>
            </a:r>
            <a:endParaRPr lang="en-IN" dirty="0">
              <a:latin typeface="Arial" pitchFamily="34" charset="0"/>
              <a:cs typeface="Arial" pitchFamily="34" charset="0"/>
            </a:endParaRPr>
          </a:p>
        </p:txBody>
      </p:sp>
      <p:sp>
        <p:nvSpPr>
          <p:cNvPr id="3" name="Subtitle 2">
            <a:extLst>
              <a:ext uri="{FF2B5EF4-FFF2-40B4-BE49-F238E27FC236}">
                <a16:creationId xmlns:a16="http://schemas.microsoft.com/office/drawing/2014/main" id="{3D9852C4-6A33-4A95-A491-3580860ACB6C}"/>
              </a:ext>
            </a:extLst>
          </p:cNvPr>
          <p:cNvSpPr>
            <a:spLocks noGrp="1"/>
          </p:cNvSpPr>
          <p:nvPr>
            <p:ph type="subTitle" idx="1"/>
          </p:nvPr>
        </p:nvSpPr>
        <p:spPr/>
        <p:txBody>
          <a:bodyPr>
            <a:normAutofit/>
          </a:bodyPr>
          <a:lstStyle/>
          <a:p>
            <a:r>
              <a:rPr lang="en-US" sz="3200" b="1" dirty="0" smtClean="0">
                <a:latin typeface="Arial" pitchFamily="34" charset="0"/>
                <a:cs typeface="Arial" pitchFamily="34" charset="0"/>
              </a:rPr>
              <a:t>Statistics in Data Science Assignment</a:t>
            </a:r>
            <a:br>
              <a:rPr lang="en-US" sz="3200" b="1" dirty="0" smtClean="0">
                <a:latin typeface="Arial" pitchFamily="34" charset="0"/>
                <a:cs typeface="Arial" pitchFamily="34" charset="0"/>
              </a:rPr>
            </a:br>
            <a:r>
              <a:rPr lang="en-US" sz="3200" b="1" dirty="0" smtClean="0">
                <a:latin typeface="Arial" pitchFamily="34" charset="0"/>
                <a:cs typeface="Arial" pitchFamily="34" charset="0"/>
              </a:rPr>
              <a:t>UE20CS203</a:t>
            </a:r>
            <a:endParaRPr lang="en-US" sz="3200" b="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84438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C760F-4118-417C-9043-70DD72E31CFD}"/>
              </a:ext>
            </a:extLst>
          </p:cNvPr>
          <p:cNvSpPr>
            <a:spLocks noGrp="1"/>
          </p:cNvSpPr>
          <p:nvPr>
            <p:ph type="title"/>
          </p:nvPr>
        </p:nvSpPr>
        <p:spPr/>
        <p:txBody>
          <a:bodyPr>
            <a:noAutofit/>
          </a:bodyPr>
          <a:lstStyle/>
          <a:p>
            <a:r>
              <a:rPr lang="en-US" sz="2000" dirty="0"/>
              <a:t>Problem Statement:</a:t>
            </a:r>
            <a:br>
              <a:rPr lang="en-US" sz="2000" dirty="0"/>
            </a:br>
            <a:r>
              <a:rPr lang="en-US" sz="2000" dirty="0"/>
              <a:t>1. </a:t>
            </a:r>
            <a:r>
              <a:rPr lang="en-US" sz="2000" dirty="0" smtClean="0"/>
              <a:t>Add percentage column for the 3 scores</a:t>
            </a:r>
            <a:endParaRPr lang="en-IN" sz="2000" dirty="0"/>
          </a:p>
        </p:txBody>
      </p:sp>
      <p:sp>
        <p:nvSpPr>
          <p:cNvPr id="6" name="Content Placeholder 5"/>
          <p:cNvSpPr>
            <a:spLocks noGrp="1"/>
          </p:cNvSpPr>
          <p:nvPr>
            <p:ph idx="1"/>
          </p:nvPr>
        </p:nvSpPr>
        <p:spPr/>
        <p:txBody>
          <a:bodyPr>
            <a:normAutofit/>
          </a:bodyPr>
          <a:lstStyle/>
          <a:p>
            <a:r>
              <a:rPr lang="en-US" sz="2800" dirty="0" smtClean="0"/>
              <a:t>So while describing the data I found out that the marks of students are graded between 100 and 200. </a:t>
            </a:r>
          </a:p>
          <a:p>
            <a:r>
              <a:rPr lang="en-US" sz="2800" dirty="0" smtClean="0"/>
              <a:t>Percentage </a:t>
            </a:r>
            <a:r>
              <a:rPr lang="en-US" sz="2800" dirty="0" smtClean="0"/>
              <a:t>was calculated then by normalizing marks to 0 and 100 by subtracting 100 marks . Data after adding percentage</a:t>
            </a:r>
            <a:endParaRPr lang="en-US" sz="2800" dirty="0"/>
          </a:p>
        </p:txBody>
      </p:sp>
      <p:pic>
        <p:nvPicPr>
          <p:cNvPr id="3" name="Picture 2"/>
          <p:cNvPicPr>
            <a:picLocks noChangeAspect="1"/>
          </p:cNvPicPr>
          <p:nvPr/>
        </p:nvPicPr>
        <p:blipFill>
          <a:blip r:embed="rId2"/>
          <a:stretch>
            <a:fillRect/>
          </a:stretch>
        </p:blipFill>
        <p:spPr>
          <a:xfrm>
            <a:off x="1062681" y="3736971"/>
            <a:ext cx="3929448" cy="2842249"/>
          </a:xfrm>
          <a:prstGeom prst="rect">
            <a:avLst/>
          </a:prstGeom>
        </p:spPr>
      </p:pic>
      <p:pic>
        <p:nvPicPr>
          <p:cNvPr id="4" name="Picture 3"/>
          <p:cNvPicPr>
            <a:picLocks noChangeAspect="1"/>
          </p:cNvPicPr>
          <p:nvPr/>
        </p:nvPicPr>
        <p:blipFill>
          <a:blip r:embed="rId3"/>
          <a:stretch>
            <a:fillRect/>
          </a:stretch>
        </p:blipFill>
        <p:spPr>
          <a:xfrm>
            <a:off x="5634182" y="3797599"/>
            <a:ext cx="5306165" cy="2915057"/>
          </a:xfrm>
          <a:prstGeom prst="rect">
            <a:avLst/>
          </a:prstGeom>
        </p:spPr>
      </p:pic>
    </p:spTree>
    <p:extLst>
      <p:ext uri="{BB962C8B-B14F-4D97-AF65-F5344CB8AC3E}">
        <p14:creationId xmlns:p14="http://schemas.microsoft.com/office/powerpoint/2010/main" val="1835120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87139-2045-43D2-AE79-10EB3E173C4D}"/>
              </a:ext>
            </a:extLst>
          </p:cNvPr>
          <p:cNvSpPr>
            <a:spLocks noGrp="1"/>
          </p:cNvSpPr>
          <p:nvPr>
            <p:ph type="title"/>
          </p:nvPr>
        </p:nvSpPr>
        <p:spPr/>
        <p:txBody>
          <a:bodyPr>
            <a:noAutofit/>
          </a:bodyPr>
          <a:lstStyle/>
          <a:p>
            <a:r>
              <a:rPr lang="en-US" sz="2800" dirty="0"/>
              <a:t>Problem Statement</a:t>
            </a:r>
            <a:br>
              <a:rPr lang="en-US" sz="2800" dirty="0"/>
            </a:br>
            <a:r>
              <a:rPr lang="en-US" sz="2800" dirty="0" smtClean="0"/>
              <a:t>2.Clear null categorical values and changes numerical values</a:t>
            </a:r>
            <a:endParaRPr lang="en-IN" sz="2800" dirty="0"/>
          </a:p>
        </p:txBody>
      </p:sp>
      <p:sp>
        <p:nvSpPr>
          <p:cNvPr id="6" name="Content Placeholder 5"/>
          <p:cNvSpPr>
            <a:spLocks noGrp="1"/>
          </p:cNvSpPr>
          <p:nvPr>
            <p:ph idx="1"/>
          </p:nvPr>
        </p:nvSpPr>
        <p:spPr/>
        <p:txBody>
          <a:bodyPr>
            <a:normAutofit/>
          </a:bodyPr>
          <a:lstStyle/>
          <a:p>
            <a:r>
              <a:rPr lang="en-US" sz="2800" dirty="0" smtClean="0"/>
              <a:t>We 1</a:t>
            </a:r>
            <a:r>
              <a:rPr lang="en-US" sz="2800" baseline="30000" dirty="0" smtClean="0"/>
              <a:t>st</a:t>
            </a:r>
            <a:r>
              <a:rPr lang="en-US" sz="2800" dirty="0" smtClean="0"/>
              <a:t> found out the types of columns and checked if there were any null values in columns depending upon the type we dropped the data or changed the data values to mean of the entire data set column                       Before changing values    After changing values</a:t>
            </a:r>
            <a:endParaRPr lang="en-US" sz="2800" dirty="0"/>
          </a:p>
        </p:txBody>
      </p:sp>
      <p:pic>
        <p:nvPicPr>
          <p:cNvPr id="3" name="Picture 2"/>
          <p:cNvPicPr>
            <a:picLocks noChangeAspect="1"/>
          </p:cNvPicPr>
          <p:nvPr/>
        </p:nvPicPr>
        <p:blipFill>
          <a:blip r:embed="rId2"/>
          <a:stretch>
            <a:fillRect/>
          </a:stretch>
        </p:blipFill>
        <p:spPr>
          <a:xfrm>
            <a:off x="591929" y="3740231"/>
            <a:ext cx="3592893" cy="1914792"/>
          </a:xfrm>
          <a:prstGeom prst="rect">
            <a:avLst/>
          </a:prstGeom>
        </p:spPr>
      </p:pic>
      <p:pic>
        <p:nvPicPr>
          <p:cNvPr id="4" name="Picture 3"/>
          <p:cNvPicPr>
            <a:picLocks noChangeAspect="1"/>
          </p:cNvPicPr>
          <p:nvPr/>
        </p:nvPicPr>
        <p:blipFill>
          <a:blip r:embed="rId3"/>
          <a:stretch>
            <a:fillRect/>
          </a:stretch>
        </p:blipFill>
        <p:spPr>
          <a:xfrm>
            <a:off x="4184822" y="3540178"/>
            <a:ext cx="3867690" cy="2114845"/>
          </a:xfrm>
          <a:prstGeom prst="rect">
            <a:avLst/>
          </a:prstGeom>
        </p:spPr>
      </p:pic>
      <p:pic>
        <p:nvPicPr>
          <p:cNvPr id="5" name="Picture 4"/>
          <p:cNvPicPr>
            <a:picLocks noChangeAspect="1"/>
          </p:cNvPicPr>
          <p:nvPr/>
        </p:nvPicPr>
        <p:blipFill>
          <a:blip r:embed="rId4"/>
          <a:stretch>
            <a:fillRect/>
          </a:stretch>
        </p:blipFill>
        <p:spPr>
          <a:xfrm>
            <a:off x="8052512" y="3540178"/>
            <a:ext cx="3896269" cy="2076740"/>
          </a:xfrm>
          <a:prstGeom prst="rect">
            <a:avLst/>
          </a:prstGeom>
        </p:spPr>
      </p:pic>
    </p:spTree>
    <p:extLst>
      <p:ext uri="{BB962C8B-B14F-4D97-AF65-F5344CB8AC3E}">
        <p14:creationId xmlns:p14="http://schemas.microsoft.com/office/powerpoint/2010/main" val="1302835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B1653-EE17-412B-9B7F-92C8C9D33789}"/>
              </a:ext>
            </a:extLst>
          </p:cNvPr>
          <p:cNvSpPr>
            <a:spLocks noGrp="1"/>
          </p:cNvSpPr>
          <p:nvPr>
            <p:ph type="title"/>
          </p:nvPr>
        </p:nvSpPr>
        <p:spPr/>
        <p:txBody>
          <a:bodyPr>
            <a:normAutofit fontScale="90000"/>
          </a:bodyPr>
          <a:lstStyle/>
          <a:p>
            <a:r>
              <a:rPr lang="en-US" sz="3100" dirty="0"/>
              <a:t>Problem Statement:</a:t>
            </a:r>
            <a:br>
              <a:rPr lang="en-US" sz="3100" dirty="0"/>
            </a:br>
            <a:r>
              <a:rPr lang="en-US" sz="3100" dirty="0" smtClean="0"/>
              <a:t>3.Visualisation of reading scores and commenting </a:t>
            </a:r>
            <a:r>
              <a:rPr lang="en-US" sz="3100" dirty="0" err="1" smtClean="0"/>
              <a:t>abt</a:t>
            </a:r>
            <a:r>
              <a:rPr lang="en-US" sz="3100" dirty="0" smtClean="0"/>
              <a:t> the type of distribution</a:t>
            </a:r>
            <a:endParaRPr lang="en-IN" dirty="0"/>
          </a:p>
        </p:txBody>
      </p:sp>
      <p:sp>
        <p:nvSpPr>
          <p:cNvPr id="4" name="Content Placeholder 3"/>
          <p:cNvSpPr>
            <a:spLocks noGrp="1"/>
          </p:cNvSpPr>
          <p:nvPr>
            <p:ph idx="1"/>
          </p:nvPr>
        </p:nvSpPr>
        <p:spPr/>
        <p:txBody>
          <a:bodyPr/>
          <a:lstStyle/>
          <a:p>
            <a:r>
              <a:rPr lang="en-US" dirty="0" smtClean="0"/>
              <a:t>To visualize the reading scores of the data we used a histogram. Seeing the distribution we found that it was a normal left skewed distribution</a:t>
            </a:r>
            <a:endParaRPr lang="en-US" dirty="0"/>
          </a:p>
        </p:txBody>
      </p:sp>
      <p:pic>
        <p:nvPicPr>
          <p:cNvPr id="3" name="Picture 2"/>
          <p:cNvPicPr>
            <a:picLocks noChangeAspect="1"/>
          </p:cNvPicPr>
          <p:nvPr/>
        </p:nvPicPr>
        <p:blipFill>
          <a:blip r:embed="rId2"/>
          <a:stretch>
            <a:fillRect/>
          </a:stretch>
        </p:blipFill>
        <p:spPr>
          <a:xfrm>
            <a:off x="1474573" y="3370321"/>
            <a:ext cx="8979243" cy="3413538"/>
          </a:xfrm>
          <a:prstGeom prst="rect">
            <a:avLst/>
          </a:prstGeom>
        </p:spPr>
      </p:pic>
    </p:spTree>
    <p:extLst>
      <p:ext uri="{BB962C8B-B14F-4D97-AF65-F5344CB8AC3E}">
        <p14:creationId xmlns:p14="http://schemas.microsoft.com/office/powerpoint/2010/main" val="2046491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3C774-168E-4271-8893-77A7E4A3D263}"/>
              </a:ext>
            </a:extLst>
          </p:cNvPr>
          <p:cNvSpPr>
            <a:spLocks noGrp="1"/>
          </p:cNvSpPr>
          <p:nvPr>
            <p:ph type="title"/>
          </p:nvPr>
        </p:nvSpPr>
        <p:spPr/>
        <p:txBody>
          <a:bodyPr>
            <a:noAutofit/>
          </a:bodyPr>
          <a:lstStyle/>
          <a:p>
            <a:r>
              <a:rPr lang="en-US" sz="2400" dirty="0"/>
              <a:t>Problem Statement</a:t>
            </a:r>
            <a:br>
              <a:rPr lang="en-US" sz="2400" dirty="0"/>
            </a:br>
            <a:r>
              <a:rPr lang="en-US" sz="2400" dirty="0" smtClean="0"/>
              <a:t>4.To grade the students based of the percentage they got</a:t>
            </a:r>
            <a:endParaRPr lang="en-IN" sz="2400" dirty="0"/>
          </a:p>
        </p:txBody>
      </p:sp>
      <p:sp>
        <p:nvSpPr>
          <p:cNvPr id="3" name="Content Placeholder 2">
            <a:extLst>
              <a:ext uri="{FF2B5EF4-FFF2-40B4-BE49-F238E27FC236}">
                <a16:creationId xmlns:a16="http://schemas.microsoft.com/office/drawing/2014/main" id="{A66DAEDC-EEE7-4D34-A1DA-8AA107683671}"/>
              </a:ext>
            </a:extLst>
          </p:cNvPr>
          <p:cNvSpPr>
            <a:spLocks noGrp="1"/>
          </p:cNvSpPr>
          <p:nvPr>
            <p:ph idx="1"/>
          </p:nvPr>
        </p:nvSpPr>
        <p:spPr/>
        <p:txBody>
          <a:bodyPr/>
          <a:lstStyle/>
          <a:p>
            <a:r>
              <a:rPr lang="en-US" dirty="0" smtClean="0"/>
              <a:t>To add a column I 1</a:t>
            </a:r>
            <a:r>
              <a:rPr lang="en-US" baseline="30000" dirty="0" smtClean="0"/>
              <a:t>st</a:t>
            </a:r>
            <a:r>
              <a:rPr lang="en-US" dirty="0" smtClean="0"/>
              <a:t> created a column where I calculated all the grades for each student and then added the list to the </a:t>
            </a:r>
            <a:r>
              <a:rPr lang="en-US" dirty="0" err="1" smtClean="0"/>
              <a:t>dataframe</a:t>
            </a:r>
            <a:endParaRPr lang="en-IN" dirty="0"/>
          </a:p>
        </p:txBody>
      </p:sp>
      <p:pic>
        <p:nvPicPr>
          <p:cNvPr id="4" name="Picture 3"/>
          <p:cNvPicPr>
            <a:picLocks noChangeAspect="1"/>
          </p:cNvPicPr>
          <p:nvPr/>
        </p:nvPicPr>
        <p:blipFill>
          <a:blip r:embed="rId2"/>
          <a:stretch>
            <a:fillRect/>
          </a:stretch>
        </p:blipFill>
        <p:spPr>
          <a:xfrm>
            <a:off x="1762898" y="3230167"/>
            <a:ext cx="9125987" cy="3482489"/>
          </a:xfrm>
          <a:prstGeom prst="rect">
            <a:avLst/>
          </a:prstGeom>
        </p:spPr>
      </p:pic>
    </p:spTree>
    <p:extLst>
      <p:ext uri="{BB962C8B-B14F-4D97-AF65-F5344CB8AC3E}">
        <p14:creationId xmlns:p14="http://schemas.microsoft.com/office/powerpoint/2010/main" val="1271589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Problem Statement</a:t>
            </a:r>
            <a:r>
              <a:rPr lang="en-US" sz="1800" dirty="0" smtClean="0"/>
              <a:t/>
            </a:r>
            <a:br>
              <a:rPr lang="en-US" sz="1800" dirty="0" smtClean="0"/>
            </a:br>
            <a:r>
              <a:rPr lang="en-US" sz="1800" dirty="0" smtClean="0"/>
              <a:t>Plotting of a grouped bar chart with parental level for education</a:t>
            </a:r>
            <a:endParaRPr lang="en-US" sz="1800" dirty="0"/>
          </a:p>
        </p:txBody>
      </p:sp>
      <p:sp>
        <p:nvSpPr>
          <p:cNvPr id="3" name="Content Placeholder 2"/>
          <p:cNvSpPr>
            <a:spLocks noGrp="1"/>
          </p:cNvSpPr>
          <p:nvPr>
            <p:ph idx="1"/>
          </p:nvPr>
        </p:nvSpPr>
        <p:spPr/>
        <p:txBody>
          <a:bodyPr/>
          <a:lstStyle/>
          <a:p>
            <a:pPr marL="68580" indent="0">
              <a:buNone/>
            </a:pPr>
            <a:r>
              <a:rPr lang="en-US" dirty="0" smtClean="0"/>
              <a:t>I created 2 lists one for men and one for women, now I described that data and found out the percentage on men and women with particular education level after which I plotted the chat</a:t>
            </a:r>
          </a:p>
          <a:p>
            <a:pPr marL="68580" indent="0">
              <a:buNone/>
            </a:pPr>
            <a:endParaRPr lang="en-US" dirty="0"/>
          </a:p>
        </p:txBody>
      </p:sp>
      <p:pic>
        <p:nvPicPr>
          <p:cNvPr id="4" name="Picture 3"/>
          <p:cNvPicPr>
            <a:picLocks noChangeAspect="1"/>
          </p:cNvPicPr>
          <p:nvPr/>
        </p:nvPicPr>
        <p:blipFill>
          <a:blip r:embed="rId2"/>
          <a:stretch>
            <a:fillRect/>
          </a:stretch>
        </p:blipFill>
        <p:spPr>
          <a:xfrm>
            <a:off x="3429483" y="3460640"/>
            <a:ext cx="4355274" cy="303969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Problem Statement</a:t>
            </a:r>
            <a:r>
              <a:rPr lang="en-US" sz="3200" dirty="0" smtClean="0"/>
              <a:t>:</a:t>
            </a:r>
            <a:r>
              <a:rPr lang="en-IN" sz="3200" dirty="0"/>
              <a:t/>
            </a:r>
            <a:br>
              <a:rPr lang="en-IN" sz="3200" dirty="0"/>
            </a:br>
            <a:r>
              <a:rPr lang="en-IN" sz="3200" dirty="0" smtClean="0"/>
              <a:t>Plot distribution based on race</a:t>
            </a:r>
            <a:endParaRPr lang="en-IN" sz="3200" dirty="0"/>
          </a:p>
        </p:txBody>
      </p:sp>
      <p:sp>
        <p:nvSpPr>
          <p:cNvPr id="3" name="Content Placeholder 2"/>
          <p:cNvSpPr>
            <a:spLocks noGrp="1"/>
          </p:cNvSpPr>
          <p:nvPr>
            <p:ph idx="1"/>
          </p:nvPr>
        </p:nvSpPr>
        <p:spPr/>
        <p:txBody>
          <a:bodyPr>
            <a:normAutofit/>
          </a:bodyPr>
          <a:lstStyle/>
          <a:p>
            <a:r>
              <a:rPr lang="en-US" sz="2400" dirty="0" smtClean="0"/>
              <a:t>we </a:t>
            </a:r>
            <a:r>
              <a:rPr lang="en-US" sz="2400" dirty="0" err="1"/>
              <a:t>infered</a:t>
            </a:r>
            <a:r>
              <a:rPr lang="en-US" sz="2400" dirty="0"/>
              <a:t> that simple random sampling has very random selection from all groups</a:t>
            </a:r>
          </a:p>
          <a:p>
            <a:r>
              <a:rPr lang="en-US" sz="2400" dirty="0" smtClean="0"/>
              <a:t>The </a:t>
            </a:r>
            <a:r>
              <a:rPr lang="en-US" sz="2400" dirty="0"/>
              <a:t>stratified sampling gives us 20 </a:t>
            </a:r>
            <a:r>
              <a:rPr lang="en-US" sz="2400" dirty="0" err="1"/>
              <a:t>ppl</a:t>
            </a:r>
            <a:r>
              <a:rPr lang="en-US" sz="2400" dirty="0"/>
              <a:t> from each group thus making it equal spread</a:t>
            </a:r>
          </a:p>
          <a:p>
            <a:r>
              <a:rPr lang="en-US" sz="2400" dirty="0" smtClean="0"/>
              <a:t>the </a:t>
            </a:r>
            <a:r>
              <a:rPr lang="en-US" sz="2400" dirty="0"/>
              <a:t>data set sampling shows that there are many </a:t>
            </a:r>
            <a:r>
              <a:rPr lang="en-US" sz="2400" dirty="0" err="1"/>
              <a:t>ppl</a:t>
            </a:r>
            <a:r>
              <a:rPr lang="en-US" sz="2400" dirty="0"/>
              <a:t> from group E and least from group </a:t>
            </a:r>
            <a:r>
              <a:rPr lang="en-US" sz="2400" dirty="0" smtClean="0"/>
              <a:t>A</a:t>
            </a:r>
          </a:p>
          <a:p>
            <a:endParaRPr lang="en-IN" sz="2400" dirty="0"/>
          </a:p>
        </p:txBody>
      </p:sp>
      <p:pic>
        <p:nvPicPr>
          <p:cNvPr id="4" name="Picture 3"/>
          <p:cNvPicPr>
            <a:picLocks noChangeAspect="1"/>
          </p:cNvPicPr>
          <p:nvPr/>
        </p:nvPicPr>
        <p:blipFill>
          <a:blip r:embed="rId2"/>
          <a:stretch>
            <a:fillRect/>
          </a:stretch>
        </p:blipFill>
        <p:spPr>
          <a:xfrm>
            <a:off x="809619" y="4470822"/>
            <a:ext cx="3649928" cy="2241834"/>
          </a:xfrm>
          <a:prstGeom prst="rect">
            <a:avLst/>
          </a:prstGeom>
        </p:spPr>
      </p:pic>
      <p:pic>
        <p:nvPicPr>
          <p:cNvPr id="5" name="Picture 4"/>
          <p:cNvPicPr>
            <a:picLocks noChangeAspect="1"/>
          </p:cNvPicPr>
          <p:nvPr/>
        </p:nvPicPr>
        <p:blipFill>
          <a:blip r:embed="rId3"/>
          <a:stretch>
            <a:fillRect/>
          </a:stretch>
        </p:blipFill>
        <p:spPr>
          <a:xfrm>
            <a:off x="4459547" y="4335151"/>
            <a:ext cx="3724113" cy="2377505"/>
          </a:xfrm>
          <a:prstGeom prst="rect">
            <a:avLst/>
          </a:prstGeom>
        </p:spPr>
      </p:pic>
      <p:pic>
        <p:nvPicPr>
          <p:cNvPr id="6" name="Picture 5"/>
          <p:cNvPicPr>
            <a:picLocks noChangeAspect="1"/>
          </p:cNvPicPr>
          <p:nvPr/>
        </p:nvPicPr>
        <p:blipFill>
          <a:blip r:embed="rId4"/>
          <a:stretch>
            <a:fillRect/>
          </a:stretch>
        </p:blipFill>
        <p:spPr>
          <a:xfrm>
            <a:off x="8183660" y="4470822"/>
            <a:ext cx="3179254" cy="2003444"/>
          </a:xfrm>
          <a:prstGeom prst="rect">
            <a:avLst/>
          </a:prstGeom>
        </p:spPr>
      </p:pic>
    </p:spTree>
    <p:extLst>
      <p:ext uri="{BB962C8B-B14F-4D97-AF65-F5344CB8AC3E}">
        <p14:creationId xmlns:p14="http://schemas.microsoft.com/office/powerpoint/2010/main" val="3186396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Problem Statement</a:t>
            </a:r>
            <a:r>
              <a:rPr lang="en-US" sz="3200" dirty="0" smtClean="0"/>
              <a:t>:</a:t>
            </a:r>
            <a:br>
              <a:rPr lang="en-US" sz="3200" dirty="0" smtClean="0"/>
            </a:br>
            <a:r>
              <a:rPr lang="en-US" sz="3200" dirty="0" smtClean="0"/>
              <a:t>Box plot of each scores</a:t>
            </a:r>
            <a:endParaRPr lang="en-IN" sz="3200" dirty="0"/>
          </a:p>
        </p:txBody>
      </p:sp>
      <p:sp>
        <p:nvSpPr>
          <p:cNvPr id="3" name="Content Placeholder 2"/>
          <p:cNvSpPr>
            <a:spLocks noGrp="1"/>
          </p:cNvSpPr>
          <p:nvPr>
            <p:ph idx="1"/>
          </p:nvPr>
        </p:nvSpPr>
        <p:spPr/>
        <p:txBody>
          <a:bodyPr/>
          <a:lstStyle/>
          <a:p>
            <a:r>
              <a:rPr lang="en-US" dirty="0" smtClean="0"/>
              <a:t>1</a:t>
            </a:r>
            <a:r>
              <a:rPr lang="en-US" baseline="30000" dirty="0" smtClean="0"/>
              <a:t>st</a:t>
            </a:r>
            <a:r>
              <a:rPr lang="en-US" dirty="0" smtClean="0"/>
              <a:t> I separated all the different race and then created a box plot such that one plot is on below the other</a:t>
            </a:r>
          </a:p>
          <a:p>
            <a:endParaRPr lang="en-IN" dirty="0"/>
          </a:p>
        </p:txBody>
      </p:sp>
      <p:pic>
        <p:nvPicPr>
          <p:cNvPr id="4" name="Picture 3"/>
          <p:cNvPicPr>
            <a:picLocks noChangeAspect="1"/>
          </p:cNvPicPr>
          <p:nvPr/>
        </p:nvPicPr>
        <p:blipFill>
          <a:blip r:embed="rId2"/>
          <a:stretch>
            <a:fillRect/>
          </a:stretch>
        </p:blipFill>
        <p:spPr>
          <a:xfrm>
            <a:off x="77507" y="3688532"/>
            <a:ext cx="4395639" cy="3105583"/>
          </a:xfrm>
          <a:prstGeom prst="rect">
            <a:avLst/>
          </a:prstGeom>
        </p:spPr>
      </p:pic>
      <p:pic>
        <p:nvPicPr>
          <p:cNvPr id="5" name="Picture 4"/>
          <p:cNvPicPr>
            <a:picLocks noChangeAspect="1"/>
          </p:cNvPicPr>
          <p:nvPr/>
        </p:nvPicPr>
        <p:blipFill>
          <a:blip r:embed="rId3"/>
          <a:stretch>
            <a:fillRect/>
          </a:stretch>
        </p:blipFill>
        <p:spPr>
          <a:xfrm>
            <a:off x="4242485" y="3735747"/>
            <a:ext cx="3930455" cy="3077004"/>
          </a:xfrm>
          <a:prstGeom prst="rect">
            <a:avLst/>
          </a:prstGeom>
        </p:spPr>
      </p:pic>
      <p:pic>
        <p:nvPicPr>
          <p:cNvPr id="6" name="Picture 5"/>
          <p:cNvPicPr>
            <a:picLocks noChangeAspect="1"/>
          </p:cNvPicPr>
          <p:nvPr/>
        </p:nvPicPr>
        <p:blipFill>
          <a:blip r:embed="rId4"/>
          <a:stretch>
            <a:fillRect/>
          </a:stretch>
        </p:blipFill>
        <p:spPr>
          <a:xfrm>
            <a:off x="8053139" y="3716263"/>
            <a:ext cx="3818039" cy="3091294"/>
          </a:xfrm>
          <a:prstGeom prst="rect">
            <a:avLst/>
          </a:prstGeom>
        </p:spPr>
      </p:pic>
      <p:pic>
        <p:nvPicPr>
          <p:cNvPr id="7" name="Picture 6"/>
          <p:cNvPicPr>
            <a:picLocks noChangeAspect="1"/>
          </p:cNvPicPr>
          <p:nvPr/>
        </p:nvPicPr>
        <p:blipFill>
          <a:blip r:embed="rId5"/>
          <a:stretch>
            <a:fillRect/>
          </a:stretch>
        </p:blipFill>
        <p:spPr>
          <a:xfrm>
            <a:off x="2990336" y="2795673"/>
            <a:ext cx="8070836" cy="726900"/>
          </a:xfrm>
          <a:prstGeom prst="rect">
            <a:avLst/>
          </a:prstGeom>
        </p:spPr>
      </p:pic>
    </p:spTree>
    <p:extLst>
      <p:ext uri="{BB962C8B-B14F-4D97-AF65-F5344CB8AC3E}">
        <p14:creationId xmlns:p14="http://schemas.microsoft.com/office/powerpoint/2010/main" val="2059620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81</TotalTime>
  <Words>267</Words>
  <Application>Microsoft Office PowerPoint</Application>
  <PresentationFormat>Widescreen</PresentationFormat>
  <Paragraphs>19</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Consolas</vt:lpstr>
      <vt:lpstr>Corbel</vt:lpstr>
      <vt:lpstr>Wingdings</vt:lpstr>
      <vt:lpstr>Wingdings 2</vt:lpstr>
      <vt:lpstr>Wingdings 3</vt:lpstr>
      <vt:lpstr>Metro</vt:lpstr>
      <vt:lpstr>Vishal J Lodha PES1UG20CS507</vt:lpstr>
      <vt:lpstr>Problem Statement: 1. Add percentage column for the 3 scores</vt:lpstr>
      <vt:lpstr>Problem Statement 2.Clear null categorical values and changes numerical values</vt:lpstr>
      <vt:lpstr>Problem Statement: 3.Visualisation of reading scores and commenting abt the type of distribution</vt:lpstr>
      <vt:lpstr>Problem Statement 4.To grade the students based of the percentage they got</vt:lpstr>
      <vt:lpstr>Problem Statement Plotting of a grouped bar chart with parental level for education</vt:lpstr>
      <vt:lpstr>Problem Statement: Plot distribution based on race</vt:lpstr>
      <vt:lpstr>Problem Statement: Box plot of each scores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in Data Science-Assignment UE20CS203</dc:title>
  <dc:creator>Prateek Kamath</dc:creator>
  <cp:lastModifiedBy>Vishal lodha</cp:lastModifiedBy>
  <cp:revision>7</cp:revision>
  <dcterms:created xsi:type="dcterms:W3CDTF">2021-11-14T07:33:58Z</dcterms:created>
  <dcterms:modified xsi:type="dcterms:W3CDTF">2021-11-14T08:58:11Z</dcterms:modified>
</cp:coreProperties>
</file>