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8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F7C2C5-0B2F-45C1-BCEB-283AFB3CF7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376323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F7C2C5-0B2F-45C1-BCEB-283AFB3CF7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385024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F7C2C5-0B2F-45C1-BCEB-283AFB3CF7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272839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F7C2C5-0B2F-45C1-BCEB-283AFB3CF7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34782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7C2C5-0B2F-45C1-BCEB-283AFB3CF7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222178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F7C2C5-0B2F-45C1-BCEB-283AFB3CF752}"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43248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F7C2C5-0B2F-45C1-BCEB-283AFB3CF752}"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426360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F7C2C5-0B2F-45C1-BCEB-283AFB3CF752}"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400634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7C2C5-0B2F-45C1-BCEB-283AFB3CF752}"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2296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F7C2C5-0B2F-45C1-BCEB-283AFB3CF752}"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380935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F7C2C5-0B2F-45C1-BCEB-283AFB3CF752}"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5F40A-5086-4449-9910-239628C1F859}" type="slidenum">
              <a:rPr lang="en-IN" smtClean="0"/>
              <a:t>‹#›</a:t>
            </a:fld>
            <a:endParaRPr lang="en-IN"/>
          </a:p>
        </p:txBody>
      </p:sp>
    </p:spTree>
    <p:extLst>
      <p:ext uri="{BB962C8B-B14F-4D97-AF65-F5344CB8AC3E}">
        <p14:creationId xmlns:p14="http://schemas.microsoft.com/office/powerpoint/2010/main" val="40099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7C2C5-0B2F-45C1-BCEB-283AFB3CF752}" type="datetimeFigureOut">
              <a:rPr lang="en-IN" smtClean="0"/>
              <a:t>12-04-2022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5F40A-5086-4449-9910-239628C1F859}" type="slidenum">
              <a:rPr lang="en-IN" smtClean="0"/>
              <a:t>‹#›</a:t>
            </a:fld>
            <a:endParaRPr lang="en-IN"/>
          </a:p>
        </p:txBody>
      </p:sp>
    </p:spTree>
    <p:extLst>
      <p:ext uri="{BB962C8B-B14F-4D97-AF65-F5344CB8AC3E}">
        <p14:creationId xmlns:p14="http://schemas.microsoft.com/office/powerpoint/2010/main" val="36100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hpe.com/in/en/what-is/artificial-intelligen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Statistical_classification" TargetMode="External"/><Relationship Id="rId13" Type="http://schemas.openxmlformats.org/officeDocument/2006/relationships/hyperlink" Target="https://en.wikipedia.org/wiki/Gradient_boosting" TargetMode="External"/><Relationship Id="rId18" Type="http://schemas.openxmlformats.org/officeDocument/2006/relationships/image" Target="../media/image6.png"/><Relationship Id="rId3" Type="http://schemas.openxmlformats.org/officeDocument/2006/relationships/hyperlink" Target="https://en.wikipedia.org/wiki/Machine_learning" TargetMode="External"/><Relationship Id="rId7" Type="http://schemas.openxmlformats.org/officeDocument/2006/relationships/hyperlink" Target="https://en.wikipedia.org/wiki/Scikit-learn#cite_note-jmlr-3" TargetMode="External"/><Relationship Id="rId12" Type="http://schemas.openxmlformats.org/officeDocument/2006/relationships/hyperlink" Target="https://en.wikipedia.org/wiki/Random_forests" TargetMode="External"/><Relationship Id="rId17" Type="http://schemas.openxmlformats.org/officeDocument/2006/relationships/hyperlink" Target="https://en.wikipedia.org/wiki/SciPy" TargetMode="External"/><Relationship Id="rId2" Type="http://schemas.openxmlformats.org/officeDocument/2006/relationships/hyperlink" Target="https://en.wikipedia.org/wiki/Free_software" TargetMode="External"/><Relationship Id="rId16" Type="http://schemas.openxmlformats.org/officeDocument/2006/relationships/hyperlink" Target="https://en.wikipedia.org/wiki/NumPy" TargetMode="External"/><Relationship Id="rId1" Type="http://schemas.openxmlformats.org/officeDocument/2006/relationships/slideLayout" Target="../slideLayouts/slideLayout2.xml"/><Relationship Id="rId6" Type="http://schemas.openxmlformats.org/officeDocument/2006/relationships/hyperlink" Target="https://en.wikipedia.org/wiki/Programming_language" TargetMode="External"/><Relationship Id="rId11" Type="http://schemas.openxmlformats.org/officeDocument/2006/relationships/hyperlink" Target="https://en.wikipedia.org/wiki/Support_vector_machine" TargetMode="External"/><Relationship Id="rId5" Type="http://schemas.openxmlformats.org/officeDocument/2006/relationships/hyperlink" Target="https://en.wikipedia.org/wiki/Python_(programming_language)" TargetMode="External"/><Relationship Id="rId15" Type="http://schemas.openxmlformats.org/officeDocument/2006/relationships/hyperlink" Target="https://en.wikipedia.org/wiki/DBSCAN" TargetMode="External"/><Relationship Id="rId10" Type="http://schemas.openxmlformats.org/officeDocument/2006/relationships/hyperlink" Target="https://en.wikipedia.org/wiki/Cluster_analysis" TargetMode="External"/><Relationship Id="rId4" Type="http://schemas.openxmlformats.org/officeDocument/2006/relationships/hyperlink" Target="https://en.wikipedia.org/wiki/Library_(computing)" TargetMode="External"/><Relationship Id="rId9" Type="http://schemas.openxmlformats.org/officeDocument/2006/relationships/hyperlink" Target="https://en.wikipedia.org/wiki/Regression_analysis" TargetMode="External"/><Relationship Id="rId14" Type="http://schemas.openxmlformats.org/officeDocument/2006/relationships/hyperlink" Target="https://en.wikipedia.org/wiki/K-means_clust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309" y="866317"/>
            <a:ext cx="6932023" cy="2387600"/>
          </a:xfrm>
        </p:spPr>
        <p:txBody>
          <a:bodyPr/>
          <a:lstStyle/>
          <a:p>
            <a:r>
              <a:rPr lang="en-US" dirty="0" smtClean="0"/>
              <a:t>Machine Learning</a:t>
            </a:r>
            <a:endParaRPr lang="en-IN" dirty="0"/>
          </a:p>
        </p:txBody>
      </p:sp>
      <p:pic>
        <p:nvPicPr>
          <p:cNvPr id="4" name="Picture 3"/>
          <p:cNvPicPr>
            <a:picLocks noChangeAspect="1"/>
          </p:cNvPicPr>
          <p:nvPr/>
        </p:nvPicPr>
        <p:blipFill>
          <a:blip r:embed="rId2"/>
          <a:stretch>
            <a:fillRect/>
          </a:stretch>
        </p:blipFill>
        <p:spPr>
          <a:xfrm>
            <a:off x="5612787" y="866317"/>
            <a:ext cx="6482107" cy="5287292"/>
          </a:xfrm>
          <a:prstGeom prst="rect">
            <a:avLst/>
          </a:prstGeom>
        </p:spPr>
      </p:pic>
    </p:spTree>
    <p:extLst>
      <p:ext uri="{BB962C8B-B14F-4D97-AF65-F5344CB8AC3E}">
        <p14:creationId xmlns:p14="http://schemas.microsoft.com/office/powerpoint/2010/main" val="330767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flow</a:t>
            </a:r>
            <a:endParaRPr lang="en-IN" dirty="0"/>
          </a:p>
        </p:txBody>
      </p:sp>
      <p:sp>
        <p:nvSpPr>
          <p:cNvPr id="3" name="Content Placeholder 2"/>
          <p:cNvSpPr>
            <a:spLocks noGrp="1"/>
          </p:cNvSpPr>
          <p:nvPr>
            <p:ph idx="1"/>
          </p:nvPr>
        </p:nvSpPr>
        <p:spPr>
          <a:xfrm>
            <a:off x="838200" y="1825625"/>
            <a:ext cx="7376160" cy="4351338"/>
          </a:xfrm>
        </p:spPr>
        <p:txBody>
          <a:bodyPr/>
          <a:lstStyle/>
          <a:p>
            <a:r>
              <a:rPr lang="en-US" dirty="0" err="1"/>
              <a:t>TensorFlow</a:t>
            </a:r>
            <a:r>
              <a:rPr lang="en-US" dirty="0"/>
              <a:t> is an open-source library developed by Google primarily for deep learning applications. It also supports traditional machine learning. </a:t>
            </a:r>
            <a:endParaRPr lang="en-US" dirty="0" smtClean="0"/>
          </a:p>
          <a:p>
            <a:r>
              <a:rPr lang="en-US" dirty="0" err="1"/>
              <a:t>TensorFlow</a:t>
            </a:r>
            <a:r>
              <a:rPr lang="en-US" dirty="0"/>
              <a:t> works on the basis of data flow graphs that have nodes and edges. As the execution mechanism is in the form of graphs, it is much easier to execute </a:t>
            </a:r>
            <a:r>
              <a:rPr lang="en-US" dirty="0" err="1"/>
              <a:t>TensorFlow</a:t>
            </a:r>
            <a:r>
              <a:rPr lang="en-US" dirty="0"/>
              <a:t> code in a distributed manner across a cluster of computers while using GPUs.</a:t>
            </a:r>
            <a:endParaRPr lang="en-IN" dirty="0"/>
          </a:p>
        </p:txBody>
      </p:sp>
      <p:pic>
        <p:nvPicPr>
          <p:cNvPr id="4" name="Picture 3"/>
          <p:cNvPicPr>
            <a:picLocks noChangeAspect="1"/>
          </p:cNvPicPr>
          <p:nvPr/>
        </p:nvPicPr>
        <p:blipFill>
          <a:blip r:embed="rId2"/>
          <a:stretch>
            <a:fillRect/>
          </a:stretch>
        </p:blipFill>
        <p:spPr>
          <a:xfrm>
            <a:off x="8214360" y="2526006"/>
            <a:ext cx="3730448" cy="3054914"/>
          </a:xfrm>
          <a:prstGeom prst="rect">
            <a:avLst/>
          </a:prstGeom>
        </p:spPr>
      </p:pic>
    </p:spTree>
    <p:extLst>
      <p:ext uri="{BB962C8B-B14F-4D97-AF65-F5344CB8AC3E}">
        <p14:creationId xmlns:p14="http://schemas.microsoft.com/office/powerpoint/2010/main" val="229846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Developments in area of machine learning</a:t>
            </a:r>
            <a:endParaRPr lang="en-IN" dirty="0"/>
          </a:p>
        </p:txBody>
      </p:sp>
      <p:sp>
        <p:nvSpPr>
          <p:cNvPr id="3" name="Content Placeholder 2"/>
          <p:cNvSpPr>
            <a:spLocks noGrp="1"/>
          </p:cNvSpPr>
          <p:nvPr>
            <p:ph idx="1"/>
          </p:nvPr>
        </p:nvSpPr>
        <p:spPr/>
        <p:txBody>
          <a:bodyPr/>
          <a:lstStyle/>
          <a:p>
            <a:pPr fontAlgn="t"/>
            <a:r>
              <a:rPr lang="en-IN" b="1" dirty="0"/>
              <a:t>Voice </a:t>
            </a:r>
            <a:r>
              <a:rPr lang="en-IN" b="1" dirty="0" smtClean="0"/>
              <a:t>Assistant</a:t>
            </a:r>
          </a:p>
          <a:p>
            <a:pPr fontAlgn="t"/>
            <a:r>
              <a:rPr lang="en-IN" b="1" dirty="0"/>
              <a:t>Personalised Marketing</a:t>
            </a:r>
          </a:p>
          <a:p>
            <a:pPr fontAlgn="t"/>
            <a:r>
              <a:rPr lang="en-IN" b="1" dirty="0"/>
              <a:t>Fraud Detection</a:t>
            </a:r>
          </a:p>
          <a:p>
            <a:pPr fontAlgn="t"/>
            <a:r>
              <a:rPr lang="en-IN" b="1" dirty="0"/>
              <a:t>Self-Driving Cars</a:t>
            </a:r>
          </a:p>
          <a:p>
            <a:pPr fontAlgn="t"/>
            <a:r>
              <a:rPr lang="en-IN" b="1" dirty="0"/>
              <a:t>Predicting Behaviour</a:t>
            </a:r>
          </a:p>
          <a:p>
            <a:pPr fontAlgn="t"/>
            <a:r>
              <a:rPr lang="en-IN" b="1" dirty="0"/>
              <a:t>Healthcare</a:t>
            </a:r>
          </a:p>
          <a:p>
            <a:pPr fontAlgn="t"/>
            <a:r>
              <a:rPr lang="en-IN" b="1" dirty="0"/>
              <a:t>Process Automation</a:t>
            </a:r>
          </a:p>
          <a:p>
            <a:pPr fontAlgn="t"/>
            <a:r>
              <a:rPr lang="en-IN" b="1" dirty="0" err="1"/>
              <a:t>Chatbots</a:t>
            </a:r>
            <a:endParaRPr lang="en-IN" b="1" dirty="0"/>
          </a:p>
          <a:p>
            <a:pPr fontAlgn="t"/>
            <a:endParaRPr lang="en-IN" b="1" dirty="0"/>
          </a:p>
        </p:txBody>
      </p:sp>
    </p:spTree>
    <p:extLst>
      <p:ext uri="{BB962C8B-B14F-4D97-AF65-F5344CB8AC3E}">
        <p14:creationId xmlns:p14="http://schemas.microsoft.com/office/powerpoint/2010/main" val="40495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machine learning..?</a:t>
            </a:r>
            <a:endParaRPr lang="en-US" dirty="0" smtClean="0"/>
          </a:p>
        </p:txBody>
      </p:sp>
      <p:sp>
        <p:nvSpPr>
          <p:cNvPr id="3" name="Content Placeholder 2"/>
          <p:cNvSpPr>
            <a:spLocks noGrp="1"/>
          </p:cNvSpPr>
          <p:nvPr>
            <p:ph idx="1"/>
          </p:nvPr>
        </p:nvSpPr>
        <p:spPr>
          <a:xfrm>
            <a:off x="838200" y="1825625"/>
            <a:ext cx="5730240" cy="4351338"/>
          </a:xfrm>
        </p:spPr>
        <p:txBody>
          <a:bodyPr/>
          <a:lstStyle/>
          <a:p>
            <a:r>
              <a:rPr lang="en-US" dirty="0"/>
              <a:t>Machine learning is a sub-category of </a:t>
            </a:r>
            <a:r>
              <a:rPr lang="en-US" dirty="0">
                <a:hlinkClick r:id="rId2"/>
              </a:rPr>
              <a:t>artificial intelligence</a:t>
            </a:r>
            <a:r>
              <a:rPr lang="en-US" dirty="0"/>
              <a:t> and effectively automates the process of analytical model building and allows machines to adapt to new scenarios independently.</a:t>
            </a:r>
            <a:endParaRPr lang="en-IN" dirty="0"/>
          </a:p>
        </p:txBody>
      </p:sp>
      <p:pic>
        <p:nvPicPr>
          <p:cNvPr id="4" name="Picture 3"/>
          <p:cNvPicPr>
            <a:picLocks noChangeAspect="1"/>
          </p:cNvPicPr>
          <p:nvPr/>
        </p:nvPicPr>
        <p:blipFill>
          <a:blip r:embed="rId3"/>
          <a:stretch>
            <a:fillRect/>
          </a:stretch>
        </p:blipFill>
        <p:spPr>
          <a:xfrm>
            <a:off x="6803119" y="1352468"/>
            <a:ext cx="5388881" cy="4706898"/>
          </a:xfrm>
          <a:prstGeom prst="rect">
            <a:avLst/>
          </a:prstGeom>
        </p:spPr>
      </p:pic>
    </p:spTree>
    <p:extLst>
      <p:ext uri="{BB962C8B-B14F-4D97-AF65-F5344CB8AC3E}">
        <p14:creationId xmlns:p14="http://schemas.microsoft.com/office/powerpoint/2010/main" val="28506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machine learning work</a:t>
            </a:r>
            <a:endParaRPr lang="en-IN" dirty="0"/>
          </a:p>
        </p:txBody>
      </p:sp>
      <p:sp>
        <p:nvSpPr>
          <p:cNvPr id="3" name="Content Placeholder 2"/>
          <p:cNvSpPr>
            <a:spLocks noGrp="1"/>
          </p:cNvSpPr>
          <p:nvPr>
            <p:ph idx="1"/>
          </p:nvPr>
        </p:nvSpPr>
        <p:spPr>
          <a:xfrm>
            <a:off x="838200" y="1825625"/>
            <a:ext cx="6156960" cy="4351338"/>
          </a:xfrm>
        </p:spPr>
        <p:txBody>
          <a:bodyPr/>
          <a:lstStyle/>
          <a:p>
            <a:r>
              <a:rPr lang="en-US" dirty="0"/>
              <a:t>Machine learning is incredibly complex and how it works varies depending on the task and the algorithm used to accomplish it. However, at its core, a machine learning model is a computer looking at data and identifying patterns, and then using those insights to complete its assigned task more effectively. Any task that relies upon a set of data points or rules can be automated using machine </a:t>
            </a:r>
            <a:r>
              <a:rPr lang="en-US" dirty="0" smtClean="0"/>
              <a:t>learning.</a:t>
            </a:r>
            <a:endParaRPr lang="en-IN" dirty="0"/>
          </a:p>
        </p:txBody>
      </p:sp>
      <p:pic>
        <p:nvPicPr>
          <p:cNvPr id="4" name="Picture 3"/>
          <p:cNvPicPr>
            <a:picLocks noChangeAspect="1"/>
          </p:cNvPicPr>
          <p:nvPr/>
        </p:nvPicPr>
        <p:blipFill>
          <a:blip r:embed="rId2"/>
          <a:stretch>
            <a:fillRect/>
          </a:stretch>
        </p:blipFill>
        <p:spPr>
          <a:xfrm>
            <a:off x="6995160" y="2590799"/>
            <a:ext cx="5173764" cy="2377441"/>
          </a:xfrm>
          <a:prstGeom prst="rect">
            <a:avLst/>
          </a:prstGeom>
        </p:spPr>
      </p:pic>
    </p:spTree>
    <p:extLst>
      <p:ext uri="{BB962C8B-B14F-4D97-AF65-F5344CB8AC3E}">
        <p14:creationId xmlns:p14="http://schemas.microsoft.com/office/powerpoint/2010/main" val="9385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machine learning so successful today.?</a:t>
            </a:r>
            <a:endParaRPr lang="en-IN" dirty="0"/>
          </a:p>
        </p:txBody>
      </p:sp>
      <p:sp>
        <p:nvSpPr>
          <p:cNvPr id="3" name="Content Placeholder 2"/>
          <p:cNvSpPr>
            <a:spLocks noGrp="1"/>
          </p:cNvSpPr>
          <p:nvPr>
            <p:ph idx="1"/>
          </p:nvPr>
        </p:nvSpPr>
        <p:spPr/>
        <p:txBody>
          <a:bodyPr/>
          <a:lstStyle/>
          <a:p>
            <a:r>
              <a:rPr lang="en-US" dirty="0" smtClean="0"/>
              <a:t>Huge amount of data</a:t>
            </a:r>
          </a:p>
          <a:p>
            <a:pPr marL="0" indent="0">
              <a:buNone/>
            </a:pPr>
            <a:r>
              <a:rPr lang="en-US" dirty="0" smtClean="0"/>
              <a:t>As the amount of </a:t>
            </a:r>
          </a:p>
          <a:p>
            <a:pPr marL="0" indent="0">
              <a:buNone/>
            </a:pPr>
            <a:r>
              <a:rPr lang="en-US" dirty="0" smtClean="0"/>
              <a:t>available data increased </a:t>
            </a:r>
          </a:p>
          <a:p>
            <a:pPr marL="0" indent="0">
              <a:buNone/>
            </a:pPr>
            <a:r>
              <a:rPr lang="en-US" dirty="0" smtClean="0"/>
              <a:t>All the machine learning </a:t>
            </a:r>
          </a:p>
          <a:p>
            <a:pPr marL="0" indent="0">
              <a:buNone/>
            </a:pPr>
            <a:r>
              <a:rPr lang="en-US" dirty="0" smtClean="0"/>
              <a:t>Models were able to </a:t>
            </a:r>
          </a:p>
          <a:p>
            <a:pPr marL="0" indent="0">
              <a:buNone/>
            </a:pPr>
            <a:r>
              <a:rPr lang="en-US" dirty="0" smtClean="0"/>
              <a:t>Learn more about </a:t>
            </a:r>
          </a:p>
          <a:p>
            <a:pPr marL="0" indent="0">
              <a:buNone/>
            </a:pPr>
            <a:r>
              <a:rPr lang="en-US" dirty="0" smtClean="0"/>
              <a:t>Patterns to a particular</a:t>
            </a:r>
          </a:p>
          <a:p>
            <a:pPr marL="0" indent="0">
              <a:buNone/>
            </a:pPr>
            <a:r>
              <a:rPr lang="en-US" dirty="0" smtClean="0"/>
              <a:t>question </a:t>
            </a:r>
          </a:p>
          <a:p>
            <a:endParaRPr lang="en-IN" dirty="0"/>
          </a:p>
        </p:txBody>
      </p:sp>
      <p:pic>
        <p:nvPicPr>
          <p:cNvPr id="4" name="Picture 3"/>
          <p:cNvPicPr>
            <a:picLocks noChangeAspect="1"/>
          </p:cNvPicPr>
          <p:nvPr/>
        </p:nvPicPr>
        <p:blipFill>
          <a:blip r:embed="rId2"/>
          <a:stretch>
            <a:fillRect/>
          </a:stretch>
        </p:blipFill>
        <p:spPr>
          <a:xfrm>
            <a:off x="4704900" y="2434684"/>
            <a:ext cx="6439799" cy="3877216"/>
          </a:xfrm>
          <a:prstGeom prst="rect">
            <a:avLst/>
          </a:prstGeom>
        </p:spPr>
      </p:pic>
    </p:spTree>
    <p:extLst>
      <p:ext uri="{BB962C8B-B14F-4D97-AF65-F5344CB8AC3E}">
        <p14:creationId xmlns:p14="http://schemas.microsoft.com/office/powerpoint/2010/main" val="24254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in machine learning</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1924594" y="1190206"/>
            <a:ext cx="7829006" cy="5275923"/>
          </a:xfrm>
          <a:prstGeom prst="rect">
            <a:avLst/>
          </a:prstGeom>
        </p:spPr>
      </p:pic>
    </p:spTree>
    <p:extLst>
      <p:ext uri="{BB962C8B-B14F-4D97-AF65-F5344CB8AC3E}">
        <p14:creationId xmlns:p14="http://schemas.microsoft.com/office/powerpoint/2010/main" val="163291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IN" dirty="0"/>
          </a:p>
        </p:txBody>
      </p:sp>
      <p:sp>
        <p:nvSpPr>
          <p:cNvPr id="3" name="Content Placeholder 2"/>
          <p:cNvSpPr>
            <a:spLocks noGrp="1"/>
          </p:cNvSpPr>
          <p:nvPr>
            <p:ph idx="1"/>
          </p:nvPr>
        </p:nvSpPr>
        <p:spPr>
          <a:xfrm>
            <a:off x="568234" y="1690688"/>
            <a:ext cx="10515600" cy="4351338"/>
          </a:xfrm>
        </p:spPr>
        <p:txBody>
          <a:bodyPr/>
          <a:lstStyle/>
          <a:p>
            <a:r>
              <a:rPr lang="en-US" dirty="0"/>
              <a:t>When an algorithm learns from example data and associated target responses that can consist of numeric values or string labels, such as classes or tags, in order to later predict the correct response when posed with new examples comes under the category of Supervised learning. </a:t>
            </a:r>
            <a:endParaRPr lang="en-US" dirty="0" smtClean="0"/>
          </a:p>
          <a:p>
            <a:r>
              <a:rPr lang="en-US" dirty="0" err="1" smtClean="0"/>
              <a:t>Example:This</a:t>
            </a:r>
            <a:r>
              <a:rPr lang="en-US" dirty="0" smtClean="0"/>
              <a:t> </a:t>
            </a:r>
            <a:r>
              <a:rPr lang="en-US" dirty="0"/>
              <a:t>approach is indeed similar to human learning under the supervision of a teacher. The teacher provides good examples for the student to memorize, and the student then derives general rules from these specific examples.</a:t>
            </a:r>
            <a:endParaRPr lang="en-IN" dirty="0"/>
          </a:p>
        </p:txBody>
      </p:sp>
    </p:spTree>
    <p:extLst>
      <p:ext uri="{BB962C8B-B14F-4D97-AF65-F5344CB8AC3E}">
        <p14:creationId xmlns:p14="http://schemas.microsoft.com/office/powerpoint/2010/main" val="425609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IN" dirty="0"/>
          </a:p>
        </p:txBody>
      </p:sp>
      <p:sp>
        <p:nvSpPr>
          <p:cNvPr id="3" name="Content Placeholder 2"/>
          <p:cNvSpPr>
            <a:spLocks noGrp="1"/>
          </p:cNvSpPr>
          <p:nvPr>
            <p:ph idx="1"/>
          </p:nvPr>
        </p:nvSpPr>
        <p:spPr/>
        <p:txBody>
          <a:bodyPr/>
          <a:lstStyle/>
          <a:p>
            <a:r>
              <a:rPr lang="en-US" dirty="0"/>
              <a:t>when an algorithm learns from plain examples without any associated response, leaving to the algorithm to determine the data patterns on its own. This type of algorithm tends to restructure the data into something else, such as new features that may represent a class or a new series of un-correlated values. They are quite useful in providing humans with insights into the meaning of data and new useful inputs to supervised machine learning algorithms. </a:t>
            </a:r>
            <a:endParaRPr lang="en-US" dirty="0" smtClean="0"/>
          </a:p>
          <a:p>
            <a:r>
              <a:rPr lang="en-US" dirty="0" err="1" smtClean="0"/>
              <a:t>Example:</a:t>
            </a:r>
            <a:r>
              <a:rPr lang="en-US" dirty="0" err="1"/>
              <a:t>Customer</a:t>
            </a:r>
            <a:r>
              <a:rPr lang="en-US" dirty="0"/>
              <a:t> segmentation, or understanding different customer groups around which to build marketing or other business strategies.</a:t>
            </a:r>
          </a:p>
          <a:p>
            <a:endParaRPr lang="en-IN" dirty="0"/>
          </a:p>
        </p:txBody>
      </p:sp>
    </p:spTree>
    <p:extLst>
      <p:ext uri="{BB962C8B-B14F-4D97-AF65-F5344CB8AC3E}">
        <p14:creationId xmlns:p14="http://schemas.microsoft.com/office/powerpoint/2010/main" val="211045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IN" dirty="0"/>
          </a:p>
        </p:txBody>
      </p:sp>
      <p:sp>
        <p:nvSpPr>
          <p:cNvPr id="3" name="Content Placeholder 2"/>
          <p:cNvSpPr>
            <a:spLocks noGrp="1"/>
          </p:cNvSpPr>
          <p:nvPr>
            <p:ph idx="1"/>
          </p:nvPr>
        </p:nvSpPr>
        <p:spPr/>
        <p:txBody>
          <a:bodyPr/>
          <a:lstStyle/>
          <a:p>
            <a:r>
              <a:rPr lang="en-US" dirty="0"/>
              <a:t>When you present the algorithm with examples that lack labels, as in unsupervised learning. However, you can accompany an example with positive or negative feedback according to the solution the algorithm proposes comes under the category of Reinforcement learning, which is connected to applications for which the algorithm must make decisions (so the product is prescriptive, not just descriptive, as in unsupervised learning), and the decisions bear consequences. In the human world, it is just like learning by trial and error. </a:t>
            </a:r>
            <a:endParaRPr lang="en-US" dirty="0" smtClean="0"/>
          </a:p>
          <a:p>
            <a:r>
              <a:rPr lang="en-US" dirty="0" smtClean="0"/>
              <a:t>Example: </a:t>
            </a:r>
            <a:r>
              <a:rPr lang="en-IN" dirty="0"/>
              <a:t>Robotics for industrial automation.</a:t>
            </a:r>
          </a:p>
          <a:p>
            <a:endParaRPr lang="en-IN" dirty="0"/>
          </a:p>
        </p:txBody>
      </p:sp>
    </p:spTree>
    <p:extLst>
      <p:ext uri="{BB962C8B-B14F-4D97-AF65-F5344CB8AC3E}">
        <p14:creationId xmlns:p14="http://schemas.microsoft.com/office/powerpoint/2010/main" val="139168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 for machine learning</a:t>
            </a:r>
            <a:endParaRPr lang="en-IN" dirty="0"/>
          </a:p>
        </p:txBody>
      </p:sp>
      <p:sp>
        <p:nvSpPr>
          <p:cNvPr id="3" name="Content Placeholder 2"/>
          <p:cNvSpPr>
            <a:spLocks noGrp="1"/>
          </p:cNvSpPr>
          <p:nvPr>
            <p:ph idx="1"/>
          </p:nvPr>
        </p:nvSpPr>
        <p:spPr>
          <a:xfrm>
            <a:off x="838200" y="1825625"/>
            <a:ext cx="6172200" cy="4351338"/>
          </a:xfrm>
        </p:spPr>
        <p:txBody>
          <a:bodyPr>
            <a:normAutofit lnSpcReduction="10000"/>
          </a:bodyPr>
          <a:lstStyle/>
          <a:p>
            <a:r>
              <a:rPr lang="en-US" b="1" dirty="0" err="1"/>
              <a:t>Scikit</a:t>
            </a:r>
            <a:r>
              <a:rPr lang="en-US" b="1" dirty="0"/>
              <a:t>-learn</a:t>
            </a:r>
            <a:r>
              <a:rPr lang="en-US" dirty="0"/>
              <a:t> (formerly </a:t>
            </a:r>
            <a:r>
              <a:rPr lang="en-US" b="1" dirty="0" err="1"/>
              <a:t>scikits.learn</a:t>
            </a:r>
            <a:r>
              <a:rPr lang="en-US" dirty="0"/>
              <a:t> and also known as </a:t>
            </a:r>
            <a:r>
              <a:rPr lang="en-US" b="1" dirty="0" err="1"/>
              <a:t>sklearn</a:t>
            </a:r>
            <a:r>
              <a:rPr lang="en-US" dirty="0"/>
              <a:t>) is a </a:t>
            </a:r>
            <a:r>
              <a:rPr lang="en-US" dirty="0">
                <a:hlinkClick r:id="rId2" tooltip="Free software"/>
              </a:rPr>
              <a:t>free software</a:t>
            </a:r>
            <a:r>
              <a:rPr lang="en-US" dirty="0"/>
              <a:t> </a:t>
            </a:r>
            <a:r>
              <a:rPr lang="en-US" dirty="0">
                <a:hlinkClick r:id="rId3" tooltip="Machine learning"/>
              </a:rPr>
              <a:t>machine learning</a:t>
            </a:r>
            <a:r>
              <a:rPr lang="en-US" dirty="0"/>
              <a:t> </a:t>
            </a:r>
            <a:r>
              <a:rPr lang="en-US" dirty="0">
                <a:hlinkClick r:id="rId4" tooltip="Library (computing)"/>
              </a:rPr>
              <a:t>library</a:t>
            </a:r>
            <a:r>
              <a:rPr lang="en-US" dirty="0"/>
              <a:t> for the </a:t>
            </a:r>
            <a:r>
              <a:rPr lang="en-US" dirty="0">
                <a:hlinkClick r:id="rId5" tooltip="Python (programming language)"/>
              </a:rPr>
              <a:t>Python</a:t>
            </a:r>
            <a:r>
              <a:rPr lang="en-US" dirty="0"/>
              <a:t> </a:t>
            </a:r>
            <a:r>
              <a:rPr lang="en-US" dirty="0">
                <a:hlinkClick r:id="rId6" tooltip="Programming language"/>
              </a:rPr>
              <a:t>programming language</a:t>
            </a:r>
            <a:r>
              <a:rPr lang="en-US" dirty="0"/>
              <a:t>.</a:t>
            </a:r>
            <a:r>
              <a:rPr lang="en-US" baseline="30000" dirty="0">
                <a:hlinkClick r:id="rId7"/>
              </a:rPr>
              <a:t>[3]</a:t>
            </a:r>
            <a:r>
              <a:rPr lang="en-US" dirty="0"/>
              <a:t> It features various </a:t>
            </a:r>
            <a:r>
              <a:rPr lang="en-US" dirty="0">
                <a:hlinkClick r:id="rId8" tooltip="Statistical classification"/>
              </a:rPr>
              <a:t>classification</a:t>
            </a:r>
            <a:r>
              <a:rPr lang="en-US" dirty="0"/>
              <a:t>, </a:t>
            </a:r>
            <a:r>
              <a:rPr lang="en-US" dirty="0">
                <a:hlinkClick r:id="rId9" tooltip="Regression analysis"/>
              </a:rPr>
              <a:t>regression</a:t>
            </a:r>
            <a:r>
              <a:rPr lang="en-US" dirty="0"/>
              <a:t> and </a:t>
            </a:r>
            <a:r>
              <a:rPr lang="en-US" dirty="0">
                <a:hlinkClick r:id="rId10" tooltip="Cluster analysis"/>
              </a:rPr>
              <a:t>clustering</a:t>
            </a:r>
            <a:r>
              <a:rPr lang="en-US" dirty="0"/>
              <a:t> algorithms including </a:t>
            </a:r>
            <a:r>
              <a:rPr lang="en-US" dirty="0">
                <a:hlinkClick r:id="rId11" tooltip="Support vector machine"/>
              </a:rPr>
              <a:t>support-vector machines</a:t>
            </a:r>
            <a:r>
              <a:rPr lang="en-US" dirty="0"/>
              <a:t>, </a:t>
            </a:r>
            <a:r>
              <a:rPr lang="en-US" dirty="0">
                <a:hlinkClick r:id="rId12" tooltip="Random forests"/>
              </a:rPr>
              <a:t>random forests</a:t>
            </a:r>
            <a:r>
              <a:rPr lang="en-US" dirty="0"/>
              <a:t>, </a:t>
            </a:r>
            <a:r>
              <a:rPr lang="en-US" dirty="0">
                <a:hlinkClick r:id="rId13" tooltip="Gradient boosting"/>
              </a:rPr>
              <a:t>gradient boosting</a:t>
            </a:r>
            <a:r>
              <a:rPr lang="en-US" dirty="0"/>
              <a:t>, </a:t>
            </a:r>
            <a:r>
              <a:rPr lang="en-US" i="1" dirty="0">
                <a:hlinkClick r:id="rId14" tooltip="K-means clustering"/>
              </a:rPr>
              <a:t>k</a:t>
            </a:r>
            <a:r>
              <a:rPr lang="en-US" dirty="0">
                <a:hlinkClick r:id="rId14" tooltip="K-means clustering"/>
              </a:rPr>
              <a:t>-means</a:t>
            </a:r>
            <a:r>
              <a:rPr lang="en-US" dirty="0"/>
              <a:t> and </a:t>
            </a:r>
            <a:r>
              <a:rPr lang="en-US" dirty="0">
                <a:hlinkClick r:id="rId15" tooltip="DBSCAN"/>
              </a:rPr>
              <a:t>DBSCAN</a:t>
            </a:r>
            <a:r>
              <a:rPr lang="en-US" dirty="0"/>
              <a:t>, and is designed to interoperate with the Python numerical and scientific libraries </a:t>
            </a:r>
            <a:r>
              <a:rPr lang="en-US" dirty="0" err="1">
                <a:hlinkClick r:id="rId16" tooltip="NumPy"/>
              </a:rPr>
              <a:t>NumPy</a:t>
            </a:r>
            <a:r>
              <a:rPr lang="en-US" dirty="0"/>
              <a:t> and </a:t>
            </a:r>
            <a:r>
              <a:rPr lang="en-US" dirty="0" err="1">
                <a:hlinkClick r:id="rId17" tooltip="SciPy"/>
              </a:rPr>
              <a:t>SciPy</a:t>
            </a:r>
            <a:endParaRPr lang="en-IN" dirty="0"/>
          </a:p>
        </p:txBody>
      </p:sp>
      <p:pic>
        <p:nvPicPr>
          <p:cNvPr id="4" name="Picture 3"/>
          <p:cNvPicPr>
            <a:picLocks noChangeAspect="1"/>
          </p:cNvPicPr>
          <p:nvPr/>
        </p:nvPicPr>
        <p:blipFill>
          <a:blip r:embed="rId18"/>
          <a:stretch>
            <a:fillRect/>
          </a:stretch>
        </p:blipFill>
        <p:spPr>
          <a:xfrm>
            <a:off x="7354765" y="2649415"/>
            <a:ext cx="4702420" cy="2506366"/>
          </a:xfrm>
          <a:prstGeom prst="rect">
            <a:avLst/>
          </a:prstGeom>
        </p:spPr>
      </p:pic>
    </p:spTree>
    <p:extLst>
      <p:ext uri="{BB962C8B-B14F-4D97-AF65-F5344CB8AC3E}">
        <p14:creationId xmlns:p14="http://schemas.microsoft.com/office/powerpoint/2010/main" val="2360913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444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vt:lpstr>
      <vt:lpstr>What exactly is machine learning..?</vt:lpstr>
      <vt:lpstr>How does machine learning work</vt:lpstr>
      <vt:lpstr>How is machine learning so successful today.?</vt:lpstr>
      <vt:lpstr>Classification in machine learning </vt:lpstr>
      <vt:lpstr>Supervised learning</vt:lpstr>
      <vt:lpstr>Unsupervised Learning</vt:lpstr>
      <vt:lpstr>Reinforcement learning</vt:lpstr>
      <vt:lpstr>Libraries used for machine learning</vt:lpstr>
      <vt:lpstr>Tensor flow</vt:lpstr>
      <vt:lpstr>Developments in area of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Vishal lodha</dc:creator>
  <cp:lastModifiedBy>Vishal lodha</cp:lastModifiedBy>
  <cp:revision>5</cp:revision>
  <dcterms:created xsi:type="dcterms:W3CDTF">2022-04-12T13:47:46Z</dcterms:created>
  <dcterms:modified xsi:type="dcterms:W3CDTF">2022-04-12T14:28:07Z</dcterms:modified>
</cp:coreProperties>
</file>