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8" r:id="rId5"/>
    <p:sldId id="259" r:id="rId6"/>
    <p:sldId id="260" r:id="rId7"/>
    <p:sldId id="261" r:id="rId8"/>
    <p:sldId id="262" r:id="rId9"/>
    <p:sldId id="265" r:id="rId10"/>
    <p:sldId id="263" r:id="rId11"/>
    <p:sldId id="281" r:id="rId12"/>
    <p:sldId id="266" r:id="rId13"/>
    <p:sldId id="268" r:id="rId14"/>
    <p:sldId id="269" r:id="rId15"/>
    <p:sldId id="270" r:id="rId16"/>
    <p:sldId id="271" r:id="rId17"/>
    <p:sldId id="272" r:id="rId18"/>
    <p:sldId id="276" r:id="rId19"/>
    <p:sldId id="280"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1" d="100"/>
          <a:sy n="61" d="100"/>
        </p:scale>
        <p:origin x="9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78B6B-D5BC-4415-A45F-05E3E61D8A0A}" type="datetimeFigureOut">
              <a:rPr lang="en-US" smtClean="0"/>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101EC-24EE-4D94-93B1-4A434FA27B2A}" type="slidenum">
              <a:rPr lang="en-US" smtClean="0"/>
              <a:t>‹#›</a:t>
            </a:fld>
            <a:endParaRPr lang="en-US"/>
          </a:p>
        </p:txBody>
      </p:sp>
    </p:spTree>
    <p:extLst>
      <p:ext uri="{BB962C8B-B14F-4D97-AF65-F5344CB8AC3E}">
        <p14:creationId xmlns:p14="http://schemas.microsoft.com/office/powerpoint/2010/main" val="144740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A101EC-24EE-4D94-93B1-4A434FA27B2A}" type="slidenum">
              <a:rPr lang="en-US" smtClean="0"/>
              <a:t>1</a:t>
            </a:fld>
            <a:endParaRPr lang="en-US"/>
          </a:p>
        </p:txBody>
      </p:sp>
    </p:spTree>
    <p:extLst>
      <p:ext uri="{BB962C8B-B14F-4D97-AF65-F5344CB8AC3E}">
        <p14:creationId xmlns:p14="http://schemas.microsoft.com/office/powerpoint/2010/main" val="202637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DDD1-DA2B-45CD-86E5-BCB7B641B6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E700C4-F0F9-4A8B-880C-C95B8A17AA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C926C2-1BA2-42E2-9C77-6DA1AF6F955D}"/>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5" name="Footer Placeholder 4">
            <a:extLst>
              <a:ext uri="{FF2B5EF4-FFF2-40B4-BE49-F238E27FC236}">
                <a16:creationId xmlns:a16="http://schemas.microsoft.com/office/drawing/2014/main" id="{156CD32E-84E1-4142-A7B0-BC31D1B2A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B9B92-9981-46D6-9F8D-F99877933134}"/>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16672742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2DFF-9F6C-418E-88D0-69A47FBD78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49E30D-342E-40C2-B579-FF1DCFCEEC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0DA58-DE53-4C3B-A1E4-4BA9F5951125}"/>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5" name="Footer Placeholder 4">
            <a:extLst>
              <a:ext uri="{FF2B5EF4-FFF2-40B4-BE49-F238E27FC236}">
                <a16:creationId xmlns:a16="http://schemas.microsoft.com/office/drawing/2014/main" id="{CE8A0A5A-FDCD-4CF8-90EF-B97C1310F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7A370-12A4-44A5-ADA4-331EE1414582}"/>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28317110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4AE85-9A72-4413-8776-DDDEB4AA7A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F4C9A8-38C5-4DE3-BC3D-100C9A4DE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7A9A3-61C7-4C98-8E42-E6E8DB877B53}"/>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5" name="Footer Placeholder 4">
            <a:extLst>
              <a:ext uri="{FF2B5EF4-FFF2-40B4-BE49-F238E27FC236}">
                <a16:creationId xmlns:a16="http://schemas.microsoft.com/office/drawing/2014/main" id="{A70F40D3-3F6C-4B87-8529-FADAD0BEE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47990-74E4-4319-A82E-8FBF00C4E6CF}"/>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2618973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7A2-8235-4432-ADAD-65248D37EB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3BEA35-2930-477D-8493-7A8BEF6946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0B808-A196-45FE-B286-F70D3AF09B41}"/>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5" name="Footer Placeholder 4">
            <a:extLst>
              <a:ext uri="{FF2B5EF4-FFF2-40B4-BE49-F238E27FC236}">
                <a16:creationId xmlns:a16="http://schemas.microsoft.com/office/drawing/2014/main" id="{F6BBDE21-AA59-4929-BC78-F2B6520EA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1C44A-F0E2-48A6-A8CC-02B475A6B225}"/>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7709868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63B24-6E32-46D5-AA49-B1CC646B0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C9ACEA-9F90-4754-A968-5B6EAE6CF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39699-2883-4675-B80F-E25E11C2ACFB}"/>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5" name="Footer Placeholder 4">
            <a:extLst>
              <a:ext uri="{FF2B5EF4-FFF2-40B4-BE49-F238E27FC236}">
                <a16:creationId xmlns:a16="http://schemas.microsoft.com/office/drawing/2014/main" id="{D460963F-A13D-4AFF-B18B-1282964E3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103B9-50C9-437A-9CD1-0B15FBF90344}"/>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14096111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FB5E-FCD4-446C-AF5F-729BCE9CD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D4A08-3F2A-49C4-A0C8-EDE910EBB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22B41C-F7C4-4E32-B0AC-4E7542B918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AD264D-357E-428D-916C-DE015D4C932A}"/>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6" name="Footer Placeholder 5">
            <a:extLst>
              <a:ext uri="{FF2B5EF4-FFF2-40B4-BE49-F238E27FC236}">
                <a16:creationId xmlns:a16="http://schemas.microsoft.com/office/drawing/2014/main" id="{6497C131-9B6E-48E4-B9DF-5CC68D1B5D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8F8C7-7A08-4A84-99BB-8AAD9F84B1AE}"/>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15607908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1C18-510B-49CB-B7D3-821B0875EE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E41420-DC00-4DB2-A618-DD7473C28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78E0E9-DCA5-4012-BDCB-669C4EAF11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6357A-0C72-4D4F-9B7B-DD8F6CD3D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113EA-97C3-46D6-999A-866B65DD0B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B6D7B-2143-4F1A-B983-08B1BD0B81DD}"/>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8" name="Footer Placeholder 7">
            <a:extLst>
              <a:ext uri="{FF2B5EF4-FFF2-40B4-BE49-F238E27FC236}">
                <a16:creationId xmlns:a16="http://schemas.microsoft.com/office/drawing/2014/main" id="{8A0C9D17-3FEF-46B0-97AE-EAA4C7EA64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BCD5E4-FA99-498F-8EB0-6EDBED739C2C}"/>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33181632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88D7-74FA-46D2-80BB-E53610B1D4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D79C5D-564D-4E73-9D21-9F2BF46B5C87}"/>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4" name="Footer Placeholder 3">
            <a:extLst>
              <a:ext uri="{FF2B5EF4-FFF2-40B4-BE49-F238E27FC236}">
                <a16:creationId xmlns:a16="http://schemas.microsoft.com/office/drawing/2014/main" id="{5F60FF0F-BD4B-4640-8782-63D35BE20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0DA7F9-AC07-4D2A-87AC-60D403C436D5}"/>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31536949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DFA1A8-E5A7-4C28-962E-F26739AA5F97}"/>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3" name="Footer Placeholder 2">
            <a:extLst>
              <a:ext uri="{FF2B5EF4-FFF2-40B4-BE49-F238E27FC236}">
                <a16:creationId xmlns:a16="http://schemas.microsoft.com/office/drawing/2014/main" id="{F8F47D04-DA25-4EC7-83D7-49FC1FD04B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F113B5-673F-4B8E-ACAE-E1C9249C4E0D}"/>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35283511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87D9-E588-4DE3-8ED9-9EBE231F6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90A24E-C096-44F4-8DDC-9D8F41689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A1DAE-242C-4ACD-812D-C4F7F98E5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8C88B-DA2D-4415-8330-A09C16CAA666}"/>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6" name="Footer Placeholder 5">
            <a:extLst>
              <a:ext uri="{FF2B5EF4-FFF2-40B4-BE49-F238E27FC236}">
                <a16:creationId xmlns:a16="http://schemas.microsoft.com/office/drawing/2014/main" id="{012DF772-393E-4554-B777-65AEE5DE6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913B2-0F1F-4F7D-B22F-059122A9251C}"/>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18981860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99A6-46D1-412B-9B52-68793E3AF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0BAFF-D940-4D0C-B671-FFA97C754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598984-79E0-4E6D-832F-3B050F347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A1A3C-317F-469D-8EE7-DE640974EF28}"/>
              </a:ext>
            </a:extLst>
          </p:cNvPr>
          <p:cNvSpPr>
            <a:spLocks noGrp="1"/>
          </p:cNvSpPr>
          <p:nvPr>
            <p:ph type="dt" sz="half" idx="10"/>
          </p:nvPr>
        </p:nvSpPr>
        <p:spPr/>
        <p:txBody>
          <a:bodyPr/>
          <a:lstStyle/>
          <a:p>
            <a:fld id="{8EA8B94B-F102-4EA2-930E-66C37CF61A13}" type="datetimeFigureOut">
              <a:rPr lang="en-US" smtClean="0"/>
              <a:t>2/9/2024</a:t>
            </a:fld>
            <a:endParaRPr lang="en-US"/>
          </a:p>
        </p:txBody>
      </p:sp>
      <p:sp>
        <p:nvSpPr>
          <p:cNvPr id="6" name="Footer Placeholder 5">
            <a:extLst>
              <a:ext uri="{FF2B5EF4-FFF2-40B4-BE49-F238E27FC236}">
                <a16:creationId xmlns:a16="http://schemas.microsoft.com/office/drawing/2014/main" id="{95076DD5-83DD-4130-AB00-9CBA45E28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EBE02-9961-4136-85E1-D0853FCCCBF4}"/>
              </a:ext>
            </a:extLst>
          </p:cNvPr>
          <p:cNvSpPr>
            <a:spLocks noGrp="1"/>
          </p:cNvSpPr>
          <p:nvPr>
            <p:ph type="sldNum" sz="quarter" idx="12"/>
          </p:nvPr>
        </p:nvSpPr>
        <p:spPr/>
        <p:txBody>
          <a:bodyPr/>
          <a:lstStyle/>
          <a:p>
            <a:fld id="{0D18DE6E-831C-4061-B5E8-E252340059E1}" type="slidenum">
              <a:rPr lang="en-US" smtClean="0"/>
              <a:t>‹#›</a:t>
            </a:fld>
            <a:endParaRPr lang="en-US"/>
          </a:p>
        </p:txBody>
      </p:sp>
    </p:spTree>
    <p:extLst>
      <p:ext uri="{BB962C8B-B14F-4D97-AF65-F5344CB8AC3E}">
        <p14:creationId xmlns:p14="http://schemas.microsoft.com/office/powerpoint/2010/main" val="27889063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6E5B83-1AF7-4B92-8DF4-7C72D6F39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983C81-5EA9-49E4-BBB4-5D01DC3A1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1563B-8846-4BF1-8428-153377876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8B94B-F102-4EA2-930E-66C37CF61A13}" type="datetimeFigureOut">
              <a:rPr lang="en-US" smtClean="0"/>
              <a:t>2/9/2024</a:t>
            </a:fld>
            <a:endParaRPr lang="en-US"/>
          </a:p>
        </p:txBody>
      </p:sp>
      <p:sp>
        <p:nvSpPr>
          <p:cNvPr id="5" name="Footer Placeholder 4">
            <a:extLst>
              <a:ext uri="{FF2B5EF4-FFF2-40B4-BE49-F238E27FC236}">
                <a16:creationId xmlns:a16="http://schemas.microsoft.com/office/drawing/2014/main" id="{1D46071E-E057-4E59-AA99-E49794AE09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87612C-9FCC-4924-8046-8A6D363DC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8DE6E-831C-4061-B5E8-E252340059E1}" type="slidenum">
              <a:rPr lang="en-US" smtClean="0"/>
              <a:t>‹#›</a:t>
            </a:fld>
            <a:endParaRPr lang="en-US"/>
          </a:p>
        </p:txBody>
      </p:sp>
    </p:spTree>
    <p:extLst>
      <p:ext uri="{BB962C8B-B14F-4D97-AF65-F5344CB8AC3E}">
        <p14:creationId xmlns:p14="http://schemas.microsoft.com/office/powerpoint/2010/main" val="398244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96BA9C-8017-49DB-828A-9235A4F68AFE}"/>
              </a:ext>
            </a:extLst>
          </p:cNvPr>
          <p:cNvPicPr>
            <a:picLocks noChangeAspect="1"/>
          </p:cNvPicPr>
          <p:nvPr/>
        </p:nvPicPr>
        <p:blipFill rotWithShape="1">
          <a:blip r:embed="rId3">
            <a:extLst>
              <a:ext uri="{28A0092B-C50C-407E-A947-70E740481C1C}">
                <a14:useLocalDpi xmlns:a14="http://schemas.microsoft.com/office/drawing/2010/main" val="0"/>
              </a:ext>
            </a:extLst>
          </a:blip>
          <a:srcRect l="1420" r="1420"/>
          <a:stretch/>
        </p:blipFill>
        <p:spPr>
          <a:xfrm>
            <a:off x="-21263" y="0"/>
            <a:ext cx="5629584" cy="6858000"/>
          </a:xfrm>
          <a:prstGeom prst="rect">
            <a:avLst/>
          </a:prstGeom>
        </p:spPr>
      </p:pic>
      <p:sp>
        <p:nvSpPr>
          <p:cNvPr id="8" name="TextBox 7">
            <a:extLst>
              <a:ext uri="{FF2B5EF4-FFF2-40B4-BE49-F238E27FC236}">
                <a16:creationId xmlns:a16="http://schemas.microsoft.com/office/drawing/2014/main" id="{781F32DA-2778-42EB-86F0-373E2D70E5CA}"/>
              </a:ext>
            </a:extLst>
          </p:cNvPr>
          <p:cNvSpPr txBox="1"/>
          <p:nvPr/>
        </p:nvSpPr>
        <p:spPr>
          <a:xfrm>
            <a:off x="6096000" y="2767280"/>
            <a:ext cx="5608319" cy="1569660"/>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CYBERSECURITY IN THE ERA OF 5G</a:t>
            </a:r>
            <a:endParaRPr lang="en-US" sz="4800" b="1" dirty="0"/>
          </a:p>
        </p:txBody>
      </p:sp>
    </p:spTree>
    <p:extLst>
      <p:ext uri="{BB962C8B-B14F-4D97-AF65-F5344CB8AC3E}">
        <p14:creationId xmlns:p14="http://schemas.microsoft.com/office/powerpoint/2010/main" val="1052043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84C2-C0A3-43F3-8A13-2A7FCED7D841}"/>
              </a:ext>
            </a:extLst>
          </p:cNvPr>
          <p:cNvSpPr>
            <a:spLocks noGrp="1"/>
          </p:cNvSpPr>
          <p:nvPr>
            <p:ph type="title"/>
          </p:nvPr>
        </p:nvSpPr>
        <p:spPr>
          <a:xfrm>
            <a:off x="2715126" y="0"/>
            <a:ext cx="6486625" cy="1325563"/>
          </a:xfrm>
        </p:spPr>
        <p:txBody>
          <a:bodyPr/>
          <a:lstStyle/>
          <a:p>
            <a:r>
              <a:rPr lang="en-US" b="1" u="sng" dirty="0">
                <a:latin typeface="Times New Roman" panose="02020603050405020304" pitchFamily="18" charset="0"/>
                <a:cs typeface="Times New Roman" panose="02020603050405020304" pitchFamily="18" charset="0"/>
              </a:rPr>
              <a:t>SECURITY SOLUTIONS</a:t>
            </a:r>
            <a:endParaRPr lang="en-US" dirty="0"/>
          </a:p>
        </p:txBody>
      </p:sp>
      <p:sp>
        <p:nvSpPr>
          <p:cNvPr id="3" name="Content Placeholder 2">
            <a:extLst>
              <a:ext uri="{FF2B5EF4-FFF2-40B4-BE49-F238E27FC236}">
                <a16:creationId xmlns:a16="http://schemas.microsoft.com/office/drawing/2014/main" id="{0A724F37-A688-4A8B-ACC3-2AD559D8B286}"/>
              </a:ext>
            </a:extLst>
          </p:cNvPr>
          <p:cNvSpPr>
            <a:spLocks noGrp="1"/>
          </p:cNvSpPr>
          <p:nvPr>
            <p:ph idx="1"/>
          </p:nvPr>
        </p:nvSpPr>
        <p:spPr/>
        <p:txBody>
          <a:bodyPr>
            <a:normAutofit/>
          </a:bodyPr>
          <a:lstStyle/>
          <a:p>
            <a:pPr algn="just">
              <a:lnSpc>
                <a:spcPct val="150000"/>
              </a:lnSpc>
            </a:pPr>
            <a:r>
              <a:rPr lang="en-US" b="1" u="sng" dirty="0">
                <a:latin typeface="Times New Roman" panose="02020603050405020304" pitchFamily="18" charset="0"/>
                <a:cs typeface="Times New Roman" panose="02020603050405020304" pitchFamily="18" charset="0"/>
              </a:rPr>
              <a:t>Encryption</a:t>
            </a:r>
          </a:p>
          <a:p>
            <a:pPr algn="just">
              <a:lnSpc>
                <a:spcPct val="150000"/>
              </a:lnSpc>
            </a:pPr>
            <a:r>
              <a:rPr lang="en-US" sz="2400" dirty="0">
                <a:latin typeface="Times New Roman" panose="02020603050405020304" pitchFamily="18" charset="0"/>
                <a:cs typeface="Times New Roman" panose="02020603050405020304" pitchFamily="18" charset="0"/>
              </a:rPr>
              <a:t>Encryption solutions protect data by converting it into an unreadable format, ensuring that only authorized parties can access and decipher the information</a:t>
            </a:r>
          </a:p>
          <a:p>
            <a:pPr algn="just">
              <a:lnSpc>
                <a:spcPct val="150000"/>
              </a:lnSpc>
            </a:pPr>
            <a:r>
              <a:rPr lang="en-US" b="1" u="sng" dirty="0">
                <a:latin typeface="Times New Roman" panose="02020603050405020304" pitchFamily="18" charset="0"/>
                <a:cs typeface="Times New Roman" panose="02020603050405020304" pitchFamily="18" charset="0"/>
              </a:rPr>
              <a:t>Access Control</a:t>
            </a:r>
          </a:p>
          <a:p>
            <a:pPr algn="just">
              <a:lnSpc>
                <a:spcPct val="150000"/>
              </a:lnSpc>
            </a:pPr>
            <a:r>
              <a:rPr lang="en-US" sz="2400" dirty="0">
                <a:latin typeface="Times New Roman" panose="02020603050405020304" pitchFamily="18" charset="0"/>
                <a:cs typeface="Times New Roman" panose="02020603050405020304" pitchFamily="18" charset="0"/>
              </a:rPr>
              <a:t>Access control solutions restrict unauthorized access to sensitive data and systems by implementing authentication and authorization mechanisms.</a:t>
            </a: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10631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4E0C2-BC63-4D96-A23C-7C75F93A290D}"/>
              </a:ext>
            </a:extLst>
          </p:cNvPr>
          <p:cNvSpPr>
            <a:spLocks noGrp="1"/>
          </p:cNvSpPr>
          <p:nvPr>
            <p:ph idx="1"/>
          </p:nvPr>
        </p:nvSpPr>
        <p:spPr>
          <a:xfrm>
            <a:off x="600376" y="612840"/>
            <a:ext cx="10991248" cy="5778334"/>
          </a:xfrm>
        </p:spPr>
        <p:txBody>
          <a:bodyPr/>
          <a:lstStyle/>
          <a:p>
            <a:pPr algn="just">
              <a:lnSpc>
                <a:spcPct val="150000"/>
              </a:lnSpc>
            </a:pPr>
            <a:r>
              <a:rPr lang="en-US" sz="2600" b="1" u="sng" dirty="0">
                <a:effectLst/>
                <a:latin typeface="Times New Roman" panose="02020603050405020304" pitchFamily="18" charset="0"/>
                <a:cs typeface="Times New Roman" panose="02020603050405020304" pitchFamily="18" charset="0"/>
              </a:rPr>
              <a:t>Endpoint Protection</a:t>
            </a:r>
            <a:endParaRPr lang="en-US" sz="2600" b="1" u="sng"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Endpoint protection solutions safeguard devices and endpoints from cyber threats by detecting and blocking malicious activities.</a:t>
            </a:r>
          </a:p>
          <a:p>
            <a:pPr algn="just">
              <a:lnSpc>
                <a:spcPct val="150000"/>
              </a:lnSpc>
            </a:pPr>
            <a:r>
              <a:rPr lang="en-US" sz="2600" b="1" u="sng" dirty="0">
                <a:latin typeface="Times New Roman" panose="02020603050405020304" pitchFamily="18" charset="0"/>
                <a:cs typeface="Times New Roman" panose="02020603050405020304" pitchFamily="18" charset="0"/>
              </a:rPr>
              <a:t>Network Monitoring</a:t>
            </a:r>
          </a:p>
          <a:p>
            <a:pPr algn="just">
              <a:lnSpc>
                <a:spcPct val="150000"/>
              </a:lnSpc>
            </a:pPr>
            <a:r>
              <a:rPr lang="en-US" sz="2400" dirty="0">
                <a:latin typeface="Times New Roman" panose="02020603050405020304" pitchFamily="18" charset="0"/>
                <a:cs typeface="Times New Roman" panose="02020603050405020304" pitchFamily="18" charset="0"/>
              </a:rPr>
              <a:t>Network monitoring solutions analyze network traffic to detect and prevent unauthorized access, intrusions, and suspicious activ</a:t>
            </a:r>
            <a:r>
              <a:rPr lang="en-US" sz="2200" dirty="0">
                <a:latin typeface="Times New Roman" panose="02020603050405020304" pitchFamily="18" charset="0"/>
                <a:cs typeface="Times New Roman" panose="02020603050405020304" pitchFamily="18" charset="0"/>
              </a:rPr>
              <a:t>ities.</a:t>
            </a:r>
          </a:p>
          <a:p>
            <a:endParaRPr lang="en-US" dirty="0"/>
          </a:p>
        </p:txBody>
      </p:sp>
    </p:spTree>
    <p:extLst>
      <p:ext uri="{BB962C8B-B14F-4D97-AF65-F5344CB8AC3E}">
        <p14:creationId xmlns:p14="http://schemas.microsoft.com/office/powerpoint/2010/main" val="1813668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CF2DC8-0B91-4E12-9E1F-1AE56C8FE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350" y="968427"/>
            <a:ext cx="9259299" cy="4921146"/>
          </a:xfrm>
        </p:spPr>
      </p:pic>
    </p:spTree>
    <p:extLst>
      <p:ext uri="{BB962C8B-B14F-4D97-AF65-F5344CB8AC3E}">
        <p14:creationId xmlns:p14="http://schemas.microsoft.com/office/powerpoint/2010/main" val="3994964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0CCF-4885-4AB3-A908-FDEF390C98B8}"/>
              </a:ext>
            </a:extLst>
          </p:cNvPr>
          <p:cNvSpPr>
            <a:spLocks noGrp="1"/>
          </p:cNvSpPr>
          <p:nvPr>
            <p:ph type="title"/>
          </p:nvPr>
        </p:nvSpPr>
        <p:spPr>
          <a:xfrm>
            <a:off x="3589020" y="18255"/>
            <a:ext cx="5013960" cy="1325563"/>
          </a:xfrm>
        </p:spPr>
        <p:txBody>
          <a:bodyPr/>
          <a:lstStyle/>
          <a:p>
            <a:r>
              <a:rPr lang="en-US" u="sng" dirty="0">
                <a:latin typeface="Times New Roman" panose="02020603050405020304" pitchFamily="18" charset="0"/>
                <a:cs typeface="Times New Roman" panose="02020603050405020304" pitchFamily="18" charset="0"/>
              </a:rPr>
              <a:t>CLOUD SECURITY</a:t>
            </a:r>
            <a:endParaRPr lang="en-US" dirty="0"/>
          </a:p>
        </p:txBody>
      </p:sp>
      <p:pic>
        <p:nvPicPr>
          <p:cNvPr id="7" name="Content Placeholder 6">
            <a:extLst>
              <a:ext uri="{FF2B5EF4-FFF2-40B4-BE49-F238E27FC236}">
                <a16:creationId xmlns:a16="http://schemas.microsoft.com/office/drawing/2014/main" id="{6081C05D-FB9B-4BF0-9F4D-AA4B80223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164" y="1036512"/>
            <a:ext cx="10575672" cy="5803233"/>
          </a:xfrm>
        </p:spPr>
      </p:pic>
    </p:spTree>
    <p:extLst>
      <p:ext uri="{BB962C8B-B14F-4D97-AF65-F5344CB8AC3E}">
        <p14:creationId xmlns:p14="http://schemas.microsoft.com/office/powerpoint/2010/main" val="3933620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C9C7-7E65-4548-B3E5-AAFA8A859471}"/>
              </a:ext>
            </a:extLst>
          </p:cNvPr>
          <p:cNvSpPr>
            <a:spLocks noGrp="1"/>
          </p:cNvSpPr>
          <p:nvPr>
            <p:ph type="title"/>
          </p:nvPr>
        </p:nvSpPr>
        <p:spPr>
          <a:xfrm>
            <a:off x="4065470" y="18255"/>
            <a:ext cx="4061059" cy="1325563"/>
          </a:xfrm>
        </p:spPr>
        <p:txBody>
          <a:bodyPr/>
          <a:lstStyle/>
          <a:p>
            <a:r>
              <a:rPr lang="en-US" u="sng" dirty="0">
                <a:latin typeface="Times New Roman" panose="02020603050405020304" pitchFamily="18" charset="0"/>
                <a:cs typeface="Times New Roman" panose="02020603050405020304" pitchFamily="18" charset="0"/>
              </a:rPr>
              <a:t>IOT SECURITY</a:t>
            </a:r>
            <a:endParaRPr lang="en-US" dirty="0"/>
          </a:p>
        </p:txBody>
      </p:sp>
      <p:sp>
        <p:nvSpPr>
          <p:cNvPr id="3" name="Content Placeholder 2">
            <a:extLst>
              <a:ext uri="{FF2B5EF4-FFF2-40B4-BE49-F238E27FC236}">
                <a16:creationId xmlns:a16="http://schemas.microsoft.com/office/drawing/2014/main" id="{BE6E8998-991D-44D5-A1EA-5C14DB1C8BF9}"/>
              </a:ext>
            </a:extLst>
          </p:cNvPr>
          <p:cNvSpPr>
            <a:spLocks noGrp="1"/>
          </p:cNvSpPr>
          <p:nvPr>
            <p:ph idx="1"/>
          </p:nvPr>
        </p:nvSpPr>
        <p:spPr/>
        <p:txBody>
          <a:bodyPr>
            <a:normAutofit fontScale="77500" lnSpcReduction="20000"/>
          </a:bodyPr>
          <a:lstStyle/>
          <a:p>
            <a:pPr marL="0" indent="0">
              <a:buNone/>
            </a:pPr>
            <a:r>
              <a:rPr lang="en-US" sz="4000" b="1" u="sng" dirty="0">
                <a:effectLst/>
                <a:latin typeface="Times New Roman" panose="02020603050405020304" pitchFamily="18" charset="0"/>
                <a:cs typeface="Times New Roman" panose="02020603050405020304" pitchFamily="18" charset="0"/>
              </a:rPr>
              <a:t>The Importance of IoT Security</a:t>
            </a:r>
            <a:endParaRPr lang="en-US" sz="4000" b="1" u="sng"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With the rise of 5G connectivity, the Internet of Things (IoT) is becoming more prevalent in our daily lives. However, along with the benefits of IoT, there are also significant security risks. It is crucial to ensure IoT security to protect sensitive data and prevent unauthorized access.</a:t>
            </a:r>
          </a:p>
          <a:p>
            <a:r>
              <a:rPr lang="en-US" sz="3600" b="1" dirty="0">
                <a:effectLst/>
              </a:rPr>
              <a:t> </a:t>
            </a:r>
            <a:r>
              <a:rPr lang="en-US" sz="3600" b="1" u="sng" dirty="0">
                <a:effectLst/>
              </a:rPr>
              <a:t>Challenges in IoT Security</a:t>
            </a:r>
            <a:endParaRPr lang="en-US" sz="3600" b="1" u="sng" dirty="0"/>
          </a:p>
          <a:p>
            <a:r>
              <a:rPr lang="en-US" sz="2800" dirty="0">
                <a:effectLst/>
              </a:rPr>
              <a:t>The rapid growth of IoT devices and the complexity of their interconnected networks create several challenges in ensuring IoT security. These challenges include:</a:t>
            </a:r>
            <a:endParaRPr lang="en-US" sz="2800" dirty="0"/>
          </a:p>
          <a:p>
            <a:pPr>
              <a:buFont typeface="Arial" panose="020B0604020202020204" pitchFamily="34" charset="0"/>
              <a:buChar char="•"/>
            </a:pPr>
            <a:r>
              <a:rPr lang="en-US" sz="2800" dirty="0">
                <a:effectLst/>
              </a:rPr>
              <a:t>Large attack surface: The increasing number of IoT devices provides more entry points for cybercriminals.</a:t>
            </a:r>
          </a:p>
          <a:p>
            <a:pPr>
              <a:buFont typeface="Arial" panose="020B0604020202020204" pitchFamily="34" charset="0"/>
              <a:buChar char="•"/>
            </a:pPr>
            <a:r>
              <a:rPr lang="en-US" sz="2800" dirty="0">
                <a:effectLst/>
              </a:rPr>
              <a:t>Lack of standardization: IoT devices often have different security protocols, making it challenging to implement consistent security measures.</a:t>
            </a:r>
          </a:p>
          <a:p>
            <a:pPr>
              <a:buFont typeface="Arial" panose="020B0604020202020204" pitchFamily="34" charset="0"/>
              <a:buChar char="•"/>
            </a:pPr>
            <a:r>
              <a:rPr lang="en-US" sz="2800" dirty="0">
                <a:effectLst/>
              </a:rPr>
              <a:t>Limited computational resources: Many IoT devices have limited processing power and memory, making it difficult to implement robust security measures.</a:t>
            </a:r>
          </a:p>
          <a:p>
            <a:endParaRPr lang="en-US" dirty="0"/>
          </a:p>
        </p:txBody>
      </p:sp>
    </p:spTree>
    <p:extLst>
      <p:ext uri="{BB962C8B-B14F-4D97-AF65-F5344CB8AC3E}">
        <p14:creationId xmlns:p14="http://schemas.microsoft.com/office/powerpoint/2010/main" val="1186591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C41D4-21C2-4D0E-B088-F0D193930DDB}"/>
              </a:ext>
            </a:extLst>
          </p:cNvPr>
          <p:cNvSpPr>
            <a:spLocks noGrp="1"/>
          </p:cNvSpPr>
          <p:nvPr>
            <p:ph idx="1"/>
          </p:nvPr>
        </p:nvSpPr>
        <p:spPr>
          <a:xfrm>
            <a:off x="838200" y="535840"/>
            <a:ext cx="10515600" cy="4351338"/>
          </a:xfrm>
        </p:spPr>
        <p:txBody>
          <a:bodyPr>
            <a:noAutofit/>
          </a:bodyPr>
          <a:lstStyle/>
          <a:p>
            <a:pPr marL="0" indent="0">
              <a:buNone/>
            </a:pPr>
            <a:r>
              <a:rPr lang="en-US" b="1" u="sng" dirty="0">
                <a:effectLst/>
                <a:latin typeface="Times New Roman" panose="02020603050405020304" pitchFamily="18" charset="0"/>
                <a:cs typeface="Times New Roman" panose="02020603050405020304" pitchFamily="18" charset="0"/>
              </a:rPr>
              <a:t>Best Practices for IoT Security</a:t>
            </a:r>
            <a:endParaRPr lang="en-US" b="1" u="sng"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To ensure IoT security in the era of 5G connectivity, it is important to follow best practices such as: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Implement strong authentication and access control mechanisms to prevent unauthorized access to IoT devices.</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Encrypt data transmitted between IoT devices and backend systems to protect sensitive information.</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Regularly update and patch IoT devices to address vulnerabilities and security flaws.</a:t>
            </a: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Monitor IoT networks for suspicious activities and implement intrusion detection systems.</a:t>
            </a:r>
          </a:p>
          <a:p>
            <a:pPr marL="0" indent="0">
              <a:buNone/>
            </a:pPr>
            <a:endParaRPr lang="en-US" dirty="0"/>
          </a:p>
          <a:p>
            <a:endParaRPr lang="en-US" dirty="0"/>
          </a:p>
        </p:txBody>
      </p:sp>
    </p:spTree>
    <p:extLst>
      <p:ext uri="{BB962C8B-B14F-4D97-AF65-F5344CB8AC3E}">
        <p14:creationId xmlns:p14="http://schemas.microsoft.com/office/powerpoint/2010/main" val="3150098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F592-5433-42BB-B4CC-ABB15C88BC84}"/>
              </a:ext>
            </a:extLst>
          </p:cNvPr>
          <p:cNvSpPr>
            <a:spLocks noGrp="1"/>
          </p:cNvSpPr>
          <p:nvPr>
            <p:ph type="title"/>
          </p:nvPr>
        </p:nvSpPr>
        <p:spPr>
          <a:xfrm>
            <a:off x="2145230" y="95618"/>
            <a:ext cx="7901539" cy="1325563"/>
          </a:xfrm>
        </p:spPr>
        <p:txBody>
          <a:bodyPr/>
          <a:lstStyle/>
          <a:p>
            <a:r>
              <a:rPr lang="en-US" u="sng" dirty="0">
                <a:latin typeface="Times New Roman" panose="02020603050405020304" pitchFamily="18" charset="0"/>
                <a:cs typeface="Times New Roman" panose="02020603050405020304" pitchFamily="18" charset="0"/>
              </a:rPr>
              <a:t>MOBILE DEVICE SECURITY</a:t>
            </a:r>
            <a:endParaRPr lang="en-US" dirty="0"/>
          </a:p>
        </p:txBody>
      </p:sp>
      <p:sp>
        <p:nvSpPr>
          <p:cNvPr id="3" name="Content Placeholder 2">
            <a:extLst>
              <a:ext uri="{FF2B5EF4-FFF2-40B4-BE49-F238E27FC236}">
                <a16:creationId xmlns:a16="http://schemas.microsoft.com/office/drawing/2014/main" id="{4A03F1B1-CD5E-4108-B235-B69624F80456}"/>
              </a:ext>
            </a:extLst>
          </p:cNvPr>
          <p:cNvSpPr>
            <a:spLocks noGrp="1"/>
          </p:cNvSpPr>
          <p:nvPr>
            <p:ph idx="1"/>
          </p:nvPr>
        </p:nvSpPr>
        <p:spPr/>
        <p:txBody>
          <a:bodyPr/>
          <a:lstStyle/>
          <a:p>
            <a:r>
              <a:rPr lang="en-US" b="1" u="sng" dirty="0">
                <a:effectLst/>
                <a:latin typeface="Times New Roman" panose="02020603050405020304" pitchFamily="18" charset="0"/>
                <a:cs typeface="Times New Roman" panose="02020603050405020304" pitchFamily="18" charset="0"/>
              </a:rPr>
              <a:t>Importance of Mobile Device Security</a:t>
            </a:r>
            <a:endParaRPr lang="en-US" b="1" u="sng"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With the advent of 5G technology, mobile devices have become even more vulnerable to cybersecurity threats. It is crucial to implement robust security measures to protect sensitive data and ensure the privacy of users.</a:t>
            </a:r>
          </a:p>
          <a:p>
            <a:r>
              <a:rPr lang="en-US" b="1" u="sng" dirty="0">
                <a:effectLst/>
              </a:rPr>
              <a:t> Mobile Device Management Solutions</a:t>
            </a:r>
            <a:endParaRPr lang="en-US" b="1" u="sng" dirty="0"/>
          </a:p>
          <a:p>
            <a:r>
              <a:rPr lang="en-US" dirty="0">
                <a:effectLst/>
              </a:rPr>
              <a:t>Implementing a mobile device management (MDM) solution can provide centralized control and security for mobile devices in an organization. MDM solutions offer features such as remote device wiping, app management, and data encryption.</a:t>
            </a:r>
            <a:endParaRPr lang="en-US" dirty="0"/>
          </a:p>
          <a:p>
            <a:endParaRPr lang="en-US" dirty="0"/>
          </a:p>
        </p:txBody>
      </p:sp>
    </p:spTree>
    <p:extLst>
      <p:ext uri="{BB962C8B-B14F-4D97-AF65-F5344CB8AC3E}">
        <p14:creationId xmlns:p14="http://schemas.microsoft.com/office/powerpoint/2010/main" val="1712159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88DF-B8AB-4F08-9335-67DA4AE7097C}"/>
              </a:ext>
            </a:extLst>
          </p:cNvPr>
          <p:cNvSpPr>
            <a:spLocks noGrp="1"/>
          </p:cNvSpPr>
          <p:nvPr>
            <p:ph type="title"/>
          </p:nvPr>
        </p:nvSpPr>
        <p:spPr>
          <a:xfrm>
            <a:off x="1562902" y="85992"/>
            <a:ext cx="10629098" cy="1325563"/>
          </a:xfrm>
        </p:spPr>
        <p:txBody>
          <a:bodyPr/>
          <a:lstStyle/>
          <a:p>
            <a:r>
              <a:rPr lang="en-US" b="1" u="sng" dirty="0">
                <a:latin typeface="Times New Roman" panose="02020603050405020304" pitchFamily="18" charset="0"/>
                <a:cs typeface="Times New Roman" panose="02020603050405020304" pitchFamily="18" charset="0"/>
              </a:rPr>
              <a:t>SOCIAL ENGINEERING ATTACKS</a:t>
            </a:r>
            <a:endParaRPr lang="en-US" b="1" dirty="0"/>
          </a:p>
        </p:txBody>
      </p:sp>
      <p:sp>
        <p:nvSpPr>
          <p:cNvPr id="3" name="Content Placeholder 2">
            <a:extLst>
              <a:ext uri="{FF2B5EF4-FFF2-40B4-BE49-F238E27FC236}">
                <a16:creationId xmlns:a16="http://schemas.microsoft.com/office/drawing/2014/main" id="{745A622C-3458-4479-8CFC-6CE3345DC15F}"/>
              </a:ext>
            </a:extLst>
          </p:cNvPr>
          <p:cNvSpPr>
            <a:spLocks noGrp="1"/>
          </p:cNvSpPr>
          <p:nvPr>
            <p:ph idx="1"/>
          </p:nvPr>
        </p:nvSpPr>
        <p:spPr/>
        <p:txBody>
          <a:bodyPr>
            <a:normAutofit lnSpcReduction="10000"/>
          </a:bodyPr>
          <a:lstStyle/>
          <a:p>
            <a:r>
              <a:rPr lang="en-US" sz="2800" b="1" dirty="0">
                <a:effectLst/>
                <a:latin typeface="Times New Roman" panose="02020603050405020304" pitchFamily="18" charset="0"/>
                <a:cs typeface="Times New Roman" panose="02020603050405020304" pitchFamily="18" charset="0"/>
              </a:rPr>
              <a:t>What are Social Engineering Attacks?</a:t>
            </a:r>
            <a:endParaRPr lang="en-US" sz="2800" b="1" dirty="0">
              <a:latin typeface="Times New Roman" panose="02020603050405020304" pitchFamily="18" charset="0"/>
              <a:cs typeface="Times New Roman" panose="02020603050405020304" pitchFamily="18" charset="0"/>
            </a:endParaRPr>
          </a:p>
          <a:p>
            <a:r>
              <a:rPr lang="en-US" sz="2800" dirty="0">
                <a:effectLst/>
                <a:latin typeface="Times New Roman" panose="02020603050405020304" pitchFamily="18" charset="0"/>
                <a:cs typeface="Times New Roman" panose="02020603050405020304" pitchFamily="18" charset="0"/>
              </a:rPr>
              <a:t>Social engineering attacks are tactics used by cybercriminals to manipulate individuals into revealing sensitive information or performing actions that compromise the security of a system or network</a:t>
            </a:r>
            <a:r>
              <a:rPr lang="en-US" dirty="0">
                <a:effectLst/>
              </a:rPr>
              <a:t>.</a:t>
            </a:r>
            <a:endParaRPr lang="en-US" dirty="0"/>
          </a:p>
          <a:p>
            <a:r>
              <a:rPr lang="en-US" b="1" dirty="0">
                <a:effectLst/>
              </a:rPr>
              <a:t>Impact on Cybersecurity in the 5G Era</a:t>
            </a:r>
            <a:endParaRPr lang="en-US" b="1" dirty="0"/>
          </a:p>
          <a:p>
            <a:r>
              <a:rPr lang="en-US" dirty="0">
                <a:effectLst/>
              </a:rPr>
              <a:t>Social engineering attacks pose an even greater threat in the era of 5G due to the increased connectivity and reliance on digital systems. The speed and efficiency of 5G networks make it easier for cybercriminals to execute attacks and exploit vulnerabilities in the system.</a:t>
            </a:r>
            <a:endParaRPr lang="en-US" dirty="0"/>
          </a:p>
          <a:p>
            <a:endParaRPr lang="en-US" dirty="0"/>
          </a:p>
          <a:p>
            <a:endParaRPr lang="en-US" dirty="0"/>
          </a:p>
        </p:txBody>
      </p:sp>
    </p:spTree>
    <p:extLst>
      <p:ext uri="{BB962C8B-B14F-4D97-AF65-F5344CB8AC3E}">
        <p14:creationId xmlns:p14="http://schemas.microsoft.com/office/powerpoint/2010/main" val="249736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BCFC420-4178-456B-8540-7B6FBDD3EC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54" b="20893"/>
          <a:stretch/>
        </p:blipFill>
        <p:spPr>
          <a:xfrm>
            <a:off x="622434" y="447462"/>
            <a:ext cx="10793128" cy="6393694"/>
          </a:xfrm>
        </p:spPr>
      </p:pic>
    </p:spTree>
    <p:extLst>
      <p:ext uri="{BB962C8B-B14F-4D97-AF65-F5344CB8AC3E}">
        <p14:creationId xmlns:p14="http://schemas.microsoft.com/office/powerpoint/2010/main" val="3130244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64C59-DBA9-4E12-B200-E8FEC03FC54D}"/>
              </a:ext>
            </a:extLst>
          </p:cNvPr>
          <p:cNvSpPr>
            <a:spLocks noGrp="1"/>
          </p:cNvSpPr>
          <p:nvPr>
            <p:ph type="title"/>
          </p:nvPr>
        </p:nvSpPr>
        <p:spPr/>
        <p:txBody>
          <a:bodyPr anchor="ctr"/>
          <a:lstStyle/>
          <a:p>
            <a:r>
              <a:rPr lang="en-US" b="1" u="sng" dirty="0">
                <a:latin typeface="Times New Roman" panose="02020603050405020304" pitchFamily="18" charset="0"/>
                <a:cs typeface="Times New Roman" panose="02020603050405020304" pitchFamily="18" charset="0"/>
              </a:rPr>
              <a:t>CYBER ATTACKS</a:t>
            </a:r>
            <a:endParaRPr lang="en-US" u="sng" dirty="0"/>
          </a:p>
        </p:txBody>
      </p:sp>
      <p:pic>
        <p:nvPicPr>
          <p:cNvPr id="9" name="Content Placeholder 8">
            <a:extLst>
              <a:ext uri="{FF2B5EF4-FFF2-40B4-BE49-F238E27FC236}">
                <a16:creationId xmlns:a16="http://schemas.microsoft.com/office/drawing/2014/main" id="{3627C7F7-0C0F-4E85-BA42-9510C81C87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00744"/>
            <a:ext cx="5181600" cy="3892281"/>
          </a:xfrm>
        </p:spPr>
      </p:pic>
      <p:sp>
        <p:nvSpPr>
          <p:cNvPr id="6" name="Text Placeholder 5">
            <a:extLst>
              <a:ext uri="{FF2B5EF4-FFF2-40B4-BE49-F238E27FC236}">
                <a16:creationId xmlns:a16="http://schemas.microsoft.com/office/drawing/2014/main" id="{BFF380AA-246B-4C03-B6A2-1FE2FD6BC783}"/>
              </a:ext>
            </a:extLst>
          </p:cNvPr>
          <p:cNvSpPr>
            <a:spLocks noGrp="1"/>
          </p:cNvSpPr>
          <p:nvPr>
            <p:ph sz="half" idx="2"/>
          </p:nvPr>
        </p:nvSpPr>
        <p:spPr>
          <a:xfrm>
            <a:off x="6096000" y="1121845"/>
            <a:ext cx="5627571" cy="5250080"/>
          </a:xfrm>
        </p:spPr>
        <p:txBody>
          <a:bodyPr>
            <a:normAutofit fontScale="25000" lnSpcReduction="20000"/>
          </a:bodyPr>
          <a:lstStyle/>
          <a:p>
            <a:pPr>
              <a:lnSpc>
                <a:spcPct val="170000"/>
              </a:lnSpc>
            </a:pPr>
            <a:r>
              <a:rPr lang="en-US" sz="8000" b="1" dirty="0">
                <a:latin typeface="Times New Roman" panose="02020603050405020304" pitchFamily="18" charset="0"/>
                <a:cs typeface="Times New Roman" panose="02020603050405020304" pitchFamily="18" charset="0"/>
              </a:rPr>
              <a:t>Phishing</a:t>
            </a:r>
            <a:r>
              <a:rPr lang="en-US" sz="8000" dirty="0">
                <a:latin typeface="Times New Roman" panose="02020603050405020304" pitchFamily="18" charset="0"/>
                <a:cs typeface="Times New Roman" panose="02020603050405020304" pitchFamily="18" charset="0"/>
              </a:rPr>
              <a:t>: </a:t>
            </a:r>
            <a:r>
              <a:rPr lang="en-US" sz="8000" dirty="0">
                <a:solidFill>
                  <a:srgbClr val="001D35"/>
                </a:solidFill>
                <a:latin typeface="Times New Roman" panose="02020603050405020304" pitchFamily="18" charset="0"/>
                <a:cs typeface="Times New Roman" panose="02020603050405020304" pitchFamily="18" charset="0"/>
              </a:rPr>
              <a:t>it </a:t>
            </a:r>
            <a:r>
              <a:rPr lang="en-US" sz="8000" b="0" i="0" dirty="0">
                <a:solidFill>
                  <a:srgbClr val="001D35"/>
                </a:solidFill>
                <a:effectLst/>
                <a:latin typeface="Times New Roman" panose="02020603050405020304" pitchFamily="18" charset="0"/>
                <a:cs typeface="Times New Roman" panose="02020603050405020304" pitchFamily="18" charset="0"/>
              </a:rPr>
              <a:t>is </a:t>
            </a:r>
            <a:r>
              <a:rPr lang="en-US" sz="8000" dirty="0">
                <a:latin typeface="Times New Roman" panose="02020603050405020304" pitchFamily="18" charset="0"/>
                <a:cs typeface="Times New Roman" panose="02020603050405020304" pitchFamily="18" charset="0"/>
              </a:rPr>
              <a:t>a type of online fraud that involves tricking people into providing sensitive information, such as passwords or credit card numbers</a:t>
            </a:r>
          </a:p>
          <a:p>
            <a:pPr>
              <a:lnSpc>
                <a:spcPct val="170000"/>
              </a:lnSpc>
            </a:pPr>
            <a:r>
              <a:rPr lang="en-US" sz="8000" b="1" dirty="0" err="1">
                <a:latin typeface="Times New Roman" panose="02020603050405020304" pitchFamily="18" charset="0"/>
                <a:cs typeface="Times New Roman" panose="02020603050405020304" pitchFamily="18" charset="0"/>
              </a:rPr>
              <a:t>Malware:</a:t>
            </a:r>
            <a:r>
              <a:rPr lang="en-US" sz="8000" b="1" dirty="0" err="1">
                <a:solidFill>
                  <a:srgbClr val="000000"/>
                </a:solidFill>
                <a:effectLst/>
                <a:latin typeface="Times New Roman" panose="02020603050405020304" pitchFamily="18" charset="0"/>
                <a:ea typeface="Times New Roman" panose="02020603050405020304" pitchFamily="18" charset="0"/>
              </a:rPr>
              <a:t>Malware</a:t>
            </a:r>
            <a:r>
              <a:rPr lang="en-US" sz="8000" b="1" dirty="0">
                <a:solidFill>
                  <a:srgbClr val="000000"/>
                </a:solidFill>
                <a:effectLst/>
                <a:latin typeface="Times New Roman" panose="02020603050405020304" pitchFamily="18" charset="0"/>
                <a:ea typeface="Times New Roman" panose="02020603050405020304" pitchFamily="18" charset="0"/>
              </a:rPr>
              <a:t> </a:t>
            </a:r>
            <a:r>
              <a:rPr lang="en-US" sz="8000" dirty="0">
                <a:solidFill>
                  <a:srgbClr val="000000"/>
                </a:solidFill>
                <a:effectLst/>
                <a:latin typeface="Times New Roman" panose="02020603050405020304" pitchFamily="18" charset="0"/>
                <a:ea typeface="Times New Roman" panose="02020603050405020304" pitchFamily="18" charset="0"/>
              </a:rPr>
              <a:t>refers to malicious software designed to disrupt, damage, or gain unauthorized access to computer systems or networks</a:t>
            </a: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70000"/>
              </a:lnSpc>
            </a:pPr>
            <a:r>
              <a:rPr lang="en-US" sz="8000" b="1" i="0" dirty="0">
                <a:solidFill>
                  <a:srgbClr val="111111"/>
                </a:solidFill>
                <a:effectLst/>
                <a:latin typeface="Times New Roman" panose="02020603050405020304" pitchFamily="18" charset="0"/>
                <a:cs typeface="Times New Roman" panose="02020603050405020304" pitchFamily="18" charset="0"/>
              </a:rPr>
              <a:t>DDoS: distributed-denial-of-service</a:t>
            </a:r>
            <a:r>
              <a:rPr lang="en-US" sz="8000" b="0" i="0" dirty="0">
                <a:solidFill>
                  <a:srgbClr val="111111"/>
                </a:solidFill>
                <a:effectLst/>
                <a:latin typeface="Times New Roman" panose="02020603050405020304" pitchFamily="18" charset="0"/>
                <a:cs typeface="Times New Roman" panose="02020603050405020304" pitchFamily="18" charset="0"/>
              </a:rPr>
              <a:t>, is a cyberattack that attempts to interrupt a server or network by flooding it with fake internet traffic, preventing user access and disrupting operations.</a:t>
            </a:r>
            <a:endPar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57948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A6D2E6-5764-4B98-8C66-BFDF8B545050}"/>
              </a:ext>
            </a:extLst>
          </p:cNvPr>
          <p:cNvSpPr txBox="1"/>
          <p:nvPr/>
        </p:nvSpPr>
        <p:spPr>
          <a:xfrm>
            <a:off x="3048000" y="445918"/>
            <a:ext cx="6096000" cy="584775"/>
          </a:xfrm>
          <a:prstGeom prst="rect">
            <a:avLst/>
          </a:prstGeom>
          <a:noFill/>
        </p:spPr>
        <p:txBody>
          <a:bodyPr wrap="square">
            <a:spAutoFit/>
          </a:bodyPr>
          <a:lstStyle/>
          <a:p>
            <a:r>
              <a:rPr lang="en-US" sz="3200" b="1" u="sng" dirty="0">
                <a:latin typeface="Times New Roman" panose="02020603050405020304" pitchFamily="18" charset="0"/>
                <a:cs typeface="Times New Roman" panose="02020603050405020304" pitchFamily="18" charset="0"/>
              </a:rPr>
              <a:t>INTRODUCTION TO 5G</a:t>
            </a:r>
            <a:endParaRPr lang="en-US" sz="3200" dirty="0"/>
          </a:p>
        </p:txBody>
      </p:sp>
      <p:sp>
        <p:nvSpPr>
          <p:cNvPr id="7" name="TextBox 6">
            <a:extLst>
              <a:ext uri="{FF2B5EF4-FFF2-40B4-BE49-F238E27FC236}">
                <a16:creationId xmlns:a16="http://schemas.microsoft.com/office/drawing/2014/main" id="{14560253-66D2-4018-86BC-E6F194F9533E}"/>
              </a:ext>
            </a:extLst>
          </p:cNvPr>
          <p:cNvSpPr txBox="1"/>
          <p:nvPr/>
        </p:nvSpPr>
        <p:spPr>
          <a:xfrm>
            <a:off x="63500" y="1283277"/>
            <a:ext cx="12065000" cy="5170646"/>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5G is the fifth generation of wireless technology, designed to provide faster speeds, lower latency, and increased capacity compared to previous generations. It is a revolutionary advancement that will transform the way we connect and communicate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3" name="Picture 2">
            <a:extLst>
              <a:ext uri="{FF2B5EF4-FFF2-40B4-BE49-F238E27FC236}">
                <a16:creationId xmlns:a16="http://schemas.microsoft.com/office/drawing/2014/main" id="{215813C3-BD45-47CE-B996-0F3EF4669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939" y="2360701"/>
            <a:ext cx="6606122" cy="4345806"/>
          </a:xfrm>
          <a:prstGeom prst="rect">
            <a:avLst/>
          </a:prstGeom>
        </p:spPr>
      </p:pic>
    </p:spTree>
    <p:extLst>
      <p:ext uri="{BB962C8B-B14F-4D97-AF65-F5344CB8AC3E}">
        <p14:creationId xmlns:p14="http://schemas.microsoft.com/office/powerpoint/2010/main" val="38356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AA4E1-BEB9-4AB2-AF46-FA44740EEDF0}"/>
              </a:ext>
            </a:extLst>
          </p:cNvPr>
          <p:cNvSpPr>
            <a:spLocks noGrp="1"/>
          </p:cNvSpPr>
          <p:nvPr>
            <p:ph idx="1"/>
          </p:nvPr>
        </p:nvSpPr>
        <p:spPr>
          <a:xfrm>
            <a:off x="838200" y="1253331"/>
            <a:ext cx="10515600" cy="4351338"/>
          </a:xfrm>
        </p:spPr>
        <p:txBody>
          <a:bodyPr>
            <a:noAutofit/>
          </a:bodyPr>
          <a:lstStyle/>
          <a:p>
            <a:r>
              <a:rPr lang="en-US" sz="3200" b="1" dirty="0">
                <a:effectLst/>
                <a:latin typeface="Times New Roman" panose="02020603050405020304" pitchFamily="18" charset="0"/>
                <a:cs typeface="Times New Roman" panose="02020603050405020304" pitchFamily="18" charset="0"/>
              </a:rPr>
              <a:t>Impact on Cybersecurity</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effectLst/>
                <a:latin typeface="Times New Roman" panose="02020603050405020304" pitchFamily="18" charset="0"/>
                <a:cs typeface="Times New Roman" panose="02020603050405020304" pitchFamily="18" charset="0"/>
              </a:rPr>
              <a:t>Compromise sensitive data and steal personal information.</a:t>
            </a:r>
          </a:p>
          <a:p>
            <a:pPr>
              <a:buFont typeface="Arial" panose="020B0604020202020204" pitchFamily="34" charset="0"/>
              <a:buChar char="•"/>
            </a:pPr>
            <a:r>
              <a:rPr lang="en-US" sz="3200" dirty="0">
                <a:effectLst/>
                <a:latin typeface="Times New Roman" panose="02020603050405020304" pitchFamily="18" charset="0"/>
                <a:cs typeface="Times New Roman" panose="02020603050405020304" pitchFamily="18" charset="0"/>
              </a:rPr>
              <a:t>Disrupt critical infrastructure and services, causing financial and operational damage.</a:t>
            </a:r>
          </a:p>
          <a:p>
            <a:pPr>
              <a:buFont typeface="Arial" panose="020B0604020202020204" pitchFamily="34" charset="0"/>
              <a:buChar char="•"/>
            </a:pPr>
            <a:r>
              <a:rPr lang="en-US" sz="3200" dirty="0">
                <a:effectLst/>
                <a:latin typeface="Times New Roman" panose="02020603050405020304" pitchFamily="18" charset="0"/>
                <a:cs typeface="Times New Roman" panose="02020603050405020304" pitchFamily="18" charset="0"/>
              </a:rPr>
              <a:t>Enable unauthorized access to networks, leading to further cyberattacks and data breaches</a:t>
            </a:r>
            <a:r>
              <a:rPr lang="en-US" sz="3600" dirty="0">
                <a:effectLst/>
                <a:latin typeface="Times New Roman" panose="02020603050405020304" pitchFamily="18" charset="0"/>
                <a:cs typeface="Times New Roman" panose="02020603050405020304" pitchFamily="18" charset="0"/>
              </a:rPr>
              <a:t>.</a:t>
            </a:r>
          </a:p>
          <a:p>
            <a:endParaRPr lang="en-US" sz="3600" dirty="0"/>
          </a:p>
          <a:p>
            <a:endParaRPr lang="en-US" sz="3600" dirty="0"/>
          </a:p>
        </p:txBody>
      </p:sp>
    </p:spTree>
    <p:extLst>
      <p:ext uri="{BB962C8B-B14F-4D97-AF65-F5344CB8AC3E}">
        <p14:creationId xmlns:p14="http://schemas.microsoft.com/office/powerpoint/2010/main" val="361447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8AD7-5D7D-4B76-B65A-B2AE977A5A58}"/>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CONCLUSION: IMPORTANCE OF CYBERSECURITY IN THE ERA OF 5G</a:t>
            </a:r>
            <a:endParaRPr lang="en-US" b="1" dirty="0"/>
          </a:p>
        </p:txBody>
      </p:sp>
      <p:sp>
        <p:nvSpPr>
          <p:cNvPr id="3" name="Content Placeholder 2">
            <a:extLst>
              <a:ext uri="{FF2B5EF4-FFF2-40B4-BE49-F238E27FC236}">
                <a16:creationId xmlns:a16="http://schemas.microsoft.com/office/drawing/2014/main" id="{2C2C937C-B83F-415B-8A34-3E67AFA5EB94}"/>
              </a:ext>
            </a:extLst>
          </p:cNvPr>
          <p:cNvSpPr>
            <a:spLocks noGrp="1"/>
          </p:cNvSpPr>
          <p:nvPr>
            <p:ph idx="1"/>
          </p:nvPr>
        </p:nvSpPr>
        <p:spPr>
          <a:xfrm>
            <a:off x="626043" y="1767874"/>
            <a:ext cx="10939914" cy="4351338"/>
          </a:xfrm>
        </p:spPr>
        <p:txBody>
          <a:bodyPr>
            <a:normAutofit/>
          </a:bodyPr>
          <a:lstStyle/>
          <a:p>
            <a:r>
              <a:rPr lang="en-US" dirty="0">
                <a:effectLst/>
              </a:rPr>
              <a:t>In the era of 5G, cybersecurity has become more crucial than ever. With the increased connectivity and data exchange facilitated by 5G networks, the potential risks and challenges are also </a:t>
            </a:r>
            <a:r>
              <a:rPr lang="en-US" dirty="0" err="1">
                <a:effectLst/>
              </a:rPr>
              <a:t>amplified.Cybersecurity</a:t>
            </a:r>
            <a:r>
              <a:rPr lang="en-US" dirty="0">
                <a:effectLst/>
              </a:rPr>
              <a:t> is important to protect sensitive information, prevent unauthorized access, and ensure the integrity and privacy of data. As more devices and systems become interconnected through 5G, the attack surface for cyber threats expands, making it essential to have robust security measures in </a:t>
            </a:r>
            <a:r>
              <a:rPr lang="en-US" dirty="0" err="1">
                <a:effectLst/>
              </a:rPr>
              <a:t>place.The</a:t>
            </a:r>
            <a:r>
              <a:rPr lang="en-US" dirty="0">
                <a:effectLst/>
              </a:rPr>
              <a:t> potential risks of 5G include increased vulnerability to cyber attacks, as well as the potential for large-scale disruptions and breaches. </a:t>
            </a:r>
          </a:p>
          <a:p>
            <a:endParaRPr lang="en-US" dirty="0"/>
          </a:p>
          <a:p>
            <a:endParaRPr lang="en-US" dirty="0"/>
          </a:p>
        </p:txBody>
      </p:sp>
    </p:spTree>
    <p:extLst>
      <p:ext uri="{BB962C8B-B14F-4D97-AF65-F5344CB8AC3E}">
        <p14:creationId xmlns:p14="http://schemas.microsoft.com/office/powerpoint/2010/main" val="2243881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BB91-0C57-41A0-8A6F-72B55E9B2E12}"/>
              </a:ext>
            </a:extLst>
          </p:cNvPr>
          <p:cNvSpPr>
            <a:spLocks noGrp="1"/>
          </p:cNvSpPr>
          <p:nvPr>
            <p:ph type="title"/>
          </p:nvPr>
        </p:nvSpPr>
        <p:spPr>
          <a:xfrm>
            <a:off x="3831657" y="2766218"/>
            <a:ext cx="6188242" cy="1325563"/>
          </a:xfrm>
        </p:spPr>
        <p:txBody>
          <a:bodyPr>
            <a:noAutofit/>
          </a:bodyPr>
          <a:lstStyle/>
          <a:p>
            <a:r>
              <a:rPr lang="en-US" sz="5400" b="1" dirty="0">
                <a:latin typeface="Times New Roman" panose="02020603050405020304" pitchFamily="18" charset="0"/>
                <a:cs typeface="Times New Roman" panose="02020603050405020304" pitchFamily="18" charset="0"/>
              </a:rPr>
              <a:t>THANK   YOU</a:t>
            </a:r>
            <a:endParaRPr lang="en-US" sz="5400" dirty="0"/>
          </a:p>
        </p:txBody>
      </p:sp>
    </p:spTree>
    <p:extLst>
      <p:ext uri="{BB962C8B-B14F-4D97-AF65-F5344CB8AC3E}">
        <p14:creationId xmlns:p14="http://schemas.microsoft.com/office/powerpoint/2010/main" val="2085377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EFDA95-0BE9-46B4-8E03-561D9C6DBB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067"/>
          <a:stretch/>
        </p:blipFill>
        <p:spPr>
          <a:xfrm>
            <a:off x="1327014" y="776037"/>
            <a:ext cx="9537971" cy="6081963"/>
          </a:xfrm>
        </p:spPr>
      </p:pic>
    </p:spTree>
    <p:extLst>
      <p:ext uri="{BB962C8B-B14F-4D97-AF65-F5344CB8AC3E}">
        <p14:creationId xmlns:p14="http://schemas.microsoft.com/office/powerpoint/2010/main" val="2168377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82233A-BE2E-4A77-A711-260E4DAEA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649" y="409074"/>
            <a:ext cx="10730702" cy="6039852"/>
          </a:xfrm>
        </p:spPr>
      </p:pic>
    </p:spTree>
    <p:extLst>
      <p:ext uri="{BB962C8B-B14F-4D97-AF65-F5344CB8AC3E}">
        <p14:creationId xmlns:p14="http://schemas.microsoft.com/office/powerpoint/2010/main" val="281602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5591-BE3A-4A89-B4C4-E4C73CF62B52}"/>
              </a:ext>
            </a:extLst>
          </p:cNvPr>
          <p:cNvSpPr>
            <a:spLocks noGrp="1"/>
          </p:cNvSpPr>
          <p:nvPr>
            <p:ph type="title"/>
          </p:nvPr>
        </p:nvSpPr>
        <p:spPr>
          <a:xfrm>
            <a:off x="2654300" y="18255"/>
            <a:ext cx="7696200" cy="1325563"/>
          </a:xfrm>
        </p:spPr>
        <p:txBody>
          <a:bodyPr/>
          <a:lstStyle/>
          <a:p>
            <a:r>
              <a:rPr lang="en-US" sz="4400" b="1" u="sng" dirty="0">
                <a:latin typeface="Times New Roman" panose="02020603050405020304" pitchFamily="18" charset="0"/>
                <a:cs typeface="Times New Roman" panose="02020603050405020304" pitchFamily="18" charset="0"/>
              </a:rPr>
              <a:t>RISKS AND CHALLENGES</a:t>
            </a:r>
            <a:endParaRPr lang="en-US" dirty="0"/>
          </a:p>
        </p:txBody>
      </p:sp>
      <p:sp>
        <p:nvSpPr>
          <p:cNvPr id="3" name="Content Placeholder 2">
            <a:extLst>
              <a:ext uri="{FF2B5EF4-FFF2-40B4-BE49-F238E27FC236}">
                <a16:creationId xmlns:a16="http://schemas.microsoft.com/office/drawing/2014/main" id="{A8EAF465-9585-4E10-8BDF-2A84A14845C6}"/>
              </a:ext>
            </a:extLst>
          </p:cNvPr>
          <p:cNvSpPr>
            <a:spLocks noGrp="1"/>
          </p:cNvSpPr>
          <p:nvPr>
            <p:ph idx="1"/>
          </p:nvPr>
        </p:nvSpPr>
        <p:spPr>
          <a:xfrm>
            <a:off x="673100" y="1253331"/>
            <a:ext cx="10515600" cy="435133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As 5G technology continues to advance, it brings with it a new set of risks and challenges for cybersecurity. The increased speed and connectivity of 5G networks create both opportunities and vulnerabilities that need to be addressed.</a:t>
            </a:r>
          </a:p>
          <a:p>
            <a:pPr algn="just">
              <a:lnSpc>
                <a:spcPct val="150000"/>
              </a:lnSpc>
            </a:pPr>
            <a:r>
              <a:rPr lang="en-US" b="1" u="sng" dirty="0">
                <a:effectLst/>
                <a:latin typeface="Times New Roman" panose="02020603050405020304" pitchFamily="18" charset="0"/>
                <a:cs typeface="Times New Roman" panose="02020603050405020304" pitchFamily="18" charset="0"/>
              </a:rPr>
              <a:t>Risks and Challenges of 5G Technology</a:t>
            </a:r>
          </a:p>
          <a:p>
            <a:pPr algn="just">
              <a:lnSpc>
                <a:spcPct val="150000"/>
              </a:lnSpc>
            </a:pPr>
            <a:r>
              <a:rPr lang="en-US" sz="2400" b="1" dirty="0">
                <a:latin typeface="Times New Roman" panose="02020603050405020304" pitchFamily="18" charset="0"/>
                <a:cs typeface="Times New Roman" panose="02020603050405020304" pitchFamily="18" charset="0"/>
              </a:rPr>
              <a:t>Increased Attack Surface </a:t>
            </a: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proliferation of connected devices and the Internet of Things (IoT) increases the attack surface, providing more entry points for cybercriminals to exploit.</a:t>
            </a:r>
          </a:p>
          <a:p>
            <a:endParaRPr lang="en-US" dirty="0"/>
          </a:p>
          <a:p>
            <a:endParaRPr lang="en-US" dirty="0"/>
          </a:p>
        </p:txBody>
      </p:sp>
    </p:spTree>
    <p:extLst>
      <p:ext uri="{BB962C8B-B14F-4D97-AF65-F5344CB8AC3E}">
        <p14:creationId xmlns:p14="http://schemas.microsoft.com/office/powerpoint/2010/main" val="123607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F2D99-3C73-43D0-817E-605E3C7C5B61}"/>
              </a:ext>
            </a:extLst>
          </p:cNvPr>
          <p:cNvSpPr>
            <a:spLocks noGrp="1"/>
          </p:cNvSpPr>
          <p:nvPr>
            <p:ph idx="1"/>
          </p:nvPr>
        </p:nvSpPr>
        <p:spPr>
          <a:xfrm>
            <a:off x="723900" y="288925"/>
            <a:ext cx="10515600" cy="4351338"/>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Edge Computing </a:t>
            </a: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use of edge computing in 5G networks brings computation and data storage closer to the end-user, but it also increases the risk of data breaches and unauthorized access</a:t>
            </a:r>
            <a:r>
              <a:rPr lang="en-US"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Supply Chain Security </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complex supply chain involved in 5G technology introduces potential security risks, as compromised components or software can be used to exploit vulnerabilities.</a:t>
            </a:r>
          </a:p>
          <a:p>
            <a:pPr algn="just">
              <a:lnSpc>
                <a:spcPct val="150000"/>
              </a:lnSpc>
            </a:pPr>
            <a:r>
              <a:rPr lang="en-US" sz="2400" dirty="0">
                <a:latin typeface="Times New Roman" panose="02020603050405020304" pitchFamily="18" charset="0"/>
                <a:cs typeface="Times New Roman" panose="02020603050405020304" pitchFamily="18" charset="0"/>
              </a:rPr>
              <a:t>Pri</a:t>
            </a:r>
            <a:r>
              <a:rPr lang="en-US" sz="2400" b="1" dirty="0">
                <a:latin typeface="Times New Roman" panose="02020603050405020304" pitchFamily="18" charset="0"/>
                <a:cs typeface="Times New Roman" panose="02020603050405020304" pitchFamily="18" charset="0"/>
              </a:rPr>
              <a:t>vacy Concerns </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increased connectivity and data collection capabilities of 5G networks raise concerns about privacy, as personal and sensitive information may be more easily accessed or exposed.</a:t>
            </a:r>
            <a:endParaRPr lang="en-US" sz="2400" dirty="0">
              <a:effectLst/>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1203996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70CC-AD83-4B04-A6A0-0FA90728FDBA}"/>
              </a:ext>
            </a:extLst>
          </p:cNvPr>
          <p:cNvSpPr>
            <a:spLocks noGrp="1"/>
          </p:cNvSpPr>
          <p:nvPr>
            <p:ph type="title"/>
          </p:nvPr>
        </p:nvSpPr>
        <p:spPr>
          <a:xfrm>
            <a:off x="2355850" y="0"/>
            <a:ext cx="7480300" cy="1325563"/>
          </a:xfrm>
        </p:spPr>
        <p:txBody>
          <a:bodyPr/>
          <a:lstStyle/>
          <a:p>
            <a:r>
              <a:rPr lang="en-US" b="1" u="sng" dirty="0">
                <a:latin typeface="Times New Roman" panose="02020603050405020304" pitchFamily="18" charset="0"/>
                <a:cs typeface="Times New Roman" panose="02020603050405020304" pitchFamily="18" charset="0"/>
              </a:rPr>
              <a:t>SECURING 5G NETWORKS</a:t>
            </a:r>
            <a:endParaRPr lang="en-US" dirty="0"/>
          </a:p>
        </p:txBody>
      </p:sp>
      <p:sp>
        <p:nvSpPr>
          <p:cNvPr id="3" name="Content Placeholder 2">
            <a:extLst>
              <a:ext uri="{FF2B5EF4-FFF2-40B4-BE49-F238E27FC236}">
                <a16:creationId xmlns:a16="http://schemas.microsoft.com/office/drawing/2014/main" id="{D3B93564-A070-42F4-8F2E-703057B14C71}"/>
              </a:ext>
            </a:extLst>
          </p:cNvPr>
          <p:cNvSpPr>
            <a:spLocks noGrp="1"/>
          </p:cNvSpPr>
          <p:nvPr>
            <p:ph idx="1"/>
          </p:nvPr>
        </p:nvSpPr>
        <p:spPr/>
        <p:txBody>
          <a:bodyPr>
            <a:normAutofit fontScale="85000" lnSpcReduction="10000"/>
          </a:bodyPr>
          <a:lstStyle/>
          <a:p>
            <a:pPr>
              <a:lnSpc>
                <a:spcPct val="150000"/>
              </a:lnSpc>
            </a:pPr>
            <a:r>
              <a:rPr lang="en-US" b="1" u="sng" dirty="0">
                <a:effectLst/>
                <a:latin typeface="Times New Roman" panose="02020603050405020304" pitchFamily="18" charset="0"/>
                <a:cs typeface="Times New Roman" panose="02020603050405020304" pitchFamily="18" charset="0"/>
              </a:rPr>
              <a:t> Network Segmentation</a:t>
            </a:r>
            <a:endParaRPr lang="en-US" b="1" u="sng" dirty="0">
              <a:latin typeface="Times New Roman" panose="02020603050405020304" pitchFamily="18" charset="0"/>
              <a:cs typeface="Times New Roman" panose="02020603050405020304" pitchFamily="18" charset="0"/>
            </a:endParaRPr>
          </a:p>
          <a:p>
            <a:pPr>
              <a:lnSpc>
                <a:spcPct val="150000"/>
              </a:lnSpc>
            </a:pPr>
            <a:r>
              <a:rPr lang="en-US" sz="2600" dirty="0">
                <a:effectLst/>
                <a:latin typeface="Times New Roman" panose="02020603050405020304" pitchFamily="18" charset="0"/>
                <a:cs typeface="Times New Roman" panose="02020603050405020304" pitchFamily="18" charset="0"/>
              </a:rPr>
              <a:t>Implement network segmentation to divide the network into smaller, isolated segments. This helps prevent unauthorized access and limits the impact of potential security breaches.</a:t>
            </a:r>
            <a:endParaRPr lang="en-US" sz="2600" dirty="0">
              <a:latin typeface="Times New Roman" panose="02020603050405020304" pitchFamily="18" charset="0"/>
              <a:cs typeface="Times New Roman" panose="02020603050405020304" pitchFamily="18" charset="0"/>
            </a:endParaRPr>
          </a:p>
          <a:p>
            <a:pPr>
              <a:lnSpc>
                <a:spcPct val="150000"/>
              </a:lnSpc>
            </a:pPr>
            <a:r>
              <a:rPr lang="en-US" sz="2800" b="1" u="sng" dirty="0">
                <a:effectLst/>
                <a:latin typeface="Times New Roman" panose="02020603050405020304" pitchFamily="18" charset="0"/>
                <a:cs typeface="Times New Roman" panose="02020603050405020304" pitchFamily="18" charset="0"/>
              </a:rPr>
              <a:t>Continuous Monitoring</a:t>
            </a:r>
            <a:endParaRPr lang="en-US" sz="2800" b="1" u="sng" dirty="0">
              <a:latin typeface="Times New Roman" panose="02020603050405020304" pitchFamily="18" charset="0"/>
              <a:cs typeface="Times New Roman" panose="02020603050405020304" pitchFamily="18" charset="0"/>
            </a:endParaRPr>
          </a:p>
          <a:p>
            <a:pPr>
              <a:lnSpc>
                <a:spcPct val="150000"/>
              </a:lnSpc>
            </a:pPr>
            <a:r>
              <a:rPr lang="en-US" sz="2600" dirty="0">
                <a:effectLst/>
                <a:latin typeface="Times New Roman" panose="02020603050405020304" pitchFamily="18" charset="0"/>
                <a:cs typeface="Times New Roman" panose="02020603050405020304" pitchFamily="18" charset="0"/>
              </a:rPr>
              <a:t>Implement continuous monitoring of network traffic and devices to detect and respond to potential security threats in real-time. This includes monitoring for unusual activity, unauthorized access attempts, and malware detection.</a:t>
            </a:r>
            <a:endParaRPr lang="en-US" sz="2600" dirty="0">
              <a:latin typeface="Times New Roman" panose="02020603050405020304" pitchFamily="18" charset="0"/>
              <a:cs typeface="Times New Roman" panose="02020603050405020304" pitchFamily="18" charset="0"/>
            </a:endParaRPr>
          </a:p>
          <a:p>
            <a:endParaRPr lang="en-US" sz="2400" dirty="0"/>
          </a:p>
          <a:p>
            <a:endParaRPr lang="en-US" dirty="0"/>
          </a:p>
        </p:txBody>
      </p:sp>
    </p:spTree>
    <p:extLst>
      <p:ext uri="{BB962C8B-B14F-4D97-AF65-F5344CB8AC3E}">
        <p14:creationId xmlns:p14="http://schemas.microsoft.com/office/powerpoint/2010/main" val="492954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234D5-E98A-4F83-8C37-985D35316B48}"/>
              </a:ext>
            </a:extLst>
          </p:cNvPr>
          <p:cNvSpPr>
            <a:spLocks noGrp="1"/>
          </p:cNvSpPr>
          <p:nvPr>
            <p:ph idx="1"/>
          </p:nvPr>
        </p:nvSpPr>
        <p:spPr>
          <a:xfrm>
            <a:off x="520567" y="555091"/>
            <a:ext cx="9788090" cy="2024480"/>
          </a:xfrm>
        </p:spPr>
        <p:txBody>
          <a:bodyPr>
            <a:noAutofit/>
          </a:bodyPr>
          <a:lstStyle/>
          <a:p>
            <a:pPr>
              <a:lnSpc>
                <a:spcPct val="150000"/>
              </a:lnSpc>
            </a:pPr>
            <a:r>
              <a:rPr lang="en-US" sz="2400" b="1" u="sng" dirty="0">
                <a:effectLst/>
                <a:latin typeface="Times New Roman" panose="02020603050405020304" pitchFamily="18" charset="0"/>
                <a:cs typeface="Times New Roman" panose="02020603050405020304" pitchFamily="18" charset="0"/>
              </a:rPr>
              <a:t>📡 Encryption</a:t>
            </a:r>
            <a:endParaRPr lang="en-US" sz="2400" b="1" u="sng" dirty="0">
              <a:latin typeface="Times New Roman" panose="02020603050405020304" pitchFamily="18" charset="0"/>
              <a:cs typeface="Times New Roman" panose="02020603050405020304" pitchFamily="18" charset="0"/>
            </a:endParaRPr>
          </a:p>
          <a:p>
            <a:pPr>
              <a:lnSpc>
                <a:spcPct val="150000"/>
              </a:lnSpc>
            </a:pPr>
            <a:r>
              <a:rPr lang="en-US" sz="2200" dirty="0">
                <a:effectLst/>
                <a:latin typeface="Times New Roman" panose="02020603050405020304" pitchFamily="18" charset="0"/>
                <a:cs typeface="Times New Roman" panose="02020603050405020304" pitchFamily="18" charset="0"/>
              </a:rPr>
              <a:t>Implement strong encryption protocols to protect data transmitted over the 5G network. This includes encrypting sensitive information such as user data, authentication credentials, and communication between devices</a:t>
            </a:r>
            <a:r>
              <a:rPr lang="en-US" sz="2400" dirty="0">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u="sng" dirty="0">
                <a:effectLst/>
                <a:latin typeface="Times New Roman" panose="02020603050405020304" pitchFamily="18" charset="0"/>
                <a:cs typeface="Times New Roman" panose="02020603050405020304" pitchFamily="18" charset="0"/>
              </a:rPr>
              <a:t>📨 Access Control</a:t>
            </a:r>
            <a:endParaRPr lang="en-US" sz="2400" b="1" u="sng" dirty="0">
              <a:latin typeface="Times New Roman" panose="02020603050405020304" pitchFamily="18" charset="0"/>
              <a:cs typeface="Times New Roman" panose="02020603050405020304" pitchFamily="18" charset="0"/>
            </a:endParaRPr>
          </a:p>
          <a:p>
            <a:pPr>
              <a:lnSpc>
                <a:spcPct val="150000"/>
              </a:lnSpc>
            </a:pPr>
            <a:r>
              <a:rPr lang="en-US" sz="2200" dirty="0">
                <a:effectLst/>
                <a:latin typeface="Times New Roman" panose="02020603050405020304" pitchFamily="18" charset="0"/>
                <a:cs typeface="Times New Roman" panose="02020603050405020304" pitchFamily="18" charset="0"/>
              </a:rPr>
              <a:t>Implement strong access control measures to ensure only authorized individuals or devices can access the network. This includes using multi-factor authentication, strong passwords, and regularly reviewing and updating access privileges.</a:t>
            </a:r>
            <a:endParaRPr lang="en-US" sz="22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10815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8858-071A-4F4A-8877-54F7A72099A0}"/>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IMPORTANCE OF DATA PROTECTION IN THE ERA OF 5G</a:t>
            </a:r>
            <a:endParaRPr lang="en-US" b="1" dirty="0"/>
          </a:p>
        </p:txBody>
      </p:sp>
      <p:sp>
        <p:nvSpPr>
          <p:cNvPr id="3" name="Content Placeholder 2">
            <a:extLst>
              <a:ext uri="{FF2B5EF4-FFF2-40B4-BE49-F238E27FC236}">
                <a16:creationId xmlns:a16="http://schemas.microsoft.com/office/drawing/2014/main" id="{2292E826-80B6-4D6C-A055-72D33E625818}"/>
              </a:ext>
            </a:extLst>
          </p:cNvPr>
          <p:cNvSpPr>
            <a:spLocks noGrp="1"/>
          </p:cNvSpPr>
          <p:nvPr>
            <p:ph idx="1"/>
          </p:nvPr>
        </p:nvSpPr>
        <p:spPr/>
        <p:txBody>
          <a:bodyPr>
            <a:normAutofit fontScale="92500" lnSpcReduction="10000"/>
          </a:bodyPr>
          <a:lstStyle/>
          <a:p>
            <a:r>
              <a:rPr lang="en-US" sz="2400" dirty="0">
                <a:effectLst/>
                <a:latin typeface="Times New Roman" panose="02020603050405020304" pitchFamily="18" charset="0"/>
                <a:cs typeface="Times New Roman" panose="02020603050405020304" pitchFamily="18" charset="0"/>
              </a:rPr>
              <a:t>With the advent of 5G technology, data protection has become more crucial than ever before. </a:t>
            </a:r>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As 5G networks enable faster and more efficient data transfer, the volume of data being generated and transmitted is increasing exponentially. This data includes sensitive personal information, financial records, and intellectual property, making it a prime target for cybercriminals.</a:t>
            </a:r>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Data breaches can have severe consequences, including financial loss, reputational damage, and legal implications. In the era of 5G, where interconnected devices and systems are becoming the norm, the potential impact of a data breach is amplified.</a:t>
            </a:r>
            <a:endParaRPr lang="en-US" sz="2400" dirty="0">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Data protection measures, such as encryption, access controls, and regular security audits, are essential to mitigate the risks associated with 5G technology. Organizations must prioritize data protection and invest in robust cybersecurity strategies to ensure the confidentiality, integrity, and availability of their data.</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914807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470</TotalTime>
  <Words>1266</Words>
  <Application>Microsoft Office PowerPoint</Application>
  <PresentationFormat>Widescreen</PresentationFormat>
  <Paragraphs>80</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RISKS AND CHALLENGES</vt:lpstr>
      <vt:lpstr>PowerPoint Presentation</vt:lpstr>
      <vt:lpstr>SECURING 5G NETWORKS</vt:lpstr>
      <vt:lpstr>PowerPoint Presentation</vt:lpstr>
      <vt:lpstr>IMPORTANCE OF DATA PROTECTION IN THE ERA OF 5G</vt:lpstr>
      <vt:lpstr>SECURITY SOLUTIONS</vt:lpstr>
      <vt:lpstr>PowerPoint Presentation</vt:lpstr>
      <vt:lpstr>PowerPoint Presentation</vt:lpstr>
      <vt:lpstr>CLOUD SECURITY</vt:lpstr>
      <vt:lpstr>IOT SECURITY</vt:lpstr>
      <vt:lpstr>PowerPoint Presentation</vt:lpstr>
      <vt:lpstr>MOBILE DEVICE SECURITY</vt:lpstr>
      <vt:lpstr>SOCIAL ENGINEERING ATTACKS</vt:lpstr>
      <vt:lpstr>PowerPoint Presentation</vt:lpstr>
      <vt:lpstr>CYBER ATTACKS</vt:lpstr>
      <vt:lpstr>PowerPoint Presentation</vt:lpstr>
      <vt:lpstr>CONCLUSION: IMPORTANCE OF CYBERSECURITY IN THE ERA OF 5G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vishnupradeepkumar359@gmail.com</dc:creator>
  <cp:lastModifiedBy>vishnupradeepkumar359@gmail.com</cp:lastModifiedBy>
  <cp:revision>44</cp:revision>
  <dcterms:created xsi:type="dcterms:W3CDTF">2024-01-15T16:08:41Z</dcterms:created>
  <dcterms:modified xsi:type="dcterms:W3CDTF">2024-02-09T05:00:06Z</dcterms:modified>
</cp:coreProperties>
</file>