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7" r:id="rId5"/>
    <p:sldId id="263" r:id="rId6"/>
    <p:sldId id="266" r:id="rId7"/>
    <p:sldId id="264" r:id="rId8"/>
    <p:sldId id="265" r:id="rId9"/>
    <p:sldId id="261" r:id="rId10"/>
    <p:sldId id="262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淡色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F09-38C2-BF41-9B50-AB4A997AA5D4}" type="datetimeFigureOut">
              <a:rPr kumimoji="1" lang="ja-JP" altLang="en-US" smtClean="0"/>
              <a:t>12/04/28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6665-0CF5-E14A-9E44-CFEAFCB6B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82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F09-38C2-BF41-9B50-AB4A997AA5D4}" type="datetimeFigureOut">
              <a:rPr kumimoji="1" lang="ja-JP" altLang="en-US" smtClean="0"/>
              <a:t>12/04/28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6665-0CF5-E14A-9E44-CFEAFCB6B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54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F09-38C2-BF41-9B50-AB4A997AA5D4}" type="datetimeFigureOut">
              <a:rPr kumimoji="1" lang="ja-JP" altLang="en-US" smtClean="0"/>
              <a:t>12/04/28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6665-0CF5-E14A-9E44-CFEAFCB6B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4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F09-38C2-BF41-9B50-AB4A997AA5D4}" type="datetimeFigureOut">
              <a:rPr kumimoji="1" lang="ja-JP" altLang="en-US" smtClean="0"/>
              <a:t>12/04/28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6665-0CF5-E14A-9E44-CFEAFCB6B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97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F09-38C2-BF41-9B50-AB4A997AA5D4}" type="datetimeFigureOut">
              <a:rPr kumimoji="1" lang="ja-JP" altLang="en-US" smtClean="0"/>
              <a:t>12/04/28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6665-0CF5-E14A-9E44-CFEAFCB6B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3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F09-38C2-BF41-9B50-AB4A997AA5D4}" type="datetimeFigureOut">
              <a:rPr kumimoji="1" lang="ja-JP" altLang="en-US" smtClean="0"/>
              <a:t>12/04/28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6665-0CF5-E14A-9E44-CFEAFCB6B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89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F09-38C2-BF41-9B50-AB4A997AA5D4}" type="datetimeFigureOut">
              <a:rPr kumimoji="1" lang="ja-JP" altLang="en-US" smtClean="0"/>
              <a:t>12/04/28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6665-0CF5-E14A-9E44-CFEAFCB6B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02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F09-38C2-BF41-9B50-AB4A997AA5D4}" type="datetimeFigureOut">
              <a:rPr kumimoji="1" lang="ja-JP" altLang="en-US" smtClean="0"/>
              <a:t>12/04/28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6665-0CF5-E14A-9E44-CFEAFCB6B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1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F09-38C2-BF41-9B50-AB4A997AA5D4}" type="datetimeFigureOut">
              <a:rPr kumimoji="1" lang="ja-JP" altLang="en-US" smtClean="0"/>
              <a:t>12/04/28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6665-0CF5-E14A-9E44-CFEAFCB6B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34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F09-38C2-BF41-9B50-AB4A997AA5D4}" type="datetimeFigureOut">
              <a:rPr kumimoji="1" lang="ja-JP" altLang="en-US" smtClean="0"/>
              <a:t>12/04/28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6665-0CF5-E14A-9E44-CFEAFCB6B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8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9F09-38C2-BF41-9B50-AB4A997AA5D4}" type="datetimeFigureOut">
              <a:rPr kumimoji="1" lang="ja-JP" altLang="en-US" smtClean="0"/>
              <a:t>12/04/28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6665-0CF5-E14A-9E44-CFEAFCB6B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0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9F09-38C2-BF41-9B50-AB4A997AA5D4}" type="datetimeFigureOut">
              <a:rPr kumimoji="1" lang="ja-JP" altLang="en-US" smtClean="0"/>
              <a:t>12/04/28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6665-0CF5-E14A-9E44-CFEAFCB6B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PerfMonitor</a:t>
            </a:r>
            <a:r>
              <a:rPr lang="ja-JP" altLang="en-US" dirty="0" smtClean="0"/>
              <a:t>クラスを用いたプロファイリング情報の取得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keno</a:t>
            </a:r>
            <a:r>
              <a:rPr kumimoji="1" lang="en-US" altLang="ja-JP" dirty="0" err="1" smtClean="0"/>
              <a:t>@riken.jp</a:t>
            </a:r>
            <a:endParaRPr kumimoji="1" lang="en-US" altLang="ja-JP" dirty="0" smtClean="0"/>
          </a:p>
          <a:p>
            <a:r>
              <a:rPr lang="en-US" altLang="ja-JP" dirty="0" smtClean="0"/>
              <a:t>2012-</a:t>
            </a:r>
            <a:r>
              <a:rPr lang="en-US" altLang="ja-JP" dirty="0" smtClean="0"/>
              <a:t>04-28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585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利用方法の簡単な説明</a:t>
            </a:r>
            <a:r>
              <a:rPr lang="en-US" altLang="ja-JP" dirty="0"/>
              <a:t>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サンプリング後の統計処理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109048" y="2252494"/>
            <a:ext cx="7066387" cy="4154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100" dirty="0">
                <a:latin typeface="Andale Mono"/>
                <a:cs typeface="Andale Mono"/>
              </a:rPr>
              <a:t> </a:t>
            </a:r>
            <a:r>
              <a:rPr lang="en-US" altLang="ja-JP" sz="1100" dirty="0">
                <a:latin typeface="Andale Mono"/>
                <a:cs typeface="Andale Mono"/>
              </a:rPr>
              <a:t>FILE* </a:t>
            </a:r>
            <a:r>
              <a:rPr lang="en-US" altLang="ja-JP" sz="1100" dirty="0" err="1">
                <a:latin typeface="Andale Mono"/>
                <a:cs typeface="Andale Mono"/>
              </a:rPr>
              <a:t>fp</a:t>
            </a:r>
            <a:r>
              <a:rPr lang="en-US" altLang="ja-JP" sz="1100" dirty="0">
                <a:latin typeface="Andale Mono"/>
                <a:cs typeface="Andale Mono"/>
              </a:rPr>
              <a:t> = NULL;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   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</a:t>
            </a:r>
            <a:r>
              <a:rPr lang="en-US" altLang="ja-JP" sz="1100" dirty="0" err="1" smtClean="0">
                <a:latin typeface="Andale Mono"/>
                <a:cs typeface="Andale Mono"/>
              </a:rPr>
              <a:t>Hostonly</a:t>
            </a:r>
            <a:r>
              <a:rPr lang="en-US" altLang="ja-JP" sz="1100" dirty="0" smtClean="0">
                <a:latin typeface="Andale Mono"/>
                <a:cs typeface="Andale Mono"/>
              </a:rPr>
              <a:t>_ </a:t>
            </a:r>
            <a:r>
              <a:rPr lang="en-US" altLang="ja-JP" sz="1100" dirty="0">
                <a:latin typeface="Andale Mono"/>
                <a:cs typeface="Andale Mono"/>
              </a:rPr>
              <a:t>{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  </a:t>
            </a:r>
            <a:r>
              <a:rPr lang="en-US" altLang="ja-JP" sz="1100" dirty="0" smtClean="0">
                <a:latin typeface="Andale Mono"/>
                <a:cs typeface="Andale Mono"/>
              </a:rPr>
              <a:t>if </a:t>
            </a:r>
            <a:r>
              <a:rPr lang="en-US" altLang="ja-JP" sz="1100" dirty="0">
                <a:latin typeface="Andale Mono"/>
                <a:cs typeface="Andale Mono"/>
              </a:rPr>
              <a:t>( !(</a:t>
            </a:r>
            <a:r>
              <a:rPr lang="en-US" altLang="ja-JP" sz="1100" dirty="0" err="1">
                <a:latin typeface="Andale Mono"/>
                <a:cs typeface="Andale Mono"/>
              </a:rPr>
              <a:t>fp</a:t>
            </a:r>
            <a:r>
              <a:rPr lang="en-US" altLang="ja-JP" sz="1100" dirty="0">
                <a:latin typeface="Andale Mono"/>
                <a:cs typeface="Andale Mono"/>
              </a:rPr>
              <a:t>=</a:t>
            </a:r>
            <a:r>
              <a:rPr lang="en-US" altLang="ja-JP" sz="1100" dirty="0" err="1">
                <a:latin typeface="Andale Mono"/>
                <a:cs typeface="Andale Mono"/>
              </a:rPr>
              <a:t>fopen</a:t>
            </a:r>
            <a:r>
              <a:rPr lang="en-US" altLang="ja-JP" sz="1100" dirty="0">
                <a:latin typeface="Andale Mono"/>
                <a:cs typeface="Andale Mono"/>
              </a:rPr>
              <a:t>("</a:t>
            </a:r>
            <a:r>
              <a:rPr lang="en-US" altLang="ja-JP" sz="1100" dirty="0" err="1">
                <a:latin typeface="Andale Mono"/>
                <a:cs typeface="Andale Mono"/>
              </a:rPr>
              <a:t>profiling.txt</a:t>
            </a:r>
            <a:r>
              <a:rPr lang="en-US" altLang="ja-JP" sz="1100" dirty="0">
                <a:latin typeface="Andale Mono"/>
                <a:cs typeface="Andale Mono"/>
              </a:rPr>
              <a:t>", "w")) ) {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   </a:t>
            </a:r>
            <a:r>
              <a:rPr lang="en-US" altLang="ja-JP" sz="1100" dirty="0" smtClean="0">
                <a:latin typeface="Andale Mono"/>
                <a:cs typeface="Andale Mono"/>
              </a:rPr>
              <a:t> </a:t>
            </a:r>
            <a:r>
              <a:rPr lang="en-US" altLang="ja-JP" sz="1100" dirty="0" err="1">
                <a:latin typeface="Andale Mono"/>
                <a:cs typeface="Andale Mono"/>
              </a:rPr>
              <a:t>stamped_printf</a:t>
            </a:r>
            <a:r>
              <a:rPr lang="en-US" altLang="ja-JP" sz="1100" dirty="0">
                <a:latin typeface="Andale Mono"/>
                <a:cs typeface="Andale Mono"/>
              </a:rPr>
              <a:t>("\</a:t>
            </a:r>
            <a:r>
              <a:rPr lang="en-US" altLang="ja-JP" sz="1100" dirty="0" err="1">
                <a:latin typeface="Andale Mono"/>
                <a:cs typeface="Andale Mono"/>
              </a:rPr>
              <a:t>tSorry</a:t>
            </a:r>
            <a:r>
              <a:rPr lang="en-US" altLang="ja-JP" sz="1100" dirty="0">
                <a:latin typeface="Andale Mono"/>
                <a:cs typeface="Andale Mono"/>
              </a:rPr>
              <a:t>, can't open '</a:t>
            </a:r>
            <a:r>
              <a:rPr lang="en-US" altLang="ja-JP" sz="1100" dirty="0" err="1">
                <a:latin typeface="Andale Mono"/>
                <a:cs typeface="Andale Mono"/>
              </a:rPr>
              <a:t>profiling.txt</a:t>
            </a:r>
            <a:r>
              <a:rPr lang="en-US" altLang="ja-JP" sz="1100" dirty="0">
                <a:latin typeface="Andale Mono"/>
                <a:cs typeface="Andale Mono"/>
              </a:rPr>
              <a:t>' file. Write failed.\n");</a:t>
            </a:r>
          </a:p>
          <a:p>
            <a:r>
              <a:rPr lang="nb-NO" altLang="ja-JP" sz="1100" dirty="0">
                <a:latin typeface="Andale Mono"/>
                <a:cs typeface="Andale Mono"/>
              </a:rPr>
              <a:t>    </a:t>
            </a:r>
            <a:r>
              <a:rPr lang="nb-NO" altLang="ja-JP" sz="1100" dirty="0" smtClean="0">
                <a:latin typeface="Andale Mono"/>
                <a:cs typeface="Andale Mono"/>
              </a:rPr>
              <a:t> </a:t>
            </a:r>
            <a:r>
              <a:rPr lang="nb-NO" altLang="ja-JP" sz="1100" dirty="0">
                <a:latin typeface="Andale Mono"/>
                <a:cs typeface="Andale Mono"/>
              </a:rPr>
              <a:t>assert(0);</a:t>
            </a:r>
          </a:p>
          <a:p>
            <a:r>
              <a:rPr lang="nb-NO" altLang="ja-JP" sz="1100" dirty="0">
                <a:latin typeface="Andale Mono"/>
                <a:cs typeface="Andale Mono"/>
              </a:rPr>
              <a:t>   </a:t>
            </a:r>
            <a:r>
              <a:rPr lang="nb-NO" altLang="ja-JP" sz="1100" dirty="0" smtClean="0">
                <a:latin typeface="Andale Mono"/>
                <a:cs typeface="Andale Mono"/>
              </a:rPr>
              <a:t>}</a:t>
            </a:r>
            <a:endParaRPr lang="nb-NO" altLang="ja-JP" sz="1100" dirty="0">
              <a:latin typeface="Andale Mono"/>
              <a:cs typeface="Andale Mono"/>
            </a:endParaRPr>
          </a:p>
          <a:p>
            <a:r>
              <a:rPr lang="nb-NO" altLang="ja-JP" sz="1100" dirty="0">
                <a:latin typeface="Andale Mono"/>
                <a:cs typeface="Andale Mono"/>
              </a:rPr>
              <a:t> </a:t>
            </a:r>
            <a:r>
              <a:rPr lang="nb-NO" altLang="ja-JP" sz="1100" dirty="0" smtClean="0">
                <a:latin typeface="Andale Mono"/>
                <a:cs typeface="Andale Mono"/>
              </a:rPr>
              <a:t>}</a:t>
            </a:r>
            <a:endParaRPr lang="nb-NO" altLang="ja-JP" sz="1100" dirty="0">
              <a:latin typeface="Andale Mono"/>
              <a:cs typeface="Andale Mono"/>
            </a:endParaRPr>
          </a:p>
          <a:p>
            <a:r>
              <a:rPr lang="nb-NO" altLang="ja-JP" sz="1100" dirty="0">
                <a:latin typeface="Andale Mono"/>
                <a:cs typeface="Andale Mono"/>
              </a:rPr>
              <a:t>    </a:t>
            </a:r>
          </a:p>
          <a:p>
            <a:r>
              <a:rPr lang="ja-JP" altLang="en-US" sz="1100" dirty="0">
                <a:latin typeface="Andale Mono"/>
                <a:cs typeface="Andale Mono"/>
              </a:rPr>
              <a:t> </a:t>
            </a:r>
            <a:r>
              <a:rPr lang="en-US" altLang="ja-JP" sz="1100" dirty="0" smtClean="0">
                <a:latin typeface="Andale Mono"/>
                <a:cs typeface="Andale Mono"/>
              </a:rPr>
              <a:t>/</a:t>
            </a:r>
            <a:r>
              <a:rPr lang="en-US" altLang="ja-JP" sz="1100" dirty="0">
                <a:latin typeface="Andale Mono"/>
                <a:cs typeface="Andale Mono"/>
              </a:rPr>
              <a:t>/ </a:t>
            </a:r>
            <a:r>
              <a:rPr lang="ja-JP" altLang="en-US" sz="1100" dirty="0">
                <a:latin typeface="Andale Mono"/>
                <a:cs typeface="Andale Mono"/>
              </a:rPr>
              <a:t>測定結果の集計</a:t>
            </a:r>
            <a:r>
              <a:rPr lang="en-US" altLang="ja-JP" sz="1100" dirty="0">
                <a:latin typeface="Andale Mono"/>
                <a:cs typeface="Andale Mono"/>
              </a:rPr>
              <a:t>(</a:t>
            </a:r>
            <a:r>
              <a:rPr lang="en-US" altLang="ja-JP" sz="1100" dirty="0" err="1">
                <a:latin typeface="Andale Mono"/>
                <a:cs typeface="Andale Mono"/>
              </a:rPr>
              <a:t>gathre</a:t>
            </a:r>
            <a:r>
              <a:rPr lang="ja-JP" altLang="en-US" sz="1100" dirty="0">
                <a:latin typeface="Andale Mono"/>
                <a:cs typeface="Andale Mono"/>
              </a:rPr>
              <a:t>メソッドは全ノードで呼ぶこと</a:t>
            </a:r>
            <a:r>
              <a:rPr lang="en-US" altLang="ja-JP" sz="1100" dirty="0" smtClean="0">
                <a:latin typeface="Andale Mono"/>
                <a:cs typeface="Andale Mono"/>
              </a:rPr>
              <a:t>)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</a:t>
            </a:r>
            <a:r>
              <a:rPr lang="en-US" altLang="ja-JP" sz="1100" dirty="0" err="1" smtClean="0">
                <a:latin typeface="Andale Mono"/>
                <a:cs typeface="Andale Mono"/>
              </a:rPr>
              <a:t>PM.gather</a:t>
            </a:r>
            <a:r>
              <a:rPr lang="en-US" altLang="ja-JP" sz="1100" dirty="0">
                <a:latin typeface="Andale Mono"/>
                <a:cs typeface="Andale Mono"/>
              </a:rPr>
              <a:t>();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</a:t>
            </a:r>
            <a:endParaRPr lang="en-US" altLang="ja-JP" sz="1100" dirty="0" smtClean="0">
              <a:latin typeface="Andale Mono"/>
              <a:cs typeface="Andale Mono"/>
            </a:endParaRPr>
          </a:p>
          <a:p>
            <a:r>
              <a:rPr lang="en-US" altLang="ja-JP" sz="1100" dirty="0">
                <a:latin typeface="Andale Mono"/>
                <a:cs typeface="Andale Mono"/>
              </a:rPr>
              <a:t> </a:t>
            </a:r>
            <a:r>
              <a:rPr lang="en-US" altLang="ja-JP" sz="1100" dirty="0" smtClean="0">
                <a:latin typeface="Andale Mono"/>
                <a:cs typeface="Andale Mono"/>
              </a:rPr>
              <a:t>// </a:t>
            </a:r>
            <a:r>
              <a:rPr lang="ja-JP" altLang="en-US" sz="1100" dirty="0" smtClean="0">
                <a:latin typeface="Andale Mono"/>
                <a:cs typeface="Andale Mono"/>
              </a:rPr>
              <a:t>マスターノードでのみ結果出力</a:t>
            </a:r>
            <a:r>
              <a:rPr lang="en-US" altLang="ja-JP" sz="1100" dirty="0" smtClean="0">
                <a:latin typeface="Andale Mono"/>
                <a:cs typeface="Andale Mono"/>
              </a:rPr>
              <a:t>(</a:t>
            </a:r>
            <a:r>
              <a:rPr lang="ja-JP" altLang="en-US" sz="1100" dirty="0" smtClean="0">
                <a:latin typeface="Andale Mono"/>
                <a:cs typeface="Andale Mono"/>
              </a:rPr>
              <a:t>排他測定のみ</a:t>
            </a:r>
            <a:r>
              <a:rPr lang="en-US" altLang="ja-JP" sz="1100" dirty="0" smtClean="0">
                <a:latin typeface="Andale Mono"/>
                <a:cs typeface="Andale Mono"/>
              </a:rPr>
              <a:t>)</a:t>
            </a:r>
            <a:endParaRPr lang="en-US" altLang="ja-JP" sz="1100" dirty="0">
              <a:latin typeface="Andale Mono"/>
              <a:cs typeface="Andale Mono"/>
            </a:endParaRPr>
          </a:p>
          <a:p>
            <a:r>
              <a:rPr lang="en-US" altLang="ja-JP" sz="1100" dirty="0">
                <a:latin typeface="Andale Mono"/>
                <a:cs typeface="Andale Mono"/>
              </a:rPr>
              <a:t> </a:t>
            </a:r>
            <a:r>
              <a:rPr lang="en-US" altLang="ja-JP" sz="1100" dirty="0" err="1" smtClean="0">
                <a:latin typeface="Andale Mono"/>
                <a:cs typeface="Andale Mono"/>
              </a:rPr>
              <a:t>Hostonly</a:t>
            </a:r>
            <a:r>
              <a:rPr lang="en-US" altLang="ja-JP" sz="1100" dirty="0" smtClean="0">
                <a:latin typeface="Andale Mono"/>
                <a:cs typeface="Andale Mono"/>
              </a:rPr>
              <a:t>_ </a:t>
            </a:r>
            <a:r>
              <a:rPr lang="en-US" altLang="ja-JP" sz="1100" dirty="0">
                <a:latin typeface="Andale Mono"/>
                <a:cs typeface="Andale Mono"/>
              </a:rPr>
              <a:t>{</a:t>
            </a:r>
          </a:p>
          <a:p>
            <a:r>
              <a:rPr lang="ja-JP" altLang="en-US" sz="1100" dirty="0" smtClean="0">
                <a:latin typeface="Andale Mono"/>
                <a:cs typeface="Andale Mono"/>
              </a:rPr>
              <a:t>　　</a:t>
            </a:r>
            <a:r>
              <a:rPr lang="en-US" altLang="ja-JP" sz="1100" dirty="0" err="1" smtClean="0">
                <a:latin typeface="Andale Mono"/>
                <a:cs typeface="Andale Mono"/>
              </a:rPr>
              <a:t>PM.print</a:t>
            </a:r>
            <a:r>
              <a:rPr lang="en-US" altLang="ja-JP" sz="1100" dirty="0">
                <a:latin typeface="Andale Mono"/>
                <a:cs typeface="Andale Mono"/>
              </a:rPr>
              <a:t>(</a:t>
            </a:r>
            <a:r>
              <a:rPr lang="en-US" altLang="ja-JP" sz="1100" dirty="0" err="1">
                <a:latin typeface="Andale Mono"/>
                <a:cs typeface="Andale Mono"/>
              </a:rPr>
              <a:t>stdout</a:t>
            </a:r>
            <a:r>
              <a:rPr lang="en-US" altLang="ja-JP" sz="1100" dirty="0">
                <a:latin typeface="Andale Mono"/>
                <a:cs typeface="Andale Mono"/>
              </a:rPr>
              <a:t>)</a:t>
            </a:r>
            <a:r>
              <a:rPr lang="en-US" altLang="ja-JP" sz="1100" dirty="0" smtClean="0">
                <a:latin typeface="Andale Mono"/>
                <a:cs typeface="Andale Mono"/>
              </a:rPr>
              <a:t>;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</a:t>
            </a:r>
            <a:r>
              <a:rPr lang="en-US" altLang="ja-JP" sz="1100" dirty="0" smtClean="0">
                <a:latin typeface="Andale Mono"/>
                <a:cs typeface="Andale Mono"/>
              </a:rPr>
              <a:t> </a:t>
            </a:r>
            <a:r>
              <a:rPr lang="en-US" altLang="ja-JP" sz="1100" dirty="0" err="1" smtClean="0">
                <a:latin typeface="Andale Mono"/>
                <a:cs typeface="Andale Mono"/>
              </a:rPr>
              <a:t>PM.print</a:t>
            </a:r>
            <a:r>
              <a:rPr lang="en-US" altLang="ja-JP" sz="1100" dirty="0">
                <a:latin typeface="Andale Mono"/>
                <a:cs typeface="Andale Mono"/>
              </a:rPr>
              <a:t>(</a:t>
            </a:r>
            <a:r>
              <a:rPr lang="en-US" altLang="ja-JP" sz="1100" dirty="0" err="1">
                <a:latin typeface="Andale Mono"/>
                <a:cs typeface="Andale Mono"/>
              </a:rPr>
              <a:t>fp</a:t>
            </a:r>
            <a:r>
              <a:rPr lang="en-US" altLang="ja-JP" sz="1100" dirty="0">
                <a:latin typeface="Andale Mono"/>
                <a:cs typeface="Andale Mono"/>
              </a:rPr>
              <a:t>);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   </a:t>
            </a:r>
          </a:p>
          <a:p>
            <a:r>
              <a:rPr lang="ja-JP" altLang="en-US" sz="1100" dirty="0">
                <a:latin typeface="Andale Mono"/>
                <a:cs typeface="Andale Mono"/>
              </a:rPr>
              <a:t>   </a:t>
            </a:r>
            <a:r>
              <a:rPr lang="en-US" altLang="ja-JP" sz="1100" dirty="0" smtClean="0">
                <a:latin typeface="Andale Mono"/>
                <a:cs typeface="Andale Mono"/>
              </a:rPr>
              <a:t>/</a:t>
            </a:r>
            <a:r>
              <a:rPr lang="en-US" altLang="ja-JP" sz="1100" dirty="0">
                <a:latin typeface="Andale Mono"/>
                <a:cs typeface="Andale Mono"/>
              </a:rPr>
              <a:t>/ </a:t>
            </a:r>
            <a:r>
              <a:rPr lang="ja-JP" altLang="en-US" sz="1100" dirty="0">
                <a:latin typeface="Andale Mono"/>
                <a:cs typeface="Andale Mono"/>
              </a:rPr>
              <a:t>結果出力</a:t>
            </a:r>
            <a:r>
              <a:rPr lang="en-US" altLang="ja-JP" sz="1100" dirty="0">
                <a:latin typeface="Andale Mono"/>
                <a:cs typeface="Andale Mono"/>
              </a:rPr>
              <a:t>(</a:t>
            </a:r>
            <a:r>
              <a:rPr lang="ja-JP" altLang="en-US" sz="1100" dirty="0">
                <a:latin typeface="Andale Mono"/>
                <a:cs typeface="Andale Mono"/>
              </a:rPr>
              <a:t>非排他測定も</a:t>
            </a:r>
            <a:r>
              <a:rPr lang="en-US" altLang="ja-JP" sz="1100" dirty="0">
                <a:latin typeface="Andale Mono"/>
                <a:cs typeface="Andale Mono"/>
              </a:rPr>
              <a:t>)</a:t>
            </a:r>
            <a:endParaRPr lang="ja-JP" altLang="en-US" sz="1100" dirty="0">
              <a:latin typeface="Andale Mono"/>
              <a:cs typeface="Andale Mono"/>
            </a:endParaRPr>
          </a:p>
          <a:p>
            <a:r>
              <a:rPr lang="en-US" altLang="ja-JP" sz="1100" dirty="0">
                <a:latin typeface="Andale Mono"/>
                <a:cs typeface="Andale Mono"/>
              </a:rPr>
              <a:t>    </a:t>
            </a:r>
            <a:r>
              <a:rPr lang="en-US" altLang="ja-JP" sz="1100" dirty="0" smtClean="0">
                <a:latin typeface="Andale Mono"/>
                <a:cs typeface="Andale Mono"/>
              </a:rPr>
              <a:t>if </a:t>
            </a:r>
            <a:r>
              <a:rPr lang="en-US" altLang="ja-JP" sz="1100" dirty="0">
                <a:latin typeface="Andale Mono"/>
                <a:cs typeface="Andale Mono"/>
              </a:rPr>
              <a:t>( </a:t>
            </a:r>
            <a:r>
              <a:rPr lang="en-US" altLang="ja-JP" sz="1100" dirty="0" err="1">
                <a:latin typeface="Andale Mono"/>
                <a:cs typeface="Andale Mono"/>
              </a:rPr>
              <a:t>C.Mode.Profiling</a:t>
            </a:r>
            <a:r>
              <a:rPr lang="en-US" altLang="ja-JP" sz="1100" dirty="0">
                <a:latin typeface="Andale Mono"/>
                <a:cs typeface="Andale Mono"/>
              </a:rPr>
              <a:t> == DETAIL) {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   </a:t>
            </a:r>
            <a:r>
              <a:rPr lang="en-US" altLang="ja-JP" sz="1100" dirty="0" smtClean="0">
                <a:latin typeface="Andale Mono"/>
                <a:cs typeface="Andale Mono"/>
              </a:rPr>
              <a:t>  </a:t>
            </a:r>
            <a:r>
              <a:rPr lang="en-US" altLang="ja-JP" sz="1100" dirty="0" err="1">
                <a:latin typeface="Andale Mono"/>
                <a:cs typeface="Andale Mono"/>
              </a:rPr>
              <a:t>PM.printDetail</a:t>
            </a:r>
            <a:r>
              <a:rPr lang="en-US" altLang="ja-JP" sz="1100" dirty="0">
                <a:latin typeface="Andale Mono"/>
                <a:cs typeface="Andale Mono"/>
              </a:rPr>
              <a:t>(</a:t>
            </a:r>
            <a:r>
              <a:rPr lang="en-US" altLang="ja-JP" sz="1100" dirty="0" err="1">
                <a:latin typeface="Andale Mono"/>
                <a:cs typeface="Andale Mono"/>
              </a:rPr>
              <a:t>stdout</a:t>
            </a:r>
            <a:r>
              <a:rPr lang="en-US" altLang="ja-JP" sz="1100" dirty="0">
                <a:latin typeface="Andale Mono"/>
                <a:cs typeface="Andale Mono"/>
              </a:rPr>
              <a:t>);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   </a:t>
            </a:r>
            <a:r>
              <a:rPr lang="en-US" altLang="ja-JP" sz="1100" dirty="0" smtClean="0">
                <a:latin typeface="Andale Mono"/>
                <a:cs typeface="Andale Mono"/>
              </a:rPr>
              <a:t>  </a:t>
            </a:r>
            <a:r>
              <a:rPr lang="en-US" altLang="ja-JP" sz="1100" dirty="0" err="1">
                <a:latin typeface="Andale Mono"/>
                <a:cs typeface="Andale Mono"/>
              </a:rPr>
              <a:t>PM.printDetail</a:t>
            </a:r>
            <a:r>
              <a:rPr lang="en-US" altLang="ja-JP" sz="1100" dirty="0">
                <a:latin typeface="Andale Mono"/>
                <a:cs typeface="Andale Mono"/>
              </a:rPr>
              <a:t>(</a:t>
            </a:r>
            <a:r>
              <a:rPr lang="en-US" altLang="ja-JP" sz="1100" dirty="0" err="1">
                <a:latin typeface="Andale Mono"/>
                <a:cs typeface="Andale Mono"/>
              </a:rPr>
              <a:t>fp</a:t>
            </a:r>
            <a:r>
              <a:rPr lang="en-US" altLang="ja-JP" sz="1100" dirty="0">
                <a:latin typeface="Andale Mono"/>
                <a:cs typeface="Andale Mono"/>
              </a:rPr>
              <a:t>);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   </a:t>
            </a:r>
            <a:r>
              <a:rPr lang="en-US" altLang="ja-JP" sz="1100" dirty="0" smtClean="0">
                <a:latin typeface="Andale Mono"/>
                <a:cs typeface="Andale Mono"/>
              </a:rPr>
              <a:t>}</a:t>
            </a:r>
            <a:endParaRPr lang="en-US" altLang="ja-JP" sz="1100" dirty="0">
              <a:latin typeface="Andale Mono"/>
              <a:cs typeface="Andale Mono"/>
            </a:endParaRPr>
          </a:p>
          <a:p>
            <a:r>
              <a:rPr lang="en-US" altLang="ja-JP" sz="1100" dirty="0">
                <a:latin typeface="Andale Mono"/>
                <a:cs typeface="Andale Mono"/>
              </a:rPr>
              <a:t>  </a:t>
            </a:r>
            <a:r>
              <a:rPr lang="en-US" altLang="ja-JP" sz="1100" dirty="0" smtClean="0">
                <a:latin typeface="Andale Mono"/>
                <a:cs typeface="Andale Mono"/>
              </a:rPr>
              <a:t>  if </a:t>
            </a:r>
            <a:r>
              <a:rPr lang="en-US" altLang="ja-JP" sz="1100" dirty="0">
                <a:latin typeface="Andale Mono"/>
                <a:cs typeface="Andale Mono"/>
              </a:rPr>
              <a:t>( !</a:t>
            </a:r>
            <a:r>
              <a:rPr lang="en-US" altLang="ja-JP" sz="1100" dirty="0" err="1">
                <a:latin typeface="Andale Mono"/>
                <a:cs typeface="Andale Mono"/>
              </a:rPr>
              <a:t>fp</a:t>
            </a:r>
            <a:r>
              <a:rPr lang="en-US" altLang="ja-JP" sz="1100" dirty="0">
                <a:latin typeface="Andale Mono"/>
                <a:cs typeface="Andale Mono"/>
              </a:rPr>
              <a:t> ) </a:t>
            </a:r>
            <a:r>
              <a:rPr lang="en-US" altLang="ja-JP" sz="1100" dirty="0" err="1">
                <a:latin typeface="Andale Mono"/>
                <a:cs typeface="Andale Mono"/>
              </a:rPr>
              <a:t>fclose</a:t>
            </a:r>
            <a:r>
              <a:rPr lang="en-US" altLang="ja-JP" sz="1100" dirty="0">
                <a:latin typeface="Andale Mono"/>
                <a:cs typeface="Andale Mono"/>
              </a:rPr>
              <a:t>(</a:t>
            </a:r>
            <a:r>
              <a:rPr lang="en-US" altLang="ja-JP" sz="1100" dirty="0" err="1">
                <a:latin typeface="Andale Mono"/>
                <a:cs typeface="Andale Mono"/>
              </a:rPr>
              <a:t>fp</a:t>
            </a:r>
            <a:r>
              <a:rPr lang="en-US" altLang="ja-JP" sz="1100" dirty="0">
                <a:latin typeface="Andale Mono"/>
                <a:cs typeface="Andale Mono"/>
              </a:rPr>
              <a:t>)</a:t>
            </a:r>
            <a:r>
              <a:rPr lang="en-US" altLang="ja-JP" sz="1100" dirty="0" smtClean="0">
                <a:latin typeface="Andale Mono"/>
                <a:cs typeface="Andale Mono"/>
              </a:rPr>
              <a:t>;</a:t>
            </a:r>
          </a:p>
          <a:p>
            <a:r>
              <a:rPr lang="en-US" altLang="ja-JP" sz="1100" dirty="0" smtClean="0">
                <a:latin typeface="Andale Mono"/>
                <a:cs typeface="Andale Mono"/>
              </a:rPr>
              <a:t>  }</a:t>
            </a:r>
            <a:endParaRPr lang="ja-JP" altLang="en-US" sz="11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0190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flop count</a:t>
            </a:r>
            <a:r>
              <a:rPr lang="ja-JP" altLang="en-US" dirty="0" smtClean="0"/>
              <a:t>の測定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max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altLang="ja-JP" sz="1200" dirty="0">
                <a:latin typeface="Andale Mono"/>
                <a:cs typeface="Andale Mono"/>
              </a:rPr>
              <a:t> </a:t>
            </a:r>
            <a:r>
              <a:rPr lang="cs-CZ" altLang="ja-JP" sz="1200" dirty="0" smtClean="0">
                <a:latin typeface="Andale Mono"/>
                <a:cs typeface="Andale Mono"/>
              </a:rPr>
              <a:t>   do </a:t>
            </a:r>
            <a:r>
              <a:rPr lang="cs-CZ" altLang="ja-JP" sz="1200" dirty="0">
                <a:latin typeface="Andale Mono"/>
                <a:cs typeface="Andale Mono"/>
              </a:rPr>
              <a:t>k=1,kx</a:t>
            </a:r>
          </a:p>
          <a:p>
            <a:pPr marL="0" indent="0">
              <a:buNone/>
            </a:pPr>
            <a:r>
              <a:rPr lang="cs-CZ" altLang="ja-JP" sz="1200" dirty="0">
                <a:latin typeface="Andale Mono"/>
                <a:cs typeface="Andale Mono"/>
              </a:rPr>
              <a:t>    do j=1,jx</a:t>
            </a:r>
          </a:p>
          <a:p>
            <a:pPr marL="0" indent="0">
              <a:buNone/>
            </a:pPr>
            <a:r>
              <a:rPr lang="pt-BR" altLang="ja-JP" sz="1200" dirty="0">
                <a:latin typeface="Andale Mono"/>
                <a:cs typeface="Andale Mono"/>
              </a:rPr>
              <a:t>    do i=1,ix</a:t>
            </a:r>
          </a:p>
          <a:p>
            <a:pPr marL="0" indent="0">
              <a:buNone/>
            </a:pPr>
            <a:r>
              <a:rPr lang="pt-BR" altLang="ja-JP" sz="1200" dirty="0">
                <a:latin typeface="Andale Mono"/>
                <a:cs typeface="Andale Mono"/>
              </a:rPr>
              <a:t>      </a:t>
            </a:r>
            <a:r>
              <a:rPr lang="pt-BR" altLang="ja-JP" sz="1200" dirty="0" smtClean="0">
                <a:latin typeface="Andale Mono"/>
                <a:cs typeface="Andale Mono"/>
              </a:rPr>
              <a:t>vm </a:t>
            </a:r>
            <a:r>
              <a:rPr lang="pt-BR" altLang="ja-JP" sz="1200" dirty="0">
                <a:latin typeface="Andale Mono"/>
                <a:cs typeface="Andale Mono"/>
              </a:rPr>
              <a:t>= </a:t>
            </a:r>
            <a:r>
              <a:rPr lang="pt-BR" altLang="ja-JP" sz="1200" dirty="0" smtClean="0">
                <a:latin typeface="Andale Mono"/>
                <a:cs typeface="Andale Mono"/>
              </a:rPr>
              <a:t>vm + max</a:t>
            </a:r>
            <a:r>
              <a:rPr lang="pt-BR" altLang="ja-JP" sz="1200" dirty="0">
                <a:latin typeface="Andale Mono"/>
                <a:cs typeface="Andale Mono"/>
              </a:rPr>
              <a:t>( </a:t>
            </a:r>
            <a:r>
              <a:rPr lang="pt-BR" altLang="ja-JP" sz="1200" dirty="0" smtClean="0">
                <a:latin typeface="Andale Mono"/>
                <a:cs typeface="Andale Mono"/>
              </a:rPr>
              <a:t>vm, </a:t>
            </a:r>
            <a:r>
              <a:rPr lang="pt-BR" altLang="ja-JP" sz="1200" dirty="0">
                <a:latin typeface="Andale Mono"/>
                <a:cs typeface="Andale Mono"/>
              </a:rPr>
              <a:t>p(i,j,k) )</a:t>
            </a:r>
          </a:p>
          <a:p>
            <a:pPr marL="0" indent="0">
              <a:buNone/>
            </a:pPr>
            <a:r>
              <a:rPr lang="da-DK" altLang="ja-JP" sz="1200" dirty="0">
                <a:latin typeface="Andale Mono"/>
                <a:cs typeface="Andale Mono"/>
              </a:rPr>
              <a:t>    end do</a:t>
            </a:r>
          </a:p>
          <a:p>
            <a:pPr marL="0" indent="0">
              <a:buNone/>
            </a:pPr>
            <a:r>
              <a:rPr lang="da-DK" altLang="ja-JP" sz="1200" dirty="0">
                <a:latin typeface="Andale Mono"/>
                <a:cs typeface="Andale Mono"/>
              </a:rPr>
              <a:t>    end do</a:t>
            </a:r>
          </a:p>
          <a:p>
            <a:pPr marL="0" indent="0">
              <a:buNone/>
            </a:pPr>
            <a:r>
              <a:rPr lang="da-DK" altLang="ja-JP" sz="1200" dirty="0">
                <a:latin typeface="Andale Mono"/>
                <a:cs typeface="Andale Mono"/>
              </a:rPr>
              <a:t>    end </a:t>
            </a:r>
            <a:r>
              <a:rPr lang="da-DK" altLang="ja-JP" sz="1200" dirty="0" smtClean="0">
                <a:latin typeface="Andale Mono"/>
                <a:cs typeface="Andale Mono"/>
              </a:rPr>
              <a:t>do</a:t>
            </a:r>
          </a:p>
          <a:p>
            <a:pPr marL="0" indent="0">
              <a:buNone/>
            </a:pPr>
            <a:endParaRPr kumimoji="1" lang="da-DK" altLang="ja-JP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da-DK" altLang="ja-JP" sz="1200" dirty="0" smtClean="0">
                <a:latin typeface="Andale Mono"/>
                <a:cs typeface="Andale Mono"/>
              </a:rPr>
              <a:t>PA</a:t>
            </a:r>
            <a:r>
              <a:rPr lang="ja-JP" altLang="en-US" sz="1200" dirty="0" smtClean="0">
                <a:latin typeface="Andale Mono"/>
                <a:cs typeface="Andale Mono"/>
              </a:rPr>
              <a:t>情報のカウンタ値とループ数から求めると</a:t>
            </a:r>
            <a:endParaRPr lang="en-US" altLang="ja-JP" sz="12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kumimoji="1" lang="en-US" altLang="ja-JP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sz="1200" dirty="0" smtClean="0">
                <a:latin typeface="Andale Mono"/>
                <a:cs typeface="Andale Mono"/>
              </a:rPr>
              <a:t>	max() = 1 flops</a:t>
            </a:r>
            <a:endParaRPr kumimoji="1" lang="ja-JP" altLang="en-US" sz="1200" dirty="0">
              <a:latin typeface="Andale Mono"/>
              <a:cs typeface="Andale Mono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推定方法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 smtClean="0">
                <a:latin typeface="Andale Mono"/>
                <a:cs typeface="Andale Mono"/>
              </a:rPr>
              <a:t>FX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の</a:t>
            </a:r>
            <a:r>
              <a:rPr kumimoji="1" lang="en-US" altLang="ja-JP" sz="1200" dirty="0" smtClean="0">
                <a:latin typeface="Andale Mono"/>
                <a:cs typeface="Andale Mono"/>
              </a:rPr>
              <a:t>PA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情報から</a:t>
            </a:r>
            <a:r>
              <a:rPr kumimoji="1" lang="en-US" altLang="ja-JP" sz="1200" dirty="0" smtClean="0">
                <a:latin typeface="Andale Mono"/>
                <a:cs typeface="Andale Mono"/>
              </a:rPr>
              <a:t>flop count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を得る．</a:t>
            </a:r>
            <a:endParaRPr kumimoji="1" lang="en-US" altLang="ja-JP" sz="1200" dirty="0" smtClean="0">
              <a:latin typeface="Andale Mono"/>
              <a:cs typeface="Andale Mono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1200" dirty="0" smtClean="0">
                <a:latin typeface="Andale Mono"/>
                <a:cs typeface="Andale Mono"/>
              </a:rPr>
              <a:t>ループカウントと</a:t>
            </a:r>
            <a:r>
              <a:rPr lang="en-US" altLang="ja-JP" sz="1200" dirty="0" smtClean="0">
                <a:latin typeface="Andale Mono"/>
                <a:cs typeface="Andale Mono"/>
              </a:rPr>
              <a:t>flop count</a:t>
            </a:r>
            <a:r>
              <a:rPr lang="ja-JP" altLang="en-US" sz="1200" dirty="0" smtClean="0">
                <a:latin typeface="Andale Mono"/>
                <a:cs typeface="Andale Mono"/>
              </a:rPr>
              <a:t>から，ループあたりの</a:t>
            </a:r>
            <a:r>
              <a:rPr lang="en-US" altLang="ja-JP" sz="1200" dirty="0" smtClean="0">
                <a:latin typeface="Andale Mono"/>
                <a:cs typeface="Andale Mono"/>
              </a:rPr>
              <a:t>flop count</a:t>
            </a:r>
            <a:r>
              <a:rPr lang="ja-JP" altLang="en-US" sz="1200" dirty="0" smtClean="0">
                <a:latin typeface="Andale Mono"/>
                <a:cs typeface="Andale Mono"/>
              </a:rPr>
              <a:t>を求める．</a:t>
            </a:r>
            <a:endParaRPr lang="en-US" altLang="ja-JP" sz="1200" dirty="0" smtClean="0">
              <a:latin typeface="Andale Mono"/>
              <a:cs typeface="Andale Mono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 dirty="0" smtClean="0">
                <a:latin typeface="Andale Mono"/>
                <a:cs typeface="Andale Mono"/>
              </a:rPr>
              <a:t>加算分を差し引き，関数の</a:t>
            </a:r>
            <a:r>
              <a:rPr kumimoji="1" lang="en-US" altLang="ja-JP" sz="1200" dirty="0" smtClean="0">
                <a:latin typeface="Andale Mono"/>
                <a:cs typeface="Andale Mono"/>
              </a:rPr>
              <a:t>flop count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を得る．</a:t>
            </a:r>
            <a:endParaRPr kumimoji="1" lang="en-US" altLang="ja-JP" sz="1200" dirty="0" smtClean="0">
              <a:latin typeface="Andale Mono"/>
              <a:cs typeface="Andale Mono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kumimoji="1" lang="ja-JP" altLang="en-US" sz="12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7149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測定</a:t>
            </a:r>
            <a:r>
              <a:rPr kumimoji="1" lang="en-US" altLang="ja-JP" dirty="0" smtClean="0"/>
              <a:t>flop count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FX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51274"/>
              </p:ext>
            </p:extLst>
          </p:nvPr>
        </p:nvGraphicFramePr>
        <p:xfrm>
          <a:off x="437511" y="1634219"/>
          <a:ext cx="3769292" cy="4658398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648270"/>
                <a:gridCol w="706098"/>
                <a:gridCol w="620266"/>
                <a:gridCol w="760880"/>
                <a:gridCol w="1033778"/>
              </a:tblGrid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function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flop count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loop count</a:t>
                      </a:r>
                      <a:endParaRPr lang="en-US" sz="11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flop count/loop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Estimated flop</a:t>
                      </a:r>
                      <a:endParaRPr lang="en-US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1.84E+09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subtract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1.84E+09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</a:rPr>
                        <a:t>1.1 </a:t>
                      </a:r>
                      <a:endParaRPr lang="en-US" altLang="ja-JP" sz="11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mply_f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3.51E+09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mply_d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3.51E+09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div_f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1.51E+10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9.1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8</a:t>
                      </a:r>
                      <a:endParaRPr lang="en-US" altLang="ja-JP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div_d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2.34E+10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14.1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13</a:t>
                      </a:r>
                      <a:endParaRPr lang="en-US" altLang="ja-JP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abs_f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3.50E+09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abs_d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3.50E+09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min_f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3.22E+09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1.9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min_d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3.32E+09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2.0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max_f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3.32E+09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2.0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max_d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3.32E+09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2.0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max3_f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4.98E+09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3.0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2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sign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1.86E+09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FF6600"/>
                          </a:solidFill>
                          <a:effectLst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FF66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sqrt_f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1.85E+10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11.1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</a:t>
                      </a:r>
                      <a:endParaRPr lang="en-US" altLang="ja-JP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sqrt_d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3.50E+10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21.1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20</a:t>
                      </a:r>
                      <a:endParaRPr lang="en-US" altLang="ja-JP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sin_f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5.00E+10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30.1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29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sin_d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5.33E+10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32.1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31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cos_f</a:t>
                      </a:r>
                      <a:endParaRPr lang="en-US" sz="11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</a:rPr>
                        <a:t>5.00E+10</a:t>
                      </a:r>
                      <a:endParaRPr lang="en-US" altLang="ja-JP" sz="11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</a:rPr>
                        <a:t>1.66E+09</a:t>
                      </a:r>
                      <a:endParaRPr lang="en-US" altLang="ja-JP" sz="11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</a:rPr>
                        <a:t>30.1 </a:t>
                      </a:r>
                      <a:endParaRPr lang="en-US" altLang="ja-JP" sz="11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29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  <a:tr h="215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cos_d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5.00E+10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30.1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29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678" marR="12678" marT="12678" marB="0" anchor="b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65396"/>
              </p:ext>
            </p:extLst>
          </p:nvPr>
        </p:nvGraphicFramePr>
        <p:xfrm>
          <a:off x="4738757" y="2366148"/>
          <a:ext cx="3642832" cy="38862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14357"/>
                <a:gridCol w="731385"/>
                <a:gridCol w="777794"/>
                <a:gridCol w="767948"/>
                <a:gridCol w="551348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exp_f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3.86E+10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</a:rPr>
                        <a:t>1.66E+09</a:t>
                      </a:r>
                      <a:endParaRPr lang="en-US" altLang="ja-JP" sz="11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23.2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22</a:t>
                      </a:r>
                      <a:endParaRPr lang="en-US" altLang="ja-JP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exp_d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4.55E+10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27.4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26</a:t>
                      </a:r>
                      <a:endParaRPr lang="en-US" altLang="ja-JP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log_f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3.71E+10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22.3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21</a:t>
                      </a:r>
                      <a:endParaRPr lang="en-US" altLang="ja-JP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log_d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4.44E+10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26.7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25</a:t>
                      </a:r>
                      <a:endParaRPr lang="en-US" altLang="ja-JP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</a:rPr>
                        <a:t>log10_f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4.18E+10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25.2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>
                          <a:solidFill>
                            <a:srgbClr val="0000FF"/>
                          </a:solidFill>
                          <a:effectLst/>
                        </a:rPr>
                        <a:t>24</a:t>
                      </a:r>
                      <a:endParaRPr lang="en-US" altLang="ja-JP" sz="1100" b="1" i="0" u="none" strike="noStrike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>
                          <a:effectLst/>
                        </a:rPr>
                        <a:t>log10_d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5.28E+10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31.8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30</a:t>
                      </a:r>
                      <a:endParaRPr lang="en-US" altLang="ja-JP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modulo_f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1.75E+10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</a:rPr>
                        <a:t>1.66E+09</a:t>
                      </a:r>
                      <a:endParaRPr lang="en-US" altLang="ja-JP" sz="11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10.5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9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modulo_d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</a:rPr>
                        <a:t>1.74E+10</a:t>
                      </a:r>
                      <a:endParaRPr lang="en-US" altLang="ja-JP" sz="11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10.5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9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aint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1.17E+10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7.0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>
                          <a:solidFill>
                            <a:srgbClr val="0000FF"/>
                          </a:solidFill>
                          <a:effectLst/>
                        </a:rPr>
                        <a:t>6</a:t>
                      </a:r>
                      <a:endParaRPr lang="en-US" altLang="ja-JP" sz="1100" b="1" i="0" u="none" strike="noStrike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anint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1.83E+10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11.0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</a:t>
                      </a:r>
                      <a:endParaRPr lang="en-US" altLang="ja-JP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ceiling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4.98E+09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</a:rPr>
                        <a:t>1.66E+09</a:t>
                      </a:r>
                      <a:endParaRPr lang="en-US" altLang="ja-JP" sz="11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3.0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en-US" altLang="ja-JP" sz="1100" b="1" i="0" u="none" strike="noStrike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i2dble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3.46E+09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f2dble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3.50E+09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floor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4.98E+09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3.0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en-US" altLang="ja-JP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 dirty="0">
                          <a:effectLst/>
                        </a:rPr>
                        <a:t>1.66E+09</a:t>
                      </a:r>
                      <a:endParaRPr lang="en-US" altLang="ja-JP" sz="11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1.0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FF6600"/>
                          </a:solidFill>
                          <a:effectLst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FF66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nint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1.16E+10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7.0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6</a:t>
                      </a:r>
                      <a:endParaRPr lang="en-US" altLang="ja-JP" sz="1100" b="1" i="0" u="none" strike="noStrike" dirty="0">
                        <a:solidFill>
                          <a:srgbClr val="0000FF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i2real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3.46E+09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d2real</a:t>
                      </a:r>
                      <a:endParaRPr lang="en-US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3.50E+09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1.66E+09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u="none" strike="noStrike">
                          <a:effectLst/>
                        </a:rPr>
                        <a:t>2.1 </a:t>
                      </a:r>
                      <a:endParaRPr lang="en-US" altLang="ja-JP" sz="1100" b="0" i="0" u="none" strike="noStrike"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8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4903055" y="1417638"/>
            <a:ext cx="1565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単精度：</a:t>
            </a:r>
            <a:r>
              <a:rPr kumimoji="1" lang="en-US" altLang="ja-JP" sz="1400" dirty="0" smtClean="0"/>
              <a:t> _f</a:t>
            </a:r>
          </a:p>
          <a:p>
            <a:r>
              <a:rPr lang="ja-JP" altLang="en-US" sz="1400" dirty="0" smtClean="0"/>
              <a:t>倍精度：</a:t>
            </a:r>
            <a:r>
              <a:rPr lang="en-US" altLang="ja-JP" sz="1400" dirty="0" smtClean="0"/>
              <a:t> _d</a:t>
            </a:r>
          </a:p>
          <a:p>
            <a:r>
              <a:rPr kumimoji="1" lang="en-US" altLang="ja-JP" sz="1400" dirty="0" smtClean="0"/>
              <a:t>max3 : max(a, b, c)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9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サマリー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単精度と倍精度で同じ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加減乗算：</a:t>
            </a:r>
            <a:r>
              <a:rPr lang="en-US" altLang="ja-JP" dirty="0" smtClean="0"/>
              <a:t> 1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abs, min, max :  1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sin, </a:t>
            </a:r>
            <a:r>
              <a:rPr lang="en-US" altLang="ja-JP" dirty="0" err="1" smtClean="0"/>
              <a:t>cos</a:t>
            </a:r>
            <a:r>
              <a:rPr lang="en-US" altLang="ja-JP" dirty="0" smtClean="0"/>
              <a:t> :  29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単精度と倍精度で異なる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除算：</a:t>
            </a:r>
            <a:r>
              <a:rPr lang="en-US" altLang="ja-JP" dirty="0" smtClean="0"/>
              <a:t> 8/13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err="1" smtClean="0"/>
              <a:t>sqrt</a:t>
            </a:r>
            <a:r>
              <a:rPr kumimoji="1" lang="en-US" altLang="ja-JP" dirty="0" smtClean="0"/>
              <a:t> : 10/20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/>
              <a:t>exp</a:t>
            </a:r>
            <a:r>
              <a:rPr lang="en-US" altLang="ja-JP" dirty="0" smtClean="0"/>
              <a:t> : 22/26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log : 21/25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log10 : 24/30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変換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/>
              <a:t>aint</a:t>
            </a:r>
            <a:r>
              <a:rPr lang="en-US" altLang="ja-JP" dirty="0"/>
              <a:t> </a:t>
            </a:r>
            <a:r>
              <a:rPr lang="en-US" altLang="ja-JP" dirty="0" smtClean="0"/>
              <a:t>: 6		</a:t>
            </a:r>
            <a:r>
              <a:rPr lang="ja-JP" altLang="en-US" sz="1600" dirty="0" smtClean="0"/>
              <a:t>小数部切り捨て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/>
              <a:t>nint</a:t>
            </a:r>
            <a:r>
              <a:rPr lang="en-US" altLang="ja-JP" dirty="0" smtClean="0"/>
              <a:t> : 6		</a:t>
            </a:r>
            <a:r>
              <a:rPr lang="ja-JP" altLang="en-US" sz="1600" dirty="0" smtClean="0"/>
              <a:t>引数に近い整数値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/>
              <a:t>anint</a:t>
            </a:r>
            <a:r>
              <a:rPr lang="en-US" altLang="ja-JP" dirty="0" smtClean="0"/>
              <a:t> : 10	</a:t>
            </a:r>
            <a:r>
              <a:rPr lang="ja-JP" altLang="en-US" sz="1800" dirty="0"/>
              <a:t>小数部の</a:t>
            </a:r>
            <a:r>
              <a:rPr lang="ja-JP" altLang="en-US" sz="1800" dirty="0" smtClean="0"/>
              <a:t>四捨五入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ceiling : 2	</a:t>
            </a:r>
            <a:r>
              <a:rPr lang="ja-JP" altLang="en-US" sz="1600" dirty="0" smtClean="0"/>
              <a:t>引数以上で最小の整数値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floor : 2	</a:t>
            </a:r>
            <a:r>
              <a:rPr lang="ja-JP" altLang="en-US" sz="1600" dirty="0" smtClean="0"/>
              <a:t>引数以下で最大の整数値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Cast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* -&gt; real, * -&gt; double : 1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*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: 0</a:t>
            </a:r>
          </a:p>
          <a:p>
            <a:pPr marL="0" indent="0">
              <a:buNone/>
            </a:pPr>
            <a:r>
              <a:rPr lang="ja-JP" altLang="en-US" dirty="0" smtClean="0"/>
              <a:t>符号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sign : 0</a:t>
            </a:r>
          </a:p>
        </p:txBody>
      </p:sp>
    </p:spTree>
    <p:extLst>
      <p:ext uri="{BB962C8B-B14F-4D97-AF65-F5344CB8AC3E}">
        <p14:creationId xmlns:p14="http://schemas.microsoft.com/office/powerpoint/2010/main" val="337321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精度改善版の比較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85455"/>
              </p:ext>
            </p:extLst>
          </p:nvPr>
        </p:nvGraphicFramePr>
        <p:xfrm>
          <a:off x="1212850" y="1536696"/>
          <a:ext cx="6718300" cy="3136900"/>
        </p:xfrm>
        <a:graphic>
          <a:graphicData uri="http://schemas.openxmlformats.org/drawingml/2006/table">
            <a:tbl>
              <a:tblPr/>
              <a:tblGrid>
                <a:gridCol w="1866900"/>
                <a:gridCol w="1282700"/>
                <a:gridCol w="1282700"/>
                <a:gridCol w="1282700"/>
                <a:gridCol w="1003300"/>
              </a:tblGrid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FX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Profiler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PM class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Range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Time(S)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MFLOPS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MFLOPS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メイリオ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C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Diff [%]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C82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Projection Velocity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56.05739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1,743.3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1,500.0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-14.0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Pseudo Velocity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17.33970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1,915.9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1,800.0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-6.1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Poisson SOR2 (SMA)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15.39081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1,908.5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1,820.0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-4.6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Poisson Norm Div. max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2.72127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1,563.0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1,430.0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-8.5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Divergence of Pvec.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1.85583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1,401.2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1,180.0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-15.8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Projection Velocity BC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0.77164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153.1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144.7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-5.5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Averaging Space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0.39951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2,654.2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2,250.0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-15.2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Pvec. Euler Explicit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0.38077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881.2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839.2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-4.8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Pseudo Vel. Flux BC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0.07656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333.9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292.4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-12.4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Search Vmax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0.06411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6,225.1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5,450.0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-12.5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Poisson Src. VBC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0.04008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147.4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139.3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/>
                        </a:rPr>
                        <a:t>-5.5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E6"/>
                    </a:solidFill>
                  </a:tcPr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2284153" y="5111733"/>
            <a:ext cx="4519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PM class</a:t>
            </a:r>
            <a:r>
              <a:rPr kumimoji="1" lang="ja-JP" altLang="en-US" dirty="0" smtClean="0"/>
              <a:t>は平均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％程度少なめの</a:t>
            </a:r>
            <a:r>
              <a:rPr kumimoji="1" lang="en-US" altLang="ja-JP" dirty="0" smtClean="0"/>
              <a:t>MFLOPS</a:t>
            </a:r>
            <a:r>
              <a:rPr kumimoji="1" lang="ja-JP" altLang="en-US" dirty="0" smtClean="0"/>
              <a:t>値</a:t>
            </a:r>
            <a:endParaRPr kumimoji="1" lang="en-US" altLang="ja-JP" dirty="0" smtClean="0"/>
          </a:p>
          <a:p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	</a:t>
            </a:r>
            <a:r>
              <a:rPr lang="ja-JP" altLang="en-US" dirty="0" smtClean="0"/>
              <a:t>陽には現れない浮動小数点計算</a:t>
            </a:r>
            <a:endParaRPr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投機実行の分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Flop count</a:t>
            </a:r>
            <a:r>
              <a:rPr kumimoji="1" lang="ja-JP" altLang="en-US" dirty="0" smtClean="0"/>
              <a:t>の数え方に気をつける必要あり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855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Flop count</a:t>
            </a:r>
            <a:r>
              <a:rPr kumimoji="1" lang="ja-JP" altLang="en-US" dirty="0" smtClean="0"/>
              <a:t>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ループ中の定数演算は外に出す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コンパイラが自動的に判断し，ソースを変更するので無駄な計算部分の</a:t>
            </a:r>
            <a:r>
              <a:rPr lang="en-US" altLang="ja-JP" dirty="0" smtClean="0"/>
              <a:t>flop count</a:t>
            </a:r>
            <a:r>
              <a:rPr lang="ja-JP" altLang="en-US" dirty="0" smtClean="0"/>
              <a:t>は少なくなる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rgbClr val="3366FF"/>
                </a:solidFill>
              </a:rPr>
              <a:t>FX</a:t>
            </a:r>
            <a:r>
              <a:rPr lang="ja-JP" altLang="en-US" dirty="0" smtClean="0">
                <a:solidFill>
                  <a:srgbClr val="3366FF"/>
                </a:solidFill>
              </a:rPr>
              <a:t>の</a:t>
            </a:r>
            <a:r>
              <a:rPr lang="ja-JP" altLang="en-US" dirty="0" smtClean="0">
                <a:solidFill>
                  <a:srgbClr val="3366FF"/>
                </a:solidFill>
              </a:rPr>
              <a:t>プロファイラより</a:t>
            </a:r>
            <a:r>
              <a:rPr lang="en-US" altLang="ja-JP" dirty="0" smtClean="0">
                <a:solidFill>
                  <a:srgbClr val="3366FF"/>
                </a:solidFill>
              </a:rPr>
              <a:t>PM</a:t>
            </a:r>
            <a:r>
              <a:rPr lang="ja-JP" altLang="en-US" dirty="0" smtClean="0">
                <a:solidFill>
                  <a:srgbClr val="3366FF"/>
                </a:solidFill>
              </a:rPr>
              <a:t>クラスの</a:t>
            </a:r>
            <a:r>
              <a:rPr lang="en-US" altLang="ja-JP" dirty="0" smtClean="0">
                <a:solidFill>
                  <a:srgbClr val="3366FF"/>
                </a:solidFill>
              </a:rPr>
              <a:t>MFLOPS</a:t>
            </a:r>
            <a:r>
              <a:rPr lang="ja-JP" altLang="en-US" dirty="0" smtClean="0">
                <a:solidFill>
                  <a:srgbClr val="3366FF"/>
                </a:solidFill>
              </a:rPr>
              <a:t>が大きければ，無駄な計算をしている可能性が高い</a:t>
            </a:r>
            <a:endParaRPr lang="en-US" altLang="ja-JP" dirty="0" smtClean="0">
              <a:solidFill>
                <a:srgbClr val="3366FF"/>
              </a:solidFill>
            </a:endParaRPr>
          </a:p>
          <a:p>
            <a:pPr lvl="1"/>
            <a:endParaRPr lang="en-US" altLang="ja-JP" dirty="0" smtClean="0">
              <a:solidFill>
                <a:srgbClr val="3366FF"/>
              </a:solidFill>
            </a:endParaRPr>
          </a:p>
          <a:p>
            <a:r>
              <a:rPr kumimoji="1" lang="ja-JP" altLang="en-US" dirty="0" smtClean="0"/>
              <a:t>ループ中の</a:t>
            </a:r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if</a:t>
            </a:r>
            <a:r>
              <a:rPr lang="ja-JP" altLang="en-US" dirty="0" smtClean="0"/>
              <a:t>文内の演算数がある程度多ければ</a:t>
            </a:r>
            <a:r>
              <a:rPr lang="en-US" altLang="ja-JP" dirty="0" smtClean="0"/>
              <a:t>(10 flop</a:t>
            </a:r>
            <a:r>
              <a:rPr lang="ja-JP" altLang="en-US" dirty="0" smtClean="0"/>
              <a:t>以上）カウンタを使う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FX</a:t>
            </a:r>
            <a:r>
              <a:rPr lang="ja-JP" altLang="en-US" dirty="0" smtClean="0"/>
              <a:t>では</a:t>
            </a:r>
            <a:r>
              <a:rPr lang="ja-JP" altLang="en-US" dirty="0" smtClean="0"/>
              <a:t>浮動小数点で加算した方がよい（</a:t>
            </a:r>
            <a:r>
              <a:rPr lang="ja-JP" altLang="en-US" dirty="0" smtClean="0">
                <a:solidFill>
                  <a:srgbClr val="3366FF"/>
                </a:solidFill>
              </a:rPr>
              <a:t>整数レジスタ利用の弊害で最適化がされない場合がある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文内の演算数が少なければ，カウントしない．あるいは，適当に近似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440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PerfMonitor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7552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内蔵プロファイラ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実行時の各セクションのタイミングと演算数を積算して記録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タイミング測定区間はラベル管理で，コーディング時に指定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演算数は，各関数毎にマニュアルでカウント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FX10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PA</a:t>
            </a:r>
            <a:r>
              <a:rPr lang="ja-JP" altLang="en-US" dirty="0" smtClean="0"/>
              <a:t>情報から推定．例えば．．</a:t>
            </a:r>
            <a:endParaRPr lang="en-US" altLang="ja-JP" dirty="0" smtClean="0"/>
          </a:p>
          <a:p>
            <a:pPr lvl="3"/>
            <a:r>
              <a:rPr lang="en-US" altLang="ja-JP" dirty="0"/>
              <a:t>+, -, x</a:t>
            </a:r>
            <a:r>
              <a:rPr lang="ja-JP" altLang="en-US" dirty="0"/>
              <a:t>　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	1 flop</a:t>
            </a:r>
          </a:p>
          <a:p>
            <a:pPr lvl="3"/>
            <a:r>
              <a:rPr lang="en-US" altLang="ja-JP" dirty="0"/>
              <a:t>÷		</a:t>
            </a:r>
            <a:r>
              <a:rPr lang="ja-JP" altLang="en-US" dirty="0"/>
              <a:t>：</a:t>
            </a:r>
            <a:r>
              <a:rPr lang="en-US" altLang="ja-JP" dirty="0"/>
              <a:t>	8 flops</a:t>
            </a:r>
            <a:r>
              <a:rPr lang="ja-JP" altLang="en-US" dirty="0" smtClean="0"/>
              <a:t>（単</a:t>
            </a:r>
            <a:r>
              <a:rPr lang="ja-JP" altLang="en-US" dirty="0"/>
              <a:t>精度），</a:t>
            </a:r>
            <a:r>
              <a:rPr lang="en-US" altLang="ja-JP" dirty="0"/>
              <a:t>13 flops</a:t>
            </a:r>
            <a:r>
              <a:rPr lang="ja-JP" altLang="en-US" dirty="0" smtClean="0"/>
              <a:t>（倍</a:t>
            </a:r>
            <a:r>
              <a:rPr lang="ja-JP" altLang="en-US" dirty="0"/>
              <a:t>精度）</a:t>
            </a:r>
            <a:endParaRPr lang="en-US" altLang="ja-JP" dirty="0"/>
          </a:p>
          <a:p>
            <a:pPr lvl="3"/>
            <a:r>
              <a:rPr lang="en-US" altLang="ja-JP" dirty="0"/>
              <a:t>abs()	</a:t>
            </a:r>
            <a:r>
              <a:rPr lang="ja-JP" altLang="en-US" dirty="0"/>
              <a:t>：</a:t>
            </a:r>
            <a:r>
              <a:rPr lang="en-US" altLang="ja-JP" dirty="0"/>
              <a:t>	1</a:t>
            </a:r>
            <a:r>
              <a:rPr lang="en-US" altLang="ja-JP" dirty="0" smtClean="0"/>
              <a:t> flops</a:t>
            </a:r>
            <a:endParaRPr lang="en-US" altLang="ja-JP" dirty="0"/>
          </a:p>
          <a:p>
            <a:pPr lvl="3"/>
            <a:endParaRPr lang="en-US" altLang="ja-JP" dirty="0" smtClean="0"/>
          </a:p>
          <a:p>
            <a:pPr lvl="1"/>
            <a:r>
              <a:rPr lang="ja-JP" altLang="en-US" dirty="0" smtClean="0"/>
              <a:t>プログラム終了時に，各</a:t>
            </a:r>
            <a:r>
              <a:rPr lang="en-US" altLang="ja-JP" dirty="0" smtClean="0"/>
              <a:t>MPI</a:t>
            </a:r>
            <a:r>
              <a:rPr lang="ja-JP" altLang="en-US" dirty="0" smtClean="0"/>
              <a:t>ランクの情報をマスターランクに集めて，統計処理して出力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簡易モードと詳細モード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詳細モードでは同期待ち情報など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どの計算機でも，実際の実行性能をサンプリング可能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ユーザサイトの情報が，特別なオプションなしにそのまま得られる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演算に与える影響は，計時記録のみなので無視できる程度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en-US" altLang="ja-JP" dirty="0" smtClean="0"/>
              <a:t>FX10</a:t>
            </a:r>
            <a:r>
              <a:rPr lang="ja-JP" altLang="en-US" dirty="0" smtClean="0"/>
              <a:t>の</a:t>
            </a:r>
            <a:r>
              <a:rPr lang="ja-JP" altLang="en-US" dirty="0" smtClean="0"/>
              <a:t>詳細プロファイルとの連携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同じタイミングで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FX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区間指定が可能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536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基本</a:t>
            </a:r>
            <a:r>
              <a:rPr kumimoji="1" lang="ja-JP" altLang="en-US" dirty="0" smtClean="0"/>
              <a:t>プロファイル</a:t>
            </a:r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5648" y="1223904"/>
            <a:ext cx="8806952" cy="527290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Report of Timing Statistics</a:t>
            </a:r>
          </a:p>
          <a:p>
            <a:pPr marL="0" indent="0">
              <a:buNone/>
            </a:pP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Parallel Mode                    :   Hybrid (2 processes x 4 threads)</a:t>
            </a:r>
          </a:p>
          <a:p>
            <a:pPr marL="0" indent="0">
              <a:buNone/>
            </a:pP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Total execution time            = 4.212366e+00 [sec]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Total time of measured sections = 4.160442e+00 [sec]</a:t>
            </a:r>
          </a:p>
          <a:p>
            <a:pPr marL="0" indent="0">
              <a:buNone/>
            </a:pP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Statistics per MPI process [Node Average]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Label                   |     call     |              accumulated time                    |          flop | messages[Bytes]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                        |              |   </a:t>
            </a:r>
            <a:r>
              <a:rPr lang="en-US" altLang="ja-JP" b="1" dirty="0" err="1">
                <a:latin typeface="Andale Mono"/>
                <a:cs typeface="Andale Mono"/>
              </a:rPr>
              <a:t>avr</a:t>
            </a:r>
            <a:r>
              <a:rPr lang="en-US" altLang="ja-JP" b="1" dirty="0">
                <a:latin typeface="Andale Mono"/>
                <a:cs typeface="Andale Mono"/>
              </a:rPr>
              <a:t>[sec]    </a:t>
            </a:r>
            <a:r>
              <a:rPr lang="en-US" altLang="ja-JP" b="1" dirty="0" err="1">
                <a:latin typeface="Andale Mono"/>
                <a:cs typeface="Andale Mono"/>
              </a:rPr>
              <a:t>avr</a:t>
            </a:r>
            <a:r>
              <a:rPr lang="en-US" altLang="ja-JP" b="1" dirty="0">
                <a:latin typeface="Andale Mono"/>
                <a:cs typeface="Andale Mono"/>
              </a:rPr>
              <a:t>[%]     </a:t>
            </a:r>
            <a:r>
              <a:rPr lang="en-US" altLang="ja-JP" b="1" dirty="0" err="1">
                <a:latin typeface="Andale Mono"/>
                <a:cs typeface="Andale Mono"/>
              </a:rPr>
              <a:t>sdv</a:t>
            </a:r>
            <a:r>
              <a:rPr lang="en-US" altLang="ja-JP" b="1" dirty="0">
                <a:latin typeface="Andale Mono"/>
                <a:cs typeface="Andale Mono"/>
              </a:rPr>
              <a:t>[sec]  </a:t>
            </a:r>
            <a:r>
              <a:rPr lang="en-US" altLang="ja-JP" b="1" dirty="0" err="1">
                <a:latin typeface="Andale Mono"/>
                <a:cs typeface="Andale Mono"/>
              </a:rPr>
              <a:t>avr</a:t>
            </a:r>
            <a:r>
              <a:rPr lang="en-US" altLang="ja-JP" b="1" dirty="0">
                <a:latin typeface="Andale Mono"/>
                <a:cs typeface="Andale Mono"/>
              </a:rPr>
              <a:t>/call[sec] |   </a:t>
            </a:r>
            <a:r>
              <a:rPr lang="en-US" altLang="ja-JP" b="1" dirty="0" err="1">
                <a:latin typeface="Andale Mono"/>
                <a:cs typeface="Andale Mono"/>
              </a:rPr>
              <a:t>avr</a:t>
            </a:r>
            <a:r>
              <a:rPr lang="en-US" altLang="ja-JP" b="1" dirty="0">
                <a:latin typeface="Andale Mono"/>
                <a:cs typeface="Andale Mono"/>
              </a:rPr>
              <a:t>         </a:t>
            </a:r>
            <a:r>
              <a:rPr lang="en-US" altLang="ja-JP" b="1" dirty="0" err="1">
                <a:latin typeface="Andale Mono"/>
                <a:cs typeface="Andale Mono"/>
              </a:rPr>
              <a:t>sdv</a:t>
            </a:r>
            <a:r>
              <a:rPr lang="en-US" altLang="ja-JP" b="1" dirty="0">
                <a:latin typeface="Andale Mono"/>
                <a:cs typeface="Andale Mono"/>
              </a:rPr>
              <a:t>         speed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------------------------+--------------+--------------------------------------------------+--------------------------------------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Projection_Velocity</a:t>
            </a:r>
            <a:r>
              <a:rPr lang="en-US" altLang="ja-JP" b="1" dirty="0">
                <a:latin typeface="Andale Mono"/>
                <a:cs typeface="Andale Mono"/>
              </a:rPr>
              <a:t>     :         4231   2.120372e+00   50.97   5.2882e-03  5.011516e-04    2.995e+10   0.000e+00    13.15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Poisson_SOR2_SMA        :         8462   8.246812e-01   19.82   2.9627e-02  9.745701e-05    9.982e+09   0.000e+00    11.27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Pseudo_Velocity</a:t>
            </a:r>
            <a:r>
              <a:rPr lang="en-US" altLang="ja-JP" b="1" dirty="0">
                <a:latin typeface="Andale Mono"/>
                <a:cs typeface="Andale Mono"/>
              </a:rPr>
              <a:t>         :           50   4.601424e-01   11.06   7.5712e-03  9.202849e-03    2.615e+09   0.000e+00     5.29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Sync_Pressure</a:t>
            </a:r>
            <a:r>
              <a:rPr lang="en-US" altLang="ja-JP" b="1" dirty="0">
                <a:latin typeface="Andale Mono"/>
                <a:cs typeface="Andale Mono"/>
              </a:rPr>
              <a:t>           :         8462   2.605188e-01    6.26   7.6573e-03  3.078690e-05    2.773e+08   0.000e+00  1015.04 MB/sec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Poisson_Norm_Div_max</a:t>
            </a:r>
            <a:r>
              <a:rPr lang="en-US" altLang="ja-JP" b="1" dirty="0">
                <a:latin typeface="Andale Mono"/>
                <a:cs typeface="Andale Mono"/>
              </a:rPr>
              <a:t>    :         4231   1.144669e-01    2.75   1.8912e-03  2.705434e-05    1.386e+09   0.000e+00    11.28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Projection_Velocity_BC</a:t>
            </a:r>
            <a:r>
              <a:rPr lang="en-US" altLang="ja-JP" b="1" dirty="0">
                <a:latin typeface="Andale Mono"/>
                <a:cs typeface="Andale Mono"/>
              </a:rPr>
              <a:t>  :         4231   1.107653e-01    2.66   1.0994e-02  2.617947e-05    1.563e+08   0.000e+00     1.31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A_R_Poisson_Residual</a:t>
            </a:r>
            <a:r>
              <a:rPr lang="en-US" altLang="ja-JP" b="1" dirty="0">
                <a:latin typeface="Andale Mono"/>
                <a:cs typeface="Andale Mono"/>
              </a:rPr>
              <a:t>    :         8462   6.619477e-02    1.59   2.7398e-02  7.822592e-06    1.354e+05   0.000e+00     1.95 MB/sec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assign_Const_to_Array</a:t>
            </a:r>
            <a:r>
              <a:rPr lang="en-US" altLang="ja-JP" b="1" dirty="0">
                <a:latin typeface="Andale Mono"/>
                <a:cs typeface="Andale Mono"/>
              </a:rPr>
              <a:t>   :         4281   5.136287e-02    1.23   1.3673e-03  1.199787e-05    0.000e+00   0.000e+00     0.00 </a:t>
            </a:r>
            <a:r>
              <a:rPr lang="en-US" altLang="ja-JP" b="1" dirty="0" err="1">
                <a:latin typeface="Andale Mono"/>
                <a:cs typeface="Andale Mono"/>
              </a:rPr>
              <a:t>Mflops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A_R_Poisson_Norm</a:t>
            </a:r>
            <a:r>
              <a:rPr lang="en-US" altLang="ja-JP" b="1" dirty="0">
                <a:latin typeface="Andale Mono"/>
                <a:cs typeface="Andale Mono"/>
              </a:rPr>
              <a:t>        :         4231   4.450220e-02    1.07   1.3698e-02  1.051813e-05    1.354e+05   0.000e+00     2.90 MB/sec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Copy_Array</a:t>
            </a:r>
            <a:r>
              <a:rPr lang="en-US" altLang="ja-JP" b="1" dirty="0">
                <a:latin typeface="Andale Mono"/>
                <a:cs typeface="Andale Mono"/>
              </a:rPr>
              <a:t>              :          100   1.937538e-02    0.47   2.9908e-04  1.937538e-04    0.000e+00   0.000e+00     0.00 </a:t>
            </a:r>
            <a:r>
              <a:rPr lang="en-US" altLang="ja-JP" b="1" dirty="0" err="1">
                <a:latin typeface="Andale Mono"/>
                <a:cs typeface="Andale Mono"/>
              </a:rPr>
              <a:t>Mflops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Divergence_of_Pvec</a:t>
            </a:r>
            <a:r>
              <a:rPr lang="en-US" altLang="ja-JP" b="1" dirty="0">
                <a:latin typeface="Andale Mono"/>
                <a:cs typeface="Andale Mono"/>
              </a:rPr>
              <a:t>      :           50   1.908743e-02    0.46   5.2641e-05  3.817487e-04    1.835e+08   0.000e+00     8.95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Sync_Pseudo_Velocity</a:t>
            </a:r>
            <a:r>
              <a:rPr lang="en-US" altLang="ja-JP" b="1" dirty="0">
                <a:latin typeface="Andale Mono"/>
                <a:cs typeface="Andale Mono"/>
              </a:rPr>
              <a:t>    :           50   1.709867e-02    0.41   7.4337e-03  3.419733e-04    9.830e+06   0.000e+00   548.29 MB/sec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Variation_Space</a:t>
            </a:r>
            <a:r>
              <a:rPr lang="en-US" altLang="ja-JP" b="1" dirty="0">
                <a:latin typeface="Andale Mono"/>
                <a:cs typeface="Andale Mono"/>
              </a:rPr>
              <a:t>         :           50   1.561308e-02    0.38   3.7020e-04  3.122616e-04    8.192e+07   0.000e+00     4.89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Search_Vmax</a:t>
            </a:r>
            <a:r>
              <a:rPr lang="en-US" altLang="ja-JP" b="1" dirty="0">
                <a:latin typeface="Andale Mono"/>
                <a:cs typeface="Andale Mono"/>
              </a:rPr>
              <a:t>             :           50   8.687973e-03    0.21   2.9272e-03  1.737595e-04    2.949e+07   0.000e+00     3.16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Pvec_Euler_Explicit</a:t>
            </a:r>
            <a:r>
              <a:rPr lang="en-US" altLang="ja-JP" b="1" dirty="0">
                <a:latin typeface="Andale Mono"/>
                <a:cs typeface="Andale Mono"/>
              </a:rPr>
              <a:t>     :           50   5.660295e-03    0.14   1.1770e-04  1.132059e-04    2.621e+07   0.000e+00     4.31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Sync_Velocity</a:t>
            </a:r>
            <a:r>
              <a:rPr lang="en-US" altLang="ja-JP" b="1" dirty="0">
                <a:latin typeface="Andale Mono"/>
                <a:cs typeface="Andale Mono"/>
              </a:rPr>
              <a:t>           :           50   5.069375e-03    0.12   3.4467e-05  1.013875e-04    3.932e+07   0.000e+00     7.22 GB/sec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Allocate_Arrays</a:t>
            </a:r>
            <a:r>
              <a:rPr lang="en-US" altLang="ja-JP" b="1" dirty="0">
                <a:latin typeface="Andale Mono"/>
                <a:cs typeface="Andale Mono"/>
              </a:rPr>
              <a:t>         :            2   4.770339e-03    0.11   5.5245e-04  2.385169e-03    0.000e+00   0.000e+00     0.00 </a:t>
            </a:r>
            <a:r>
              <a:rPr lang="en-US" altLang="ja-JP" b="1" dirty="0" err="1">
                <a:latin typeface="Andale Mono"/>
                <a:cs typeface="Andale Mono"/>
              </a:rPr>
              <a:t>Mflops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A_R_Vmax</a:t>
            </a:r>
            <a:r>
              <a:rPr lang="en-US" altLang="ja-JP" b="1" dirty="0">
                <a:latin typeface="Andale Mono"/>
                <a:cs typeface="Andale Mono"/>
              </a:rPr>
              <a:t>                :           50   3.973961e-03    0.10   3.6906e-03  7.947922e-05    1.600e+03   0.000e+00   393.18 KB/sec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Pseudo_Vel_Flux_BC</a:t>
            </a:r>
            <a:r>
              <a:rPr lang="en-US" altLang="ja-JP" b="1" dirty="0">
                <a:latin typeface="Andale Mono"/>
                <a:cs typeface="Andale Mono"/>
              </a:rPr>
              <a:t>      :           50   2.162278e-03    0.05   1.7480e-04  4.324555e-05    3.692e+06   0.000e+00     1.59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Poisson_BC</a:t>
            </a:r>
            <a:r>
              <a:rPr lang="en-US" altLang="ja-JP" b="1" dirty="0">
                <a:latin typeface="Andale Mono"/>
                <a:cs typeface="Andale Mono"/>
              </a:rPr>
              <a:t>              :         8462   1.696825e-03    0.04   9.9093e-05  2.005229e-07    0.000e+00   0.000e+00     0.00 </a:t>
            </a:r>
            <a:r>
              <a:rPr lang="en-US" altLang="ja-JP" b="1" dirty="0" err="1">
                <a:latin typeface="Andale Mono"/>
                <a:cs typeface="Andale Mono"/>
              </a:rPr>
              <a:t>Mflops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Poisson_Src_VBC</a:t>
            </a:r>
            <a:r>
              <a:rPr lang="en-US" altLang="ja-JP" b="1" dirty="0">
                <a:latin typeface="Andale Mono"/>
                <a:cs typeface="Andale Mono"/>
              </a:rPr>
              <a:t>         :           50   1.295030e-03    0.03   1.2410e-04  2.590060e-05    1.847e+06   0.000e+00     1.33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Sync_Variation</a:t>
            </a:r>
            <a:r>
              <a:rPr lang="en-US" altLang="ja-JP" b="1" dirty="0">
                <a:latin typeface="Andale Mono"/>
                <a:cs typeface="Andale Mono"/>
              </a:rPr>
              <a:t>          :           50   7.169843e-04    0.02   3.9544e-04  1.433969e-05    9.600e+03   0.000e+00    12.77 MB/sec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Velocity_BC</a:t>
            </a:r>
            <a:r>
              <a:rPr lang="en-US" altLang="ja-JP" b="1" dirty="0">
                <a:latin typeface="Andale Mono"/>
                <a:cs typeface="Andale Mono"/>
              </a:rPr>
              <a:t>             :         4231   6.790757e-04    0.02   1.1076e-04  1.605001e-07    0.000e+00   0.000e+00     0.00 </a:t>
            </a:r>
            <a:r>
              <a:rPr lang="en-US" altLang="ja-JP" b="1" dirty="0" err="1">
                <a:latin typeface="Andale Mono"/>
                <a:cs typeface="Andale Mono"/>
              </a:rPr>
              <a:t>Mflops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Poisson_Setup_for_Itr</a:t>
            </a:r>
            <a:r>
              <a:rPr lang="en-US" altLang="ja-JP" b="1" dirty="0">
                <a:latin typeface="Andale Mono"/>
                <a:cs typeface="Andale Mono"/>
              </a:rPr>
              <a:t>   :         4231   6.543994e-04    0.02   7.5614e-05  1.546678e-07    0.000e+00   0.000e+00     0.00 </a:t>
            </a:r>
            <a:r>
              <a:rPr lang="en-US" altLang="ja-JP" b="1" dirty="0" err="1">
                <a:latin typeface="Andale Mono"/>
                <a:cs typeface="Andale Mono"/>
              </a:rPr>
              <a:t>Mflops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History_Stdout</a:t>
            </a:r>
            <a:r>
              <a:rPr lang="en-US" altLang="ja-JP" b="1" dirty="0">
                <a:latin typeface="Andale Mono"/>
                <a:cs typeface="Andale Mono"/>
              </a:rPr>
              <a:t>          :           50   3.979206e-04    0.01   7.8885e-04  7.958412e-06    0.000e+00   0.000e+00     0.00 </a:t>
            </a:r>
            <a:r>
              <a:rPr lang="en-US" altLang="ja-JP" b="1" dirty="0" err="1">
                <a:latin typeface="Andale Mono"/>
                <a:cs typeface="Andale Mono"/>
              </a:rPr>
              <a:t>Mflops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History_Base</a:t>
            </a:r>
            <a:r>
              <a:rPr lang="en-US" altLang="ja-JP" b="1" dirty="0">
                <a:latin typeface="Andale Mono"/>
                <a:cs typeface="Andale Mono"/>
              </a:rPr>
              <a:t>            :           50   2.369881e-04    0.01   4.5888e-04  4.739761e-06    0.000e+00   0.000e+00     0.00 </a:t>
            </a:r>
            <a:r>
              <a:rPr lang="en-US" altLang="ja-JP" b="1" dirty="0" err="1">
                <a:latin typeface="Andale Mono"/>
                <a:cs typeface="Andale Mono"/>
              </a:rPr>
              <a:t>Mflops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History_Domain_Flux</a:t>
            </a:r>
            <a:r>
              <a:rPr lang="en-US" altLang="ja-JP" b="1" dirty="0">
                <a:latin typeface="Andale Mono"/>
                <a:cs typeface="Andale Mono"/>
              </a:rPr>
              <a:t>     :           50   1.420975e-04    0.00   2.7545e-04  2.841949e-06    0.000e+00   0.000e+00     0.00 </a:t>
            </a:r>
            <a:r>
              <a:rPr lang="en-US" altLang="ja-JP" b="1" dirty="0" err="1">
                <a:latin typeface="Andale Mono"/>
                <a:cs typeface="Andale Mono"/>
              </a:rPr>
              <a:t>Mflops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Domain_Monitor</a:t>
            </a:r>
            <a:r>
              <a:rPr lang="en-US" altLang="ja-JP" b="1" dirty="0">
                <a:latin typeface="Andale Mono"/>
                <a:cs typeface="Andale Mono"/>
              </a:rPr>
              <a:t>          :           50   6.467104e-05    0.00   6.4399e-06  1.293421e-06    6.000e+02   0.000e+00     8.85 </a:t>
            </a:r>
            <a:r>
              <a:rPr lang="en-US" altLang="ja-JP" b="1" dirty="0" err="1">
                <a:latin typeface="Andale Mono"/>
                <a:cs typeface="Andale Mono"/>
              </a:rPr>
              <a:t>Mflops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Velocity_BC_Update</a:t>
            </a:r>
            <a:r>
              <a:rPr lang="en-US" altLang="ja-JP" b="1" dirty="0">
                <a:latin typeface="Andale Mono"/>
                <a:cs typeface="Andale Mono"/>
              </a:rPr>
              <a:t>      :           50   2.884865e-05    0.00   1.1183e-06  5.769730e-07    0.000e+00   0.000e+00     0.00 </a:t>
            </a:r>
            <a:r>
              <a:rPr lang="en-US" altLang="ja-JP" b="1" dirty="0" err="1">
                <a:latin typeface="Andale Mono"/>
                <a:cs typeface="Andale Mono"/>
              </a:rPr>
              <a:t>Mflops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</a:t>
            </a:r>
            <a:r>
              <a:rPr lang="en-US" altLang="ja-JP" b="1" dirty="0" err="1">
                <a:latin typeface="Andale Mono"/>
                <a:cs typeface="Andale Mono"/>
              </a:rPr>
              <a:t>Pseudo_Velocity_BC</a:t>
            </a:r>
            <a:r>
              <a:rPr lang="en-US" altLang="ja-JP" b="1" dirty="0">
                <a:latin typeface="Andale Mono"/>
                <a:cs typeface="Andale Mono"/>
              </a:rPr>
              <a:t>      :           50   2.312660e-05    0.00   4.4604e-06  4.625320e-07    0.000e+00   0.000e+00     0.00 </a:t>
            </a:r>
            <a:r>
              <a:rPr lang="en-US" altLang="ja-JP" b="1" dirty="0" err="1">
                <a:latin typeface="Andale Mono"/>
                <a:cs typeface="Andale Mono"/>
              </a:rPr>
              <a:t>Mflops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------------------------+--------------+--------------------------------------------------+--------------------------------------</a:t>
            </a: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Total                   |                4.160442e+00                                       4.441e+10                 9.94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altLang="ja-JP" b="1" dirty="0">
                <a:latin typeface="Andale Mono"/>
                <a:cs typeface="Andale Mono"/>
              </a:rPr>
              <a:t>	   Performance          | 			                                                                     39.77 </a:t>
            </a:r>
            <a:r>
              <a:rPr lang="en-US" altLang="ja-JP" b="1" dirty="0" err="1">
                <a:latin typeface="Andale Mono"/>
                <a:cs typeface="Andale Mono"/>
              </a:rPr>
              <a:t>Gflops</a:t>
            </a:r>
            <a:endParaRPr lang="en-US" altLang="ja-JP" b="1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027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詳細プロファイル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の各プロセス毎の平均情報を出力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199" y="2775198"/>
            <a:ext cx="856363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err="1">
                <a:latin typeface="Andale Mono"/>
                <a:cs typeface="Andale Mono"/>
              </a:rPr>
              <a:t>Pvec</a:t>
            </a:r>
            <a:r>
              <a:rPr lang="en-US" altLang="ja-JP" sz="1100" dirty="0">
                <a:latin typeface="Andale Mono"/>
                <a:cs typeface="Andale Mono"/>
              </a:rPr>
              <a:t>. Euler Explicit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               call       </a:t>
            </a:r>
            <a:r>
              <a:rPr lang="en-US" altLang="ja-JP" sz="1100" dirty="0" err="1">
                <a:latin typeface="Andale Mono"/>
                <a:cs typeface="Andale Mono"/>
              </a:rPr>
              <a:t>accm</a:t>
            </a:r>
            <a:r>
              <a:rPr lang="en-US" altLang="ja-JP" sz="1100" dirty="0">
                <a:latin typeface="Andale Mono"/>
                <a:cs typeface="Andale Mono"/>
              </a:rPr>
              <a:t>[s] </a:t>
            </a:r>
            <a:r>
              <a:rPr lang="en-US" altLang="ja-JP" sz="1100" dirty="0" err="1">
                <a:latin typeface="Andale Mono"/>
                <a:cs typeface="Andale Mono"/>
              </a:rPr>
              <a:t>accm</a:t>
            </a:r>
            <a:r>
              <a:rPr lang="en-US" altLang="ja-JP" sz="1100" dirty="0">
                <a:latin typeface="Andale Mono"/>
                <a:cs typeface="Andale Mono"/>
              </a:rPr>
              <a:t>[%]    waiting[s]  </a:t>
            </a:r>
            <a:r>
              <a:rPr lang="en-US" altLang="ja-JP" sz="1100" dirty="0" err="1">
                <a:latin typeface="Andale Mono"/>
                <a:cs typeface="Andale Mono"/>
              </a:rPr>
              <a:t>accm</a:t>
            </a:r>
            <a:r>
              <a:rPr lang="en-US" altLang="ja-JP" sz="1100" dirty="0">
                <a:latin typeface="Andale Mono"/>
                <a:cs typeface="Andale Mono"/>
              </a:rPr>
              <a:t>/call[s]    </a:t>
            </a:r>
            <a:r>
              <a:rPr lang="en-US" altLang="ja-JP" sz="1100" dirty="0" err="1">
                <a:latin typeface="Andale Mono"/>
                <a:cs typeface="Andale Mono"/>
              </a:rPr>
              <a:t>flop|msg</a:t>
            </a:r>
            <a:r>
              <a:rPr lang="en-US" altLang="ja-JP" sz="1100" dirty="0">
                <a:latin typeface="Andale Mono"/>
                <a:cs typeface="Andale Mono"/>
              </a:rPr>
              <a:t>     speed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#0    :           20  3.755836e-01    0.37  2.026558e-04  1.877918e-02   3.775e+08   958.51 </a:t>
            </a:r>
            <a:r>
              <a:rPr lang="en-US" altLang="ja-JP" sz="1100" dirty="0" err="1">
                <a:latin typeface="Andale Mono"/>
                <a:cs typeface="Andale Mono"/>
              </a:rPr>
              <a:t>Mflops</a:t>
            </a:r>
            <a:endParaRPr lang="en-US" altLang="ja-JP" sz="1100" dirty="0">
              <a:latin typeface="Andale Mono"/>
              <a:cs typeface="Andale Mono"/>
            </a:endParaRPr>
          </a:p>
          <a:p>
            <a:r>
              <a:rPr lang="en-US" altLang="ja-JP" sz="1100" dirty="0">
                <a:latin typeface="Andale Mono"/>
                <a:cs typeface="Andale Mono"/>
              </a:rPr>
              <a:t>#1    :           20  3.757863e-01    0.37  0.000000e+00  1.878932e-02   3.775e+08   957.99 </a:t>
            </a:r>
            <a:r>
              <a:rPr lang="en-US" altLang="ja-JP" sz="1100" dirty="0" err="1">
                <a:latin typeface="Andale Mono"/>
                <a:cs typeface="Andale Mono"/>
              </a:rPr>
              <a:t>Mflops</a:t>
            </a:r>
            <a:endParaRPr lang="en-US" altLang="ja-JP" sz="1100" dirty="0">
              <a:latin typeface="Andale Mono"/>
              <a:cs typeface="Andale Mono"/>
            </a:endParaRPr>
          </a:p>
          <a:p>
            <a:r>
              <a:rPr lang="en-US" altLang="ja-JP" sz="1100" dirty="0">
                <a:latin typeface="Andale Mono"/>
                <a:cs typeface="Andale Mono"/>
              </a:rPr>
              <a:t>#2    :           20  3.755608e-01    0.37  2.255440e-04  1.877804e-02   3.775e+08   958.57 </a:t>
            </a:r>
            <a:r>
              <a:rPr lang="en-US" altLang="ja-JP" sz="1100" dirty="0" err="1">
                <a:latin typeface="Andale Mono"/>
                <a:cs typeface="Andale Mono"/>
              </a:rPr>
              <a:t>Mflops</a:t>
            </a:r>
            <a:endParaRPr lang="en-US" altLang="ja-JP" sz="1100" dirty="0">
              <a:latin typeface="Andale Mono"/>
              <a:cs typeface="Andale Mono"/>
            </a:endParaRPr>
          </a:p>
          <a:p>
            <a:r>
              <a:rPr lang="en-US" altLang="ja-JP" sz="1100" dirty="0">
                <a:latin typeface="Andale Mono"/>
                <a:cs typeface="Andale Mono"/>
              </a:rPr>
              <a:t>#3    :           20  3.756111e-01    0.37  1.752377e-04  1.878055e-02   3.775e+08   958.44 </a:t>
            </a:r>
            <a:r>
              <a:rPr lang="en-US" altLang="ja-JP" sz="1100" dirty="0" err="1" smtClean="0">
                <a:latin typeface="Andale Mono"/>
                <a:cs typeface="Andale Mono"/>
              </a:rPr>
              <a:t>Mflops</a:t>
            </a:r>
            <a:endParaRPr lang="en-US" altLang="ja-JP" sz="1100" dirty="0" smtClean="0">
              <a:latin typeface="Andale Mono"/>
              <a:cs typeface="Andale Mono"/>
            </a:endParaRPr>
          </a:p>
          <a:p>
            <a:endParaRPr lang="en-US" altLang="ja-JP" sz="1100" dirty="0">
              <a:latin typeface="Andale Mono"/>
              <a:cs typeface="Andale Mono"/>
            </a:endParaRPr>
          </a:p>
          <a:p>
            <a:r>
              <a:rPr lang="en-US" altLang="ja-JP" sz="1100" dirty="0">
                <a:latin typeface="Andale Mono"/>
                <a:cs typeface="Andale Mono"/>
              </a:rPr>
              <a:t>Sync. Pseudo Velocity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                call       </a:t>
            </a:r>
            <a:r>
              <a:rPr lang="en-US" altLang="ja-JP" sz="1100" dirty="0" err="1">
                <a:latin typeface="Andale Mono"/>
                <a:cs typeface="Andale Mono"/>
              </a:rPr>
              <a:t>accm</a:t>
            </a:r>
            <a:r>
              <a:rPr lang="en-US" altLang="ja-JP" sz="1100" dirty="0">
                <a:latin typeface="Andale Mono"/>
                <a:cs typeface="Andale Mono"/>
              </a:rPr>
              <a:t>[s] </a:t>
            </a:r>
            <a:r>
              <a:rPr lang="en-US" altLang="ja-JP" sz="1100" dirty="0" err="1">
                <a:latin typeface="Andale Mono"/>
                <a:cs typeface="Andale Mono"/>
              </a:rPr>
              <a:t>accm</a:t>
            </a:r>
            <a:r>
              <a:rPr lang="en-US" altLang="ja-JP" sz="1100" dirty="0">
                <a:latin typeface="Andale Mono"/>
                <a:cs typeface="Andale Mono"/>
              </a:rPr>
              <a:t>[%]    waiting[s]  </a:t>
            </a:r>
            <a:r>
              <a:rPr lang="en-US" altLang="ja-JP" sz="1100" dirty="0" err="1">
                <a:latin typeface="Andale Mono"/>
                <a:cs typeface="Andale Mono"/>
              </a:rPr>
              <a:t>accm</a:t>
            </a:r>
            <a:r>
              <a:rPr lang="en-US" altLang="ja-JP" sz="1100" dirty="0">
                <a:latin typeface="Andale Mono"/>
                <a:cs typeface="Andale Mono"/>
              </a:rPr>
              <a:t>/call[s]    </a:t>
            </a:r>
            <a:r>
              <a:rPr lang="en-US" altLang="ja-JP" sz="1100" dirty="0" err="1">
                <a:latin typeface="Andale Mono"/>
                <a:cs typeface="Andale Mono"/>
              </a:rPr>
              <a:t>flop|msg</a:t>
            </a:r>
            <a:r>
              <a:rPr lang="en-US" altLang="ja-JP" sz="1100" dirty="0">
                <a:latin typeface="Andale Mono"/>
                <a:cs typeface="Andale Mono"/>
              </a:rPr>
              <a:t>     speed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#0    :           20  1.492591e-01    0.15  3.340559e-01  7.462955e-03   3.146e+07   200.99 MB/sec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#1    :           20  1.513844e-01    0.15  3.319306e-01  7.569218e-03   3.146e+07   198.17 MB/sec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#2    :           20  4.833150e-01    0.48  0.000000e+00  2.416575e-02   3.146e+07    62.07 MB/sec</a:t>
            </a:r>
          </a:p>
          <a:p>
            <a:r>
              <a:rPr lang="en-US" altLang="ja-JP" sz="1100" dirty="0">
                <a:latin typeface="Andale Mono"/>
                <a:cs typeface="Andale Mono"/>
              </a:rPr>
              <a:t>#3    :           20  4.830239e-01    0.48  2.911091e-04  2.415119e-02   3.146e+07    62.11 MB/sec</a:t>
            </a:r>
            <a:endParaRPr lang="ja-JP" altLang="en-US" sz="11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05111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利用方法の簡単な説明</a:t>
            </a:r>
            <a:r>
              <a:rPr lang="en-US" altLang="ja-JP" dirty="0" smtClean="0"/>
              <a:t>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計時</a:t>
            </a:r>
            <a:r>
              <a:rPr kumimoji="1" lang="ja-JP" altLang="en-US" dirty="0" smtClean="0"/>
              <a:t>区間のキーと総数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tm_END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680896" y="2340512"/>
            <a:ext cx="2484783" cy="3785651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>
                <a:latin typeface="Andale Mono"/>
                <a:cs typeface="Andale Mono"/>
              </a:rPr>
              <a:t>enum</a:t>
            </a:r>
            <a:r>
              <a:rPr lang="en-US" altLang="ja-JP" sz="1200" dirty="0">
                <a:latin typeface="Andale Mono"/>
                <a:cs typeface="Andale Mono"/>
              </a:rPr>
              <a:t> </a:t>
            </a:r>
            <a:r>
              <a:rPr lang="en-US" altLang="ja-JP" sz="1200" dirty="0" err="1">
                <a:latin typeface="Andale Mono"/>
                <a:cs typeface="Andale Mono"/>
              </a:rPr>
              <a:t>timing_key</a:t>
            </a:r>
            <a:r>
              <a:rPr lang="en-US" altLang="ja-JP" sz="1200" dirty="0">
                <a:latin typeface="Andale Mono"/>
                <a:cs typeface="Andale Mono"/>
              </a:rPr>
              <a:t> {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</a:t>
            </a:r>
            <a:r>
              <a:rPr lang="en-US" altLang="ja-JP" sz="1200" dirty="0" err="1">
                <a:latin typeface="Andale Mono"/>
                <a:cs typeface="Andale Mono"/>
              </a:rPr>
              <a:t>tm_init_sct</a:t>
            </a:r>
            <a:r>
              <a:rPr lang="en-US" altLang="ja-JP" sz="1200" dirty="0">
                <a:latin typeface="Andale Mono"/>
                <a:cs typeface="Andale Mono"/>
              </a:rPr>
              <a:t>,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  </a:t>
            </a:r>
            <a:r>
              <a:rPr lang="en-US" altLang="ja-JP" sz="1200" dirty="0" err="1">
                <a:latin typeface="Andale Mono"/>
                <a:cs typeface="Andale Mono"/>
              </a:rPr>
              <a:t>tm_init_alloc</a:t>
            </a:r>
            <a:r>
              <a:rPr lang="en-US" altLang="ja-JP" sz="1200" dirty="0">
                <a:latin typeface="Andale Mono"/>
                <a:cs typeface="Andale Mono"/>
              </a:rPr>
              <a:t>,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  </a:t>
            </a:r>
            <a:r>
              <a:rPr lang="en-US" altLang="ja-JP" sz="1200" dirty="0" err="1">
                <a:latin typeface="Andale Mono"/>
                <a:cs typeface="Andale Mono"/>
              </a:rPr>
              <a:t>tm_voxel_prep_sct</a:t>
            </a:r>
            <a:r>
              <a:rPr lang="en-US" altLang="ja-JP" sz="1200" dirty="0">
                <a:latin typeface="Andale Mono"/>
                <a:cs typeface="Andale Mono"/>
              </a:rPr>
              <a:t>,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    </a:t>
            </a:r>
            <a:r>
              <a:rPr lang="en-US" altLang="ja-JP" sz="1200" dirty="0" err="1">
                <a:latin typeface="Andale Mono"/>
                <a:cs typeface="Andale Mono"/>
              </a:rPr>
              <a:t>tm_voxel_load</a:t>
            </a:r>
            <a:r>
              <a:rPr lang="en-US" altLang="ja-JP" sz="1200" dirty="0">
                <a:latin typeface="Andale Mono"/>
                <a:cs typeface="Andale Mono"/>
              </a:rPr>
              <a:t>,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    </a:t>
            </a:r>
            <a:r>
              <a:rPr lang="en-US" altLang="ja-JP" sz="1200" dirty="0" err="1">
                <a:latin typeface="Andale Mono"/>
                <a:cs typeface="Andale Mono"/>
              </a:rPr>
              <a:t>tm_polygon_load</a:t>
            </a:r>
            <a:r>
              <a:rPr lang="en-US" altLang="ja-JP" sz="1200" dirty="0">
                <a:latin typeface="Andale Mono"/>
                <a:cs typeface="Andale Mono"/>
              </a:rPr>
              <a:t>,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    </a:t>
            </a:r>
            <a:r>
              <a:rPr lang="en-US" altLang="ja-JP" sz="1200" dirty="0" err="1">
                <a:latin typeface="Andale Mono"/>
                <a:cs typeface="Andale Mono"/>
              </a:rPr>
              <a:t>tm_cutinfo</a:t>
            </a:r>
            <a:r>
              <a:rPr lang="en-US" altLang="ja-JP" sz="1200" dirty="0">
                <a:latin typeface="Andale Mono"/>
                <a:cs typeface="Andale Mono"/>
              </a:rPr>
              <a:t>,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  </a:t>
            </a:r>
            <a:r>
              <a:rPr lang="en-US" altLang="ja-JP" sz="1200" dirty="0" err="1">
                <a:latin typeface="Andale Mono"/>
                <a:cs typeface="Andale Mono"/>
              </a:rPr>
              <a:t>tm_restart</a:t>
            </a:r>
            <a:r>
              <a:rPr lang="en-US" altLang="ja-JP" sz="1200" dirty="0">
                <a:latin typeface="Andale Mono"/>
                <a:cs typeface="Andale Mono"/>
              </a:rPr>
              <a:t>,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</a:t>
            </a:r>
            <a:r>
              <a:rPr lang="en-US" altLang="ja-JP" sz="1200" dirty="0" err="1">
                <a:latin typeface="Andale Mono"/>
                <a:cs typeface="Andale Mono"/>
              </a:rPr>
              <a:t>tm_loop_sct</a:t>
            </a:r>
            <a:r>
              <a:rPr lang="en-US" altLang="ja-JP" sz="1200" dirty="0">
                <a:latin typeface="Andale Mono"/>
                <a:cs typeface="Andale Mono"/>
              </a:rPr>
              <a:t>,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</a:t>
            </a:r>
            <a:r>
              <a:rPr lang="en-US" altLang="ja-JP" sz="1200" dirty="0" err="1">
                <a:latin typeface="Andale Mono"/>
                <a:cs typeface="Andale Mono"/>
              </a:rPr>
              <a:t>tm_vmax</a:t>
            </a:r>
            <a:r>
              <a:rPr lang="en-US" altLang="ja-JP" sz="1200" dirty="0">
                <a:latin typeface="Andale Mono"/>
                <a:cs typeface="Andale Mono"/>
              </a:rPr>
              <a:t>,          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</a:t>
            </a:r>
            <a:r>
              <a:rPr lang="en-US" altLang="ja-JP" sz="1200" dirty="0" err="1">
                <a:latin typeface="Andale Mono"/>
                <a:cs typeface="Andale Mono"/>
              </a:rPr>
              <a:t>tm_vmax_comm</a:t>
            </a:r>
            <a:r>
              <a:rPr lang="en-US" altLang="ja-JP" sz="1200" dirty="0">
                <a:latin typeface="Andale Mono"/>
                <a:cs typeface="Andale Mono"/>
              </a:rPr>
              <a:t>,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  </a:t>
            </a:r>
          </a:p>
          <a:p>
            <a:r>
              <a:rPr lang="cs-CZ" altLang="ja-JP" sz="1200" dirty="0" smtClean="0">
                <a:latin typeface="Andale Mono"/>
                <a:cs typeface="Andale Mono"/>
              </a:rPr>
              <a:t>  ...</a:t>
            </a:r>
            <a:endParaRPr lang="cs-CZ" altLang="ja-JP" sz="1200" dirty="0">
              <a:latin typeface="Andale Mono"/>
              <a:cs typeface="Andale Mono"/>
            </a:endParaRPr>
          </a:p>
          <a:p>
            <a:r>
              <a:rPr lang="cs-CZ" altLang="ja-JP" sz="1200" dirty="0">
                <a:latin typeface="Andale Mono"/>
                <a:cs typeface="Andale Mono"/>
              </a:rPr>
              <a:t>  </a:t>
            </a:r>
          </a:p>
          <a:p>
            <a:r>
              <a:rPr lang="cs-CZ" altLang="ja-JP" sz="1200" dirty="0">
                <a:latin typeface="Andale Mono"/>
                <a:cs typeface="Andale Mono"/>
              </a:rPr>
              <a:t>  tm_END</a:t>
            </a:r>
          </a:p>
          <a:p>
            <a:r>
              <a:rPr lang="cs-CZ" altLang="ja-JP" sz="1200" dirty="0">
                <a:latin typeface="Andale Mono"/>
                <a:cs typeface="Andale Mono"/>
              </a:rPr>
              <a:t>}; 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2688" y="3585742"/>
            <a:ext cx="31421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Andale Mono"/>
                <a:cs typeface="Andale Mono"/>
              </a:rPr>
              <a:t>プログラム中で測定する区間に対して、</a:t>
            </a:r>
            <a:endParaRPr kumimoji="1" lang="en-US" altLang="ja-JP" sz="1400" dirty="0" smtClean="0">
              <a:latin typeface="Andale Mono"/>
              <a:cs typeface="Andale Mono"/>
            </a:endParaRPr>
          </a:p>
          <a:p>
            <a:r>
              <a:rPr kumimoji="1" lang="en-US" altLang="ja-JP" sz="1400" dirty="0" err="1" smtClean="0">
                <a:latin typeface="Andale Mono"/>
                <a:cs typeface="Andale Mono"/>
              </a:rPr>
              <a:t>enum</a:t>
            </a:r>
            <a:r>
              <a:rPr kumimoji="1" lang="ja-JP" altLang="en-US" sz="1400" dirty="0" smtClean="0">
                <a:latin typeface="Andale Mono"/>
                <a:cs typeface="Andale Mono"/>
              </a:rPr>
              <a:t>で順に整数を割り当てる。</a:t>
            </a:r>
            <a:endParaRPr kumimoji="1" lang="en-US" altLang="ja-JP" sz="1400" dirty="0" smtClean="0">
              <a:latin typeface="Andale Mono"/>
              <a:cs typeface="Andale Mono"/>
            </a:endParaRPr>
          </a:p>
          <a:p>
            <a:r>
              <a:rPr lang="en-US" altLang="ja-JP" sz="1400" dirty="0" err="1" smtClean="0">
                <a:latin typeface="Andale Mono"/>
                <a:cs typeface="Andale Mono"/>
              </a:rPr>
              <a:t>tm_END</a:t>
            </a:r>
            <a:r>
              <a:rPr lang="ja-JP" altLang="en-US" sz="1400" dirty="0" smtClean="0">
                <a:latin typeface="Andale Mono"/>
                <a:cs typeface="Andale Mono"/>
              </a:rPr>
              <a:t>で総数がわかる。</a:t>
            </a:r>
            <a:endParaRPr kumimoji="1" lang="ja-JP" altLang="en-US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74652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利用方法の簡単な説明</a:t>
            </a:r>
            <a:r>
              <a:rPr lang="en-US" altLang="ja-JP" dirty="0"/>
              <a:t>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451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タイミングラベルの配列宣言とラベル指定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3924" y="2409754"/>
            <a:ext cx="7044107" cy="1169551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000" dirty="0" smtClean="0">
                <a:latin typeface="Andale Mono"/>
                <a:cs typeface="Andale Mono"/>
              </a:rPr>
              <a:t>Void </a:t>
            </a:r>
            <a:r>
              <a:rPr lang="en-US" altLang="ja-JP" sz="1000" dirty="0" err="1" smtClean="0">
                <a:latin typeface="Andale Mono"/>
                <a:cs typeface="Andale Mono"/>
              </a:rPr>
              <a:t>set_timing_label</a:t>
            </a:r>
            <a:r>
              <a:rPr lang="en-US" altLang="ja-JP" sz="1000" dirty="0">
                <a:latin typeface="Andale Mono"/>
                <a:cs typeface="Andale Mono"/>
              </a:rPr>
              <a:t>(void)</a:t>
            </a:r>
          </a:p>
          <a:p>
            <a:r>
              <a:rPr lang="en-US" altLang="ja-JP" sz="1000" dirty="0" smtClean="0">
                <a:latin typeface="Andale Mono"/>
                <a:cs typeface="Andale Mono"/>
              </a:rPr>
              <a:t>{  </a:t>
            </a:r>
            <a:endParaRPr lang="en-US" altLang="ja-JP" sz="1000" dirty="0">
              <a:latin typeface="Andale Mono"/>
              <a:cs typeface="Andale Mono"/>
            </a:endParaRPr>
          </a:p>
          <a:p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en-US" altLang="ja-JP" sz="1000" dirty="0" err="1">
                <a:latin typeface="Andale Mono"/>
                <a:cs typeface="Andale Mono"/>
              </a:rPr>
              <a:t>set_label</a:t>
            </a:r>
            <a:r>
              <a:rPr lang="en-US" altLang="ja-JP" sz="1000" dirty="0">
                <a:latin typeface="Andale Mono"/>
                <a:cs typeface="Andale Mono"/>
              </a:rPr>
              <a:t>(</a:t>
            </a:r>
            <a:r>
              <a:rPr lang="en-US" altLang="ja-JP" sz="1000" dirty="0" err="1">
                <a:latin typeface="Andale Mono"/>
                <a:cs typeface="Andale Mono"/>
              </a:rPr>
              <a:t>tm_init_sct</a:t>
            </a:r>
            <a:r>
              <a:rPr lang="en-US" altLang="ja-JP" sz="1000" dirty="0">
                <a:latin typeface="Andale Mono"/>
                <a:cs typeface="Andale Mono"/>
              </a:rPr>
              <a:t>,           "</a:t>
            </a:r>
            <a:r>
              <a:rPr lang="en-US" altLang="ja-JP" sz="1000" dirty="0" err="1">
                <a:latin typeface="Andale Mono"/>
                <a:cs typeface="Andale Mono"/>
              </a:rPr>
              <a:t>Initialization_Section</a:t>
            </a:r>
            <a:r>
              <a:rPr lang="en-US" altLang="ja-JP" sz="1000" dirty="0">
                <a:latin typeface="Andale Mono"/>
                <a:cs typeface="Andale Mono"/>
              </a:rPr>
              <a:t>",  </a:t>
            </a:r>
            <a:r>
              <a:rPr lang="en-US" altLang="ja-JP" sz="1000" dirty="0" err="1">
                <a:latin typeface="Andale Mono"/>
                <a:cs typeface="Andale Mono"/>
              </a:rPr>
              <a:t>PerfMonitor</a:t>
            </a:r>
            <a:r>
              <a:rPr lang="en-US" altLang="ja-JP" sz="1000" dirty="0">
                <a:latin typeface="Andale Mono"/>
                <a:cs typeface="Andale Mono"/>
              </a:rPr>
              <a:t>::CALC, </a:t>
            </a:r>
            <a:r>
              <a:rPr lang="en-US" altLang="ja-JP" sz="1000" dirty="0">
                <a:solidFill>
                  <a:srgbClr val="FF0000"/>
                </a:solidFill>
                <a:latin typeface="Andale Mono"/>
                <a:cs typeface="Andale Mono"/>
              </a:rPr>
              <a:t>false</a:t>
            </a:r>
            <a:r>
              <a:rPr lang="en-US" altLang="ja-JP" sz="1000" dirty="0">
                <a:latin typeface="Andale Mono"/>
                <a:cs typeface="Andale Mono"/>
              </a:rPr>
              <a:t>);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en-US" altLang="ja-JP" sz="1000" dirty="0" err="1" smtClean="0">
                <a:latin typeface="Andale Mono"/>
                <a:cs typeface="Andale Mono"/>
              </a:rPr>
              <a:t>set_label</a:t>
            </a:r>
            <a:r>
              <a:rPr lang="en-US" altLang="ja-JP" sz="1000" dirty="0">
                <a:latin typeface="Andale Mono"/>
                <a:cs typeface="Andale Mono"/>
              </a:rPr>
              <a:t>(</a:t>
            </a:r>
            <a:r>
              <a:rPr lang="en-US" altLang="ja-JP" sz="1000" dirty="0" err="1">
                <a:latin typeface="Andale Mono"/>
                <a:cs typeface="Andale Mono"/>
              </a:rPr>
              <a:t>tm_init_alloc</a:t>
            </a:r>
            <a:r>
              <a:rPr lang="en-US" altLang="ja-JP" sz="1000" dirty="0">
                <a:latin typeface="Andale Mono"/>
                <a:cs typeface="Andale Mono"/>
              </a:rPr>
              <a:t>,         "</a:t>
            </a:r>
            <a:r>
              <a:rPr lang="en-US" altLang="ja-JP" sz="1000" dirty="0" err="1">
                <a:latin typeface="Andale Mono"/>
                <a:cs typeface="Andale Mono"/>
              </a:rPr>
              <a:t>Allocate_Arrays</a:t>
            </a:r>
            <a:r>
              <a:rPr lang="en-US" altLang="ja-JP" sz="1000" dirty="0">
                <a:latin typeface="Andale Mono"/>
                <a:cs typeface="Andale Mono"/>
              </a:rPr>
              <a:t>",        </a:t>
            </a:r>
            <a:r>
              <a:rPr lang="en-US" altLang="ja-JP" sz="1000" dirty="0" err="1" smtClean="0">
                <a:latin typeface="Andale Mono"/>
                <a:cs typeface="Andale Mono"/>
              </a:rPr>
              <a:t>PerfMonitor</a:t>
            </a:r>
            <a:r>
              <a:rPr lang="en-US" altLang="ja-JP" sz="1000" dirty="0">
                <a:latin typeface="Andale Mono"/>
                <a:cs typeface="Andale Mono"/>
              </a:rPr>
              <a:t>::CALC</a:t>
            </a:r>
            <a:r>
              <a:rPr lang="en-US" altLang="ja-JP" sz="1000" dirty="0" smtClean="0">
                <a:latin typeface="Andale Mono"/>
                <a:cs typeface="Andale Mono"/>
              </a:rPr>
              <a:t>)  </a:t>
            </a:r>
            <a:endParaRPr lang="en-US" altLang="ja-JP" sz="1000" dirty="0">
              <a:latin typeface="Andale Mono"/>
              <a:cs typeface="Andale Mono"/>
            </a:endParaRPr>
          </a:p>
          <a:p>
            <a:r>
              <a:rPr lang="en-US" altLang="ja-JP" sz="1000" dirty="0" smtClean="0">
                <a:latin typeface="Andale Mono"/>
                <a:cs typeface="Andale Mono"/>
              </a:rPr>
              <a:t> </a:t>
            </a:r>
            <a:r>
              <a:rPr lang="en-US" altLang="ja-JP" sz="1000" dirty="0" err="1">
                <a:latin typeface="Andale Mono"/>
                <a:cs typeface="Andale Mono"/>
              </a:rPr>
              <a:t>set_label</a:t>
            </a:r>
            <a:r>
              <a:rPr lang="en-US" altLang="ja-JP" sz="1000" dirty="0">
                <a:latin typeface="Andale Mono"/>
                <a:cs typeface="Andale Mono"/>
              </a:rPr>
              <a:t>(</a:t>
            </a:r>
            <a:r>
              <a:rPr lang="en-US" altLang="ja-JP" sz="1000" dirty="0" err="1">
                <a:latin typeface="Andale Mono"/>
                <a:cs typeface="Andale Mono"/>
              </a:rPr>
              <a:t>tm_vmax</a:t>
            </a:r>
            <a:r>
              <a:rPr lang="en-US" altLang="ja-JP" sz="1000" dirty="0">
                <a:latin typeface="Andale Mono"/>
                <a:cs typeface="Andale Mono"/>
              </a:rPr>
              <a:t>,               "</a:t>
            </a:r>
            <a:r>
              <a:rPr lang="en-US" altLang="ja-JP" sz="1000" dirty="0" err="1">
                <a:latin typeface="Andale Mono"/>
                <a:cs typeface="Andale Mono"/>
              </a:rPr>
              <a:t>Search_Vmax</a:t>
            </a:r>
            <a:r>
              <a:rPr lang="en-US" altLang="ja-JP" sz="1000" dirty="0">
                <a:latin typeface="Andale Mono"/>
                <a:cs typeface="Andale Mono"/>
              </a:rPr>
              <a:t>",           </a:t>
            </a:r>
            <a:r>
              <a:rPr lang="en-US" altLang="ja-JP" sz="1000" dirty="0" smtClean="0">
                <a:latin typeface="Andale Mono"/>
                <a:cs typeface="Andale Mono"/>
              </a:rPr>
              <a:t> </a:t>
            </a:r>
            <a:r>
              <a:rPr lang="en-US" altLang="ja-JP" sz="1000" dirty="0" err="1">
                <a:latin typeface="Andale Mono"/>
                <a:cs typeface="Andale Mono"/>
              </a:rPr>
              <a:t>PerfMonitor</a:t>
            </a:r>
            <a:r>
              <a:rPr lang="en-US" altLang="ja-JP" sz="1000" dirty="0">
                <a:latin typeface="Andale Mono"/>
                <a:cs typeface="Andale Mono"/>
              </a:rPr>
              <a:t>::CALC)</a:t>
            </a:r>
            <a:r>
              <a:rPr lang="en-US" altLang="ja-JP" sz="1000" dirty="0" smtClean="0">
                <a:latin typeface="Andale Mono"/>
                <a:cs typeface="Andale Mono"/>
              </a:rPr>
              <a:t>;</a:t>
            </a:r>
            <a:endParaRPr lang="en-US" altLang="ja-JP" sz="1000" dirty="0">
              <a:latin typeface="Andale Mono"/>
              <a:cs typeface="Andale Mono"/>
            </a:endParaRPr>
          </a:p>
          <a:p>
            <a:r>
              <a:rPr lang="en-US" altLang="ja-JP" sz="1000" dirty="0" smtClean="0">
                <a:latin typeface="Andale Mono"/>
                <a:cs typeface="Andale Mono"/>
              </a:rPr>
              <a:t> </a:t>
            </a:r>
            <a:r>
              <a:rPr lang="en-US" altLang="ja-JP" sz="1000" dirty="0" err="1" smtClean="0">
                <a:latin typeface="Andale Mono"/>
                <a:cs typeface="Andale Mono"/>
              </a:rPr>
              <a:t>set_label</a:t>
            </a:r>
            <a:r>
              <a:rPr lang="en-US" altLang="ja-JP" sz="1000" dirty="0">
                <a:latin typeface="Andale Mono"/>
                <a:cs typeface="Andale Mono"/>
              </a:rPr>
              <a:t>(</a:t>
            </a:r>
            <a:r>
              <a:rPr lang="en-US" altLang="ja-JP" sz="1000" dirty="0" err="1">
                <a:latin typeface="Andale Mono"/>
                <a:cs typeface="Andale Mono"/>
              </a:rPr>
              <a:t>tm_vmax_comm</a:t>
            </a:r>
            <a:r>
              <a:rPr lang="en-US" altLang="ja-JP" sz="1000" dirty="0">
                <a:latin typeface="Andale Mono"/>
                <a:cs typeface="Andale Mono"/>
              </a:rPr>
              <a:t>,          "</a:t>
            </a:r>
            <a:r>
              <a:rPr lang="en-US" altLang="ja-JP" sz="1000" dirty="0" err="1">
                <a:latin typeface="Andale Mono"/>
                <a:cs typeface="Andale Mono"/>
              </a:rPr>
              <a:t>A_R_Vmax</a:t>
            </a:r>
            <a:r>
              <a:rPr lang="en-US" altLang="ja-JP" sz="1000" dirty="0">
                <a:latin typeface="Andale Mono"/>
                <a:cs typeface="Andale Mono"/>
              </a:rPr>
              <a:t>",             </a:t>
            </a:r>
            <a:r>
              <a:rPr lang="en-US" altLang="ja-JP" sz="1000" dirty="0" smtClean="0">
                <a:latin typeface="Andale Mono"/>
                <a:cs typeface="Andale Mono"/>
              </a:rPr>
              <a:t>  </a:t>
            </a:r>
            <a:r>
              <a:rPr lang="en-US" altLang="ja-JP" sz="1000" dirty="0" err="1">
                <a:latin typeface="Andale Mono"/>
                <a:cs typeface="Andale Mono"/>
              </a:rPr>
              <a:t>PerfMonitor</a:t>
            </a:r>
            <a:r>
              <a:rPr lang="en-US" altLang="ja-JP" sz="1000" dirty="0">
                <a:latin typeface="Andale Mono"/>
                <a:cs typeface="Andale Mono"/>
              </a:rPr>
              <a:t>::COMM)</a:t>
            </a:r>
            <a:r>
              <a:rPr lang="en-US" altLang="ja-JP" sz="1000" dirty="0" smtClean="0">
                <a:latin typeface="Andale Mono"/>
                <a:cs typeface="Andale Mono"/>
              </a:rPr>
              <a:t>;</a:t>
            </a:r>
            <a:endParaRPr lang="en-US" altLang="ja-JP" sz="1000" dirty="0" smtClean="0">
              <a:latin typeface="Andale Mono"/>
              <a:cs typeface="Andale Mono"/>
            </a:endParaRPr>
          </a:p>
          <a:p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en-US" altLang="ja-JP" sz="1000" dirty="0" smtClean="0">
                <a:latin typeface="Andale Mono"/>
                <a:cs typeface="Andale Mono"/>
              </a:rPr>
              <a:t> </a:t>
            </a:r>
            <a:r>
              <a:rPr lang="en-US" altLang="ja-JP" sz="1000" dirty="0" smtClean="0">
                <a:latin typeface="Andale Mono"/>
                <a:cs typeface="Andale Mono"/>
              </a:rPr>
              <a:t>.</a:t>
            </a:r>
            <a:r>
              <a:rPr lang="en-US" altLang="ja-JP" sz="1000" dirty="0" smtClean="0">
                <a:latin typeface="Andale Mono"/>
                <a:cs typeface="Andale Mono"/>
              </a:rPr>
              <a:t>..</a:t>
            </a:r>
            <a:endParaRPr lang="ja-JP" altLang="en-US" sz="1000" dirty="0">
              <a:latin typeface="Andale Mono"/>
              <a:cs typeface="Andale Mono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13925" y="4214770"/>
            <a:ext cx="7044106" cy="20928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000" dirty="0" smtClean="0">
                <a:latin typeface="Andale Mono"/>
                <a:cs typeface="Andale Mono"/>
              </a:rPr>
              <a:t>/</a:t>
            </a:r>
            <a:r>
              <a:rPr lang="en-US" altLang="ja-JP" sz="1000" dirty="0">
                <a:latin typeface="Andale Mono"/>
                <a:cs typeface="Andale Mono"/>
              </a:rPr>
              <a:t>/@</a:t>
            </a:r>
            <a:r>
              <a:rPr lang="en-US" altLang="ja-JP" sz="1000" dirty="0" err="1">
                <a:latin typeface="Andale Mono"/>
                <a:cs typeface="Andale Mono"/>
              </a:rPr>
              <a:t>param</a:t>
            </a:r>
            <a:r>
              <a:rPr lang="en-US" altLang="ja-JP" sz="1000" dirty="0">
                <a:latin typeface="Andale Mono"/>
                <a:cs typeface="Andale Mono"/>
              </a:rPr>
              <a:t>[in] key </a:t>
            </a:r>
            <a:r>
              <a:rPr lang="ja-JP" altLang="en-US" sz="1000" dirty="0">
                <a:latin typeface="Andale Mono"/>
                <a:cs typeface="Andale Mono"/>
              </a:rPr>
              <a:t>キー番号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//@</a:t>
            </a:r>
            <a:r>
              <a:rPr lang="en-US" altLang="ja-JP" sz="1000" dirty="0" err="1">
                <a:latin typeface="Andale Mono"/>
                <a:cs typeface="Andale Mono"/>
              </a:rPr>
              <a:t>param</a:t>
            </a:r>
            <a:r>
              <a:rPr lang="en-US" altLang="ja-JP" sz="1000" dirty="0">
                <a:latin typeface="Andale Mono"/>
                <a:cs typeface="Andale Mono"/>
              </a:rPr>
              <a:t>[in] label </a:t>
            </a:r>
            <a:r>
              <a:rPr lang="ja-JP" altLang="en-US" sz="1000" dirty="0">
                <a:latin typeface="Andale Mono"/>
                <a:cs typeface="Andale Mono"/>
              </a:rPr>
              <a:t>ラベル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//@</a:t>
            </a:r>
            <a:r>
              <a:rPr lang="en-US" altLang="ja-JP" sz="1000" dirty="0" err="1">
                <a:latin typeface="Andale Mono"/>
                <a:cs typeface="Andale Mono"/>
              </a:rPr>
              <a:t>param</a:t>
            </a:r>
            <a:r>
              <a:rPr lang="en-US" altLang="ja-JP" sz="1000" dirty="0">
                <a:latin typeface="Andale Mono"/>
                <a:cs typeface="Andale Mono"/>
              </a:rPr>
              <a:t>[in] type  </a:t>
            </a:r>
            <a:r>
              <a:rPr lang="ja-JP" altLang="en-US" sz="1000" dirty="0">
                <a:latin typeface="Andale Mono"/>
                <a:cs typeface="Andale Mono"/>
              </a:rPr>
              <a:t>測定対象タイプ</a:t>
            </a:r>
            <a:r>
              <a:rPr lang="en-US" altLang="ja-JP" sz="1000" dirty="0">
                <a:latin typeface="Andale Mono"/>
                <a:cs typeface="Andale Mono"/>
              </a:rPr>
              <a:t>(COMM or CALC)</a:t>
            </a:r>
            <a:endParaRPr lang="ja-JP" altLang="en-US" sz="1000" dirty="0">
              <a:latin typeface="Andale Mono"/>
              <a:cs typeface="Andale Mono"/>
            </a:endParaRPr>
          </a:p>
          <a:p>
            <a:r>
              <a:rPr lang="en-US" altLang="ja-JP" sz="1000" dirty="0">
                <a:latin typeface="Andale Mono"/>
                <a:cs typeface="Andale Mono"/>
              </a:rPr>
              <a:t>//@</a:t>
            </a:r>
            <a:r>
              <a:rPr lang="en-US" altLang="ja-JP" sz="1000" dirty="0" err="1">
                <a:latin typeface="Andale Mono"/>
                <a:cs typeface="Andale Mono"/>
              </a:rPr>
              <a:t>param</a:t>
            </a:r>
            <a:r>
              <a:rPr lang="en-US" altLang="ja-JP" sz="1000" dirty="0">
                <a:latin typeface="Andale Mono"/>
                <a:cs typeface="Andale Mono"/>
              </a:rPr>
              <a:t>[in] exclusive </a:t>
            </a:r>
            <a:r>
              <a:rPr lang="ja-JP" altLang="en-US" sz="1000" dirty="0">
                <a:latin typeface="Andale Mono"/>
                <a:cs typeface="Andale Mono"/>
              </a:rPr>
              <a:t>排他測定フラグ</a:t>
            </a:r>
            <a:r>
              <a:rPr lang="en-US" altLang="ja-JP" sz="1000" dirty="0">
                <a:latin typeface="Andale Mono"/>
                <a:cs typeface="Andale Mono"/>
              </a:rPr>
              <a:t>(</a:t>
            </a:r>
            <a:r>
              <a:rPr lang="ja-JP" altLang="en-US" sz="1000" dirty="0">
                <a:latin typeface="Andale Mono"/>
                <a:cs typeface="Andale Mono"/>
              </a:rPr>
              <a:t>ディフォルト</a:t>
            </a:r>
            <a:r>
              <a:rPr lang="en-US" altLang="ja-JP" sz="1000" dirty="0">
                <a:latin typeface="Andale Mono"/>
                <a:cs typeface="Andale Mono"/>
              </a:rPr>
              <a:t>true</a:t>
            </a:r>
            <a:r>
              <a:rPr lang="en-US" altLang="ja-JP" sz="1000" dirty="0" smtClean="0">
                <a:latin typeface="Andale Mono"/>
                <a:cs typeface="Andale Mono"/>
              </a:rPr>
              <a:t>)</a:t>
            </a:r>
            <a:endParaRPr lang="ja-JP" altLang="en-US" sz="1000" dirty="0">
              <a:latin typeface="Andale Mono"/>
              <a:cs typeface="Andale Mono"/>
            </a:endParaRPr>
          </a:p>
          <a:p>
            <a:r>
              <a:rPr lang="en-US" altLang="ja-JP" sz="1000" dirty="0" smtClean="0">
                <a:latin typeface="Andale Mono"/>
                <a:cs typeface="Andale Mono"/>
              </a:rPr>
              <a:t>Void </a:t>
            </a:r>
            <a:r>
              <a:rPr lang="en-US" altLang="ja-JP" sz="1000" dirty="0" err="1" smtClean="0">
                <a:latin typeface="Andale Mono"/>
                <a:cs typeface="Andale Mono"/>
              </a:rPr>
              <a:t>set_label</a:t>
            </a:r>
            <a:r>
              <a:rPr lang="en-US" altLang="ja-JP" sz="1000" dirty="0">
                <a:latin typeface="Andale Mono"/>
                <a:cs typeface="Andale Mono"/>
              </a:rPr>
              <a:t>(unsigned key, </a:t>
            </a:r>
            <a:r>
              <a:rPr lang="en-US" altLang="ja-JP" sz="1000" dirty="0" smtClean="0">
                <a:latin typeface="Andale Mono"/>
                <a:cs typeface="Andale Mono"/>
              </a:rPr>
              <a:t>char* label</a:t>
            </a:r>
            <a:r>
              <a:rPr lang="en-US" altLang="ja-JP" sz="1000" dirty="0">
                <a:latin typeface="Andale Mono"/>
                <a:cs typeface="Andale Mono"/>
              </a:rPr>
              <a:t>, </a:t>
            </a:r>
            <a:r>
              <a:rPr lang="en-US" altLang="ja-JP" sz="1000" dirty="0" err="1">
                <a:latin typeface="Andale Mono"/>
                <a:cs typeface="Andale Mono"/>
              </a:rPr>
              <a:t>PerfMonitor</a:t>
            </a:r>
            <a:r>
              <a:rPr lang="en-US" altLang="ja-JP" sz="1000" dirty="0">
                <a:latin typeface="Andale Mono"/>
                <a:cs typeface="Andale Mono"/>
              </a:rPr>
              <a:t>::Type type, </a:t>
            </a:r>
            <a:r>
              <a:rPr lang="en-US" altLang="ja-JP" sz="1000" dirty="0" err="1">
                <a:latin typeface="Andale Mono"/>
                <a:cs typeface="Andale Mono"/>
              </a:rPr>
              <a:t>bool</a:t>
            </a:r>
            <a:r>
              <a:rPr lang="en-US" altLang="ja-JP" sz="1000" dirty="0">
                <a:latin typeface="Andale Mono"/>
                <a:cs typeface="Andale Mono"/>
              </a:rPr>
              <a:t> exclusive)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{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 // Performance Monitor</a:t>
            </a:r>
            <a:r>
              <a:rPr lang="ja-JP" altLang="en-US" sz="1000" dirty="0">
                <a:latin typeface="Andale Mono"/>
                <a:cs typeface="Andale Mono"/>
              </a:rPr>
              <a:t>への登録</a:t>
            </a:r>
          </a:p>
          <a:p>
            <a:r>
              <a:rPr lang="en-US" altLang="ja-JP" sz="1000" dirty="0" smtClean="0">
                <a:latin typeface="Andale Mono"/>
                <a:cs typeface="Andale Mono"/>
              </a:rPr>
              <a:t>  string </a:t>
            </a:r>
            <a:r>
              <a:rPr lang="en-US" altLang="ja-JP" sz="1000" dirty="0" err="1" smtClean="0">
                <a:latin typeface="Andale Mono"/>
                <a:cs typeface="Andale Mono"/>
              </a:rPr>
              <a:t>tmp</a:t>
            </a:r>
            <a:r>
              <a:rPr lang="en-US" altLang="ja-JP" sz="1000" dirty="0" smtClean="0">
                <a:latin typeface="Andale Mono"/>
                <a:cs typeface="Andale Mono"/>
              </a:rPr>
              <a:t>(label);</a:t>
            </a:r>
          </a:p>
          <a:p>
            <a:r>
              <a:rPr lang="en-US" altLang="ja-JP" sz="1000" dirty="0" smtClean="0">
                <a:latin typeface="Andale Mono"/>
                <a:cs typeface="Andale Mono"/>
              </a:rPr>
              <a:t>  </a:t>
            </a:r>
            <a:r>
              <a:rPr lang="en-US" altLang="ja-JP" sz="1000" dirty="0" err="1" smtClean="0">
                <a:latin typeface="Andale Mono"/>
                <a:cs typeface="Andale Mono"/>
              </a:rPr>
              <a:t>PM.setProperties</a:t>
            </a:r>
            <a:r>
              <a:rPr lang="en-US" altLang="ja-JP" sz="1000" dirty="0" smtClean="0">
                <a:latin typeface="Andale Mono"/>
                <a:cs typeface="Andale Mono"/>
              </a:rPr>
              <a:t>(key, </a:t>
            </a:r>
            <a:r>
              <a:rPr lang="en-US" altLang="ja-JP" sz="1000" dirty="0" err="1" smtClean="0">
                <a:latin typeface="Andale Mono"/>
                <a:cs typeface="Andale Mono"/>
              </a:rPr>
              <a:t>tmp</a:t>
            </a:r>
            <a:r>
              <a:rPr lang="en-US" altLang="ja-JP" sz="1000" dirty="0" smtClean="0">
                <a:latin typeface="Andale Mono"/>
                <a:cs typeface="Andale Mono"/>
              </a:rPr>
              <a:t>, type, exclusive); </a:t>
            </a:r>
          </a:p>
          <a:p>
            <a:endParaRPr lang="en-US" altLang="ja-JP" sz="1000" dirty="0">
              <a:latin typeface="Andale Mono"/>
              <a:cs typeface="Andale Mono"/>
            </a:endParaRPr>
          </a:p>
          <a:p>
            <a:r>
              <a:rPr lang="ja-JP" altLang="en-US" sz="1000" dirty="0">
                <a:latin typeface="Andale Mono"/>
                <a:cs typeface="Andale Mono"/>
              </a:rPr>
              <a:t>  </a:t>
            </a:r>
            <a:r>
              <a:rPr lang="en-US" altLang="ja-JP" sz="1000" dirty="0">
                <a:latin typeface="Andale Mono"/>
                <a:cs typeface="Andale Mono"/>
              </a:rPr>
              <a:t>// </a:t>
            </a:r>
            <a:r>
              <a:rPr lang="en-US" altLang="ja-JP" sz="1000" dirty="0" smtClean="0">
                <a:latin typeface="Andale Mono"/>
                <a:cs typeface="Andale Mono"/>
              </a:rPr>
              <a:t>FX</a:t>
            </a:r>
            <a:r>
              <a:rPr lang="ja-JP" altLang="en-US" sz="1000" dirty="0" smtClean="0">
                <a:latin typeface="Andale Mono"/>
                <a:cs typeface="Andale Mono"/>
              </a:rPr>
              <a:t>用</a:t>
            </a:r>
            <a:r>
              <a:rPr lang="ja-JP" altLang="en-US" sz="1000" dirty="0">
                <a:latin typeface="Andale Mono"/>
                <a:cs typeface="Andale Mono"/>
              </a:rPr>
              <a:t>プロファイラの文字列</a:t>
            </a:r>
            <a:r>
              <a:rPr lang="ja-JP" altLang="en-US" sz="1000" dirty="0" smtClean="0">
                <a:latin typeface="Andale Mono"/>
                <a:cs typeface="Andale Mono"/>
              </a:rPr>
              <a:t>登録</a:t>
            </a:r>
            <a:endParaRPr lang="en-US" altLang="ja-JP" sz="1000" dirty="0" smtClean="0">
              <a:latin typeface="Andale Mono"/>
              <a:cs typeface="Andale Mono"/>
            </a:endParaRPr>
          </a:p>
          <a:p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en-US" altLang="ja-JP" sz="1000" dirty="0" smtClean="0">
                <a:latin typeface="Andale Mono"/>
                <a:cs typeface="Andale Mono"/>
              </a:rPr>
              <a:t> </a:t>
            </a:r>
            <a:r>
              <a:rPr lang="en-US" altLang="ja-JP" sz="1000" dirty="0" err="1" smtClean="0">
                <a:latin typeface="Andale Mono"/>
                <a:cs typeface="Andale Mono"/>
              </a:rPr>
              <a:t>strcpy</a:t>
            </a:r>
            <a:r>
              <a:rPr lang="en-US" altLang="ja-JP" sz="1000" dirty="0">
                <a:latin typeface="Andale Mono"/>
                <a:cs typeface="Andale Mono"/>
              </a:rPr>
              <a:t>(</a:t>
            </a:r>
            <a:r>
              <a:rPr lang="en-US" altLang="ja-JP" sz="1000" dirty="0" err="1">
                <a:latin typeface="Andale Mono"/>
                <a:cs typeface="Andale Mono"/>
              </a:rPr>
              <a:t>tm_label_ptr</a:t>
            </a:r>
            <a:r>
              <a:rPr lang="en-US" altLang="ja-JP" sz="1000" dirty="0">
                <a:latin typeface="Andale Mono"/>
                <a:cs typeface="Andale Mono"/>
              </a:rPr>
              <a:t>[key], </a:t>
            </a:r>
            <a:r>
              <a:rPr lang="en-US" altLang="ja-JP" sz="1000" dirty="0" smtClean="0">
                <a:latin typeface="Andale Mono"/>
                <a:cs typeface="Andale Mono"/>
              </a:rPr>
              <a:t>label);</a:t>
            </a:r>
          </a:p>
          <a:p>
            <a:r>
              <a:rPr lang="en-US" altLang="ja-JP" sz="1000" dirty="0" smtClean="0">
                <a:latin typeface="Andale Mono"/>
                <a:cs typeface="Andale Mono"/>
              </a:rPr>
              <a:t>}</a:t>
            </a:r>
            <a:endParaRPr lang="ja-JP" altLang="en-US" sz="1000" dirty="0">
              <a:latin typeface="Andale Mono"/>
              <a:cs typeface="Andale Mono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68352" y="3630629"/>
            <a:ext cx="221436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Andale Mono"/>
                <a:cs typeface="Andale Mono"/>
              </a:rPr>
              <a:t>CALC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　計算部であることを指定</a:t>
            </a:r>
            <a:endParaRPr kumimoji="1" lang="en-US" altLang="ja-JP" sz="1200" dirty="0" smtClean="0">
              <a:latin typeface="Andale Mono"/>
              <a:cs typeface="Andale Mono"/>
            </a:endParaRPr>
          </a:p>
          <a:p>
            <a:r>
              <a:rPr lang="en-US" altLang="ja-JP" sz="1200" dirty="0" smtClean="0">
                <a:latin typeface="Andale Mono"/>
                <a:cs typeface="Andale Mono"/>
              </a:rPr>
              <a:t>COMM</a:t>
            </a:r>
            <a:r>
              <a:rPr lang="ja-JP" altLang="en-US" sz="1200" dirty="0" smtClean="0">
                <a:latin typeface="Andale Mono"/>
                <a:cs typeface="Andale Mono"/>
              </a:rPr>
              <a:t>　通信部　　　</a:t>
            </a:r>
            <a:r>
              <a:rPr lang="en-US" altLang="ja-JP" sz="1200" dirty="0" smtClean="0">
                <a:latin typeface="Andale Mono"/>
                <a:cs typeface="Andale Mono"/>
              </a:rPr>
              <a:t>〃</a:t>
            </a:r>
            <a:endParaRPr kumimoji="1" lang="ja-JP" altLang="en-US" sz="1200" dirty="0">
              <a:latin typeface="Andale Mono"/>
              <a:cs typeface="Andale Mono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02825" y="2276100"/>
            <a:ext cx="304442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Andale Mono"/>
                <a:cs typeface="Andale Mono"/>
              </a:rPr>
              <a:t>false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　測定区間が重複していることを指示</a:t>
            </a:r>
            <a:endParaRPr kumimoji="1" lang="en-US" altLang="ja-JP" sz="1200" dirty="0" smtClean="0">
              <a:latin typeface="Andale Mono"/>
              <a:cs typeface="Andale Mono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7428333" y="2553099"/>
            <a:ext cx="0" cy="23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6981563" y="3428756"/>
            <a:ext cx="0" cy="201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646137" y="3645889"/>
            <a:ext cx="187079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Andale Mono"/>
                <a:cs typeface="Andale Mono"/>
              </a:rPr>
              <a:t>ラベル</a:t>
            </a:r>
            <a:endParaRPr kumimoji="1" lang="en-US" altLang="ja-JP" sz="1200" dirty="0" smtClean="0">
              <a:latin typeface="Andale Mono"/>
              <a:cs typeface="Andale Mono"/>
            </a:endParaRPr>
          </a:p>
          <a:p>
            <a:r>
              <a:rPr lang="ja-JP" altLang="en-US" sz="1200" dirty="0" smtClean="0">
                <a:latin typeface="Andale Mono"/>
                <a:cs typeface="Andale Mono"/>
              </a:rPr>
              <a:t>最大文字数はマクロ</a:t>
            </a:r>
            <a:r>
              <a:rPr lang="en-US" altLang="ja-JP" sz="1200" b="1" dirty="0">
                <a:solidFill>
                  <a:srgbClr val="3366FF"/>
                </a:solidFill>
                <a:latin typeface="Andale Mono"/>
                <a:cs typeface="Andale Mono"/>
              </a:rPr>
              <a:t>TM_LABEL_MAX</a:t>
            </a:r>
            <a:r>
              <a:rPr lang="ja-JP" altLang="en-US" sz="1200" dirty="0" smtClean="0">
                <a:latin typeface="Andale Mono"/>
                <a:cs typeface="Andale Mono"/>
              </a:rPr>
              <a:t>で定義</a:t>
            </a:r>
            <a:endParaRPr kumimoji="1" lang="en-US" altLang="ja-JP" sz="1200" dirty="0" smtClean="0">
              <a:latin typeface="Andale Mono"/>
              <a:cs typeface="Andale Mono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62600" y="3696689"/>
            <a:ext cx="48042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Andale Mono"/>
                <a:cs typeface="Andale Mono"/>
              </a:rPr>
              <a:t>キー</a:t>
            </a:r>
            <a:endParaRPr kumimoji="1" lang="en-US" altLang="ja-JP" sz="1200" dirty="0" smtClean="0">
              <a:latin typeface="Andale Mono"/>
              <a:cs typeface="Andale Mono"/>
            </a:endParaRPr>
          </a:p>
        </p:txBody>
      </p:sp>
      <p:cxnSp>
        <p:nvCxnSpPr>
          <p:cNvPr id="16" name="直線矢印コネクタ 15"/>
          <p:cNvCxnSpPr>
            <a:stCxn id="13" idx="0"/>
          </p:cNvCxnSpPr>
          <p:nvPr/>
        </p:nvCxnSpPr>
        <p:spPr>
          <a:xfrm flipH="1" flipV="1">
            <a:off x="4535027" y="3390657"/>
            <a:ext cx="46508" cy="255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</p:cNvCxnSpPr>
          <p:nvPr/>
        </p:nvCxnSpPr>
        <p:spPr>
          <a:xfrm flipH="1" flipV="1">
            <a:off x="2497457" y="3441456"/>
            <a:ext cx="5353" cy="255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0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利用方法の簡単な説明</a:t>
            </a:r>
            <a:r>
              <a:rPr lang="en-US" altLang="ja-JP" dirty="0"/>
              <a:t> 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95277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測定区間の記述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TIMING_start</a:t>
            </a:r>
            <a:r>
              <a:rPr lang="en-US" altLang="ja-JP" dirty="0" smtClean="0"/>
              <a:t>/_stop</a:t>
            </a:r>
            <a:r>
              <a:rPr lang="ja-JP" altLang="en-US" dirty="0" smtClean="0"/>
              <a:t>メソッドで区間を指示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98526" y="2412869"/>
            <a:ext cx="6102892" cy="12003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TIMING_start</a:t>
            </a:r>
            <a:r>
              <a:rPr lang="en-US" altLang="ja-JP" sz="1200" dirty="0">
                <a:latin typeface="Andale Mono"/>
                <a:cs typeface="Andale Mono"/>
              </a:rPr>
              <a:t>(</a:t>
            </a:r>
            <a:r>
              <a:rPr lang="en-US" altLang="ja-JP" sz="1200" dirty="0" err="1">
                <a:solidFill>
                  <a:srgbClr val="008000"/>
                </a:solidFill>
                <a:latin typeface="Andale Mono"/>
                <a:cs typeface="Andale Mono"/>
              </a:rPr>
              <a:t>tm_div_pvec</a:t>
            </a:r>
            <a:r>
              <a:rPr lang="en-US" altLang="ja-JP" sz="1200" dirty="0">
                <a:latin typeface="Andale Mono"/>
                <a:cs typeface="Andale Mono"/>
              </a:rPr>
              <a:t>)</a:t>
            </a:r>
            <a:r>
              <a:rPr lang="en-US" altLang="ja-JP" sz="1200" dirty="0" smtClean="0">
                <a:latin typeface="Andale Mono"/>
                <a:cs typeface="Andale Mono"/>
              </a:rPr>
              <a:t>;</a:t>
            </a:r>
          </a:p>
          <a:p>
            <a:endParaRPr lang="en-US" altLang="ja-JP" sz="1200" dirty="0">
              <a:latin typeface="Andale Mono"/>
              <a:cs typeface="Andale Mono"/>
            </a:endParaRPr>
          </a:p>
          <a:p>
            <a:r>
              <a:rPr lang="en-US" altLang="ja-JP" sz="12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flop_count</a:t>
            </a:r>
            <a:r>
              <a:rPr lang="en-US" altLang="ja-JP" sz="1200" dirty="0" smtClean="0">
                <a:latin typeface="Andale Mono"/>
                <a:cs typeface="Andale Mono"/>
              </a:rPr>
              <a:t> </a:t>
            </a:r>
            <a:r>
              <a:rPr lang="en-US" altLang="ja-JP" sz="1200" dirty="0">
                <a:latin typeface="Andale Mono"/>
                <a:cs typeface="Andale Mono"/>
              </a:rPr>
              <a:t>= 0.0;</a:t>
            </a:r>
          </a:p>
          <a:p>
            <a:r>
              <a:rPr lang="en-US" altLang="ja-JP" sz="1200" dirty="0" err="1" smtClean="0">
                <a:latin typeface="Andale Mono"/>
                <a:cs typeface="Andale Mono"/>
              </a:rPr>
              <a:t>cbc_div</a:t>
            </a:r>
            <a:r>
              <a:rPr lang="en-US" altLang="ja-JP" sz="1200" dirty="0" smtClean="0">
                <a:latin typeface="Andale Mono"/>
                <a:cs typeface="Andale Mono"/>
              </a:rPr>
              <a:t>_</a:t>
            </a:r>
            <a:r>
              <a:rPr lang="en-US" altLang="ja-JP" sz="1200" dirty="0">
                <a:latin typeface="Andale Mono"/>
                <a:cs typeface="Andale Mono"/>
              </a:rPr>
              <a:t>(src0, </a:t>
            </a:r>
            <a:r>
              <a:rPr lang="en-US" altLang="ja-JP" sz="1200" dirty="0" err="1">
                <a:latin typeface="Andale Mono"/>
                <a:cs typeface="Andale Mono"/>
              </a:rPr>
              <a:t>sz</a:t>
            </a:r>
            <a:r>
              <a:rPr lang="en-US" altLang="ja-JP" sz="1200" dirty="0">
                <a:latin typeface="Andale Mono"/>
                <a:cs typeface="Andale Mono"/>
              </a:rPr>
              <a:t>, </a:t>
            </a:r>
            <a:r>
              <a:rPr lang="en-US" altLang="ja-JP" sz="1200" dirty="0" err="1">
                <a:latin typeface="Andale Mono"/>
                <a:cs typeface="Andale Mono"/>
              </a:rPr>
              <a:t>gc</a:t>
            </a:r>
            <a:r>
              <a:rPr lang="en-US" altLang="ja-JP" sz="1200" dirty="0">
                <a:latin typeface="Andale Mono"/>
                <a:cs typeface="Andale Mono"/>
              </a:rPr>
              <a:t>, &amp;</a:t>
            </a:r>
            <a:r>
              <a:rPr lang="en-US" altLang="ja-JP" sz="1200" dirty="0" err="1">
                <a:latin typeface="Andale Mono"/>
                <a:cs typeface="Andale Mono"/>
              </a:rPr>
              <a:t>coef</a:t>
            </a:r>
            <a:r>
              <a:rPr lang="en-US" altLang="ja-JP" sz="1200" dirty="0">
                <a:latin typeface="Andale Mono"/>
                <a:cs typeface="Andale Mono"/>
              </a:rPr>
              <a:t>, </a:t>
            </a:r>
            <a:r>
              <a:rPr lang="en-US" altLang="ja-JP" sz="1200" dirty="0" err="1">
                <a:latin typeface="Andale Mono"/>
                <a:cs typeface="Andale Mono"/>
              </a:rPr>
              <a:t>vc</a:t>
            </a:r>
            <a:r>
              <a:rPr lang="en-US" altLang="ja-JP" sz="1200" dirty="0">
                <a:latin typeface="Andale Mono"/>
                <a:cs typeface="Andale Mono"/>
              </a:rPr>
              <a:t>, (</a:t>
            </a:r>
            <a:r>
              <a:rPr lang="en-US" altLang="ja-JP" sz="1200" dirty="0" err="1">
                <a:latin typeface="Andale Mono"/>
                <a:cs typeface="Andale Mono"/>
              </a:rPr>
              <a:t>int</a:t>
            </a:r>
            <a:r>
              <a:rPr lang="en-US" altLang="ja-JP" sz="1200" dirty="0">
                <a:latin typeface="Andale Mono"/>
                <a:cs typeface="Andale Mono"/>
              </a:rPr>
              <a:t>*)</a:t>
            </a:r>
            <a:r>
              <a:rPr lang="en-US" altLang="ja-JP" sz="1200" dirty="0" err="1">
                <a:latin typeface="Andale Mono"/>
                <a:cs typeface="Andale Mono"/>
              </a:rPr>
              <a:t>bcv</a:t>
            </a:r>
            <a:r>
              <a:rPr lang="en-US" altLang="ja-JP" sz="1200" dirty="0">
                <a:latin typeface="Andale Mono"/>
                <a:cs typeface="Andale Mono"/>
              </a:rPr>
              <a:t>, v00, &amp;</a:t>
            </a:r>
            <a:r>
              <a:rPr lang="en-US" altLang="ja-JP" sz="1200" dirty="0" err="1">
                <a:solidFill>
                  <a:srgbClr val="FF0000"/>
                </a:solidFill>
                <a:latin typeface="Andale Mono"/>
                <a:cs typeface="Andale Mono"/>
              </a:rPr>
              <a:t>flop_count</a:t>
            </a:r>
            <a:r>
              <a:rPr lang="en-US" altLang="ja-JP" sz="1200" dirty="0">
                <a:latin typeface="Andale Mono"/>
                <a:cs typeface="Andale Mono"/>
              </a:rPr>
              <a:t>)</a:t>
            </a:r>
            <a:r>
              <a:rPr lang="en-US" altLang="ja-JP" sz="1200" dirty="0" smtClean="0">
                <a:latin typeface="Andale Mono"/>
                <a:cs typeface="Andale Mono"/>
              </a:rPr>
              <a:t>;</a:t>
            </a:r>
          </a:p>
          <a:p>
            <a:endParaRPr lang="en-US" altLang="ja-JP" sz="1200" dirty="0">
              <a:latin typeface="Andale Mono"/>
              <a:cs typeface="Andale Mono"/>
            </a:endParaRPr>
          </a:p>
          <a:p>
            <a:r>
              <a:rPr lang="en-US" altLang="ja-JP" sz="12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TIMING_stop</a:t>
            </a:r>
            <a:r>
              <a:rPr lang="en-US" altLang="ja-JP" sz="1200" dirty="0">
                <a:latin typeface="Andale Mono"/>
                <a:cs typeface="Andale Mono"/>
              </a:rPr>
              <a:t>(</a:t>
            </a:r>
            <a:r>
              <a:rPr lang="en-US" altLang="ja-JP" sz="1200" dirty="0" err="1">
                <a:solidFill>
                  <a:srgbClr val="008000"/>
                </a:solidFill>
                <a:latin typeface="Andale Mono"/>
                <a:cs typeface="Andale Mono"/>
              </a:rPr>
              <a:t>tm_div_pvec</a:t>
            </a:r>
            <a:r>
              <a:rPr lang="en-US" altLang="ja-JP" sz="1200" dirty="0">
                <a:latin typeface="Andale Mono"/>
                <a:cs typeface="Andale Mono"/>
              </a:rPr>
              <a:t>, </a:t>
            </a:r>
            <a:r>
              <a:rPr lang="en-US" altLang="ja-JP" sz="1200" dirty="0" err="1">
                <a:solidFill>
                  <a:srgbClr val="FF0000"/>
                </a:solidFill>
                <a:latin typeface="Andale Mono"/>
                <a:cs typeface="Andale Mono"/>
              </a:rPr>
              <a:t>flop_count</a:t>
            </a:r>
            <a:r>
              <a:rPr lang="en-US" altLang="ja-JP" sz="1200" dirty="0">
                <a:latin typeface="Andale Mono"/>
                <a:cs typeface="Andale Mono"/>
              </a:rPr>
              <a:t>);</a:t>
            </a:r>
            <a:endParaRPr lang="ja-JP" altLang="en-US" sz="1200" dirty="0">
              <a:latin typeface="Andale Mono"/>
              <a:cs typeface="Andale Mono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98526" y="4119897"/>
            <a:ext cx="7204200" cy="212365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100" dirty="0" smtClean="0">
                <a:latin typeface="Andale Mono"/>
                <a:cs typeface="Andale Mono"/>
              </a:rPr>
              <a:t>subroutine </a:t>
            </a:r>
            <a:r>
              <a:rPr lang="en-US" altLang="ja-JP" sz="1100" dirty="0" err="1">
                <a:latin typeface="Andale Mono"/>
                <a:cs typeface="Andale Mono"/>
              </a:rPr>
              <a:t>cbc_div</a:t>
            </a:r>
            <a:r>
              <a:rPr lang="en-US" altLang="ja-JP" sz="1100" dirty="0">
                <a:latin typeface="Andale Mono"/>
                <a:cs typeface="Andale Mono"/>
              </a:rPr>
              <a:t> (div, </a:t>
            </a:r>
            <a:r>
              <a:rPr lang="en-US" altLang="ja-JP" sz="1100" dirty="0" err="1">
                <a:latin typeface="Andale Mono"/>
                <a:cs typeface="Andale Mono"/>
              </a:rPr>
              <a:t>sz</a:t>
            </a:r>
            <a:r>
              <a:rPr lang="en-US" altLang="ja-JP" sz="1100" dirty="0">
                <a:latin typeface="Andale Mono"/>
                <a:cs typeface="Andale Mono"/>
              </a:rPr>
              <a:t>, g, </a:t>
            </a:r>
            <a:r>
              <a:rPr lang="en-US" altLang="ja-JP" sz="1100" dirty="0" smtClean="0">
                <a:latin typeface="Andale Mono"/>
                <a:cs typeface="Andale Mono"/>
              </a:rPr>
              <a:t>..., flop)</a:t>
            </a:r>
            <a:endParaRPr lang="en-US" altLang="ja-JP" sz="1100" dirty="0">
              <a:latin typeface="Andale Mono"/>
              <a:cs typeface="Andale Mono"/>
            </a:endParaRPr>
          </a:p>
          <a:p>
            <a:r>
              <a:rPr lang="en-US" altLang="ja-JP" sz="1100" dirty="0" smtClean="0">
                <a:latin typeface="Andale Mono"/>
                <a:cs typeface="Andale Mono"/>
              </a:rPr>
              <a:t>implicit </a:t>
            </a:r>
            <a:r>
              <a:rPr lang="en-US" altLang="ja-JP" sz="1100" dirty="0">
                <a:latin typeface="Andale Mono"/>
                <a:cs typeface="Andale Mono"/>
              </a:rPr>
              <a:t>none</a:t>
            </a:r>
          </a:p>
          <a:p>
            <a:r>
              <a:rPr lang="nl-NL" altLang="ja-JP" sz="1100" dirty="0" smtClean="0">
                <a:latin typeface="Andale Mono"/>
                <a:cs typeface="Andale Mono"/>
              </a:rPr>
              <a:t>integer                                                 :</a:t>
            </a:r>
            <a:r>
              <a:rPr lang="nl-NL" altLang="ja-JP" sz="1100" dirty="0">
                <a:latin typeface="Andale Mono"/>
                <a:cs typeface="Andale Mono"/>
              </a:rPr>
              <a:t>:  i, j, k, ix, jx, kx, </a:t>
            </a:r>
            <a:r>
              <a:rPr lang="nl-NL" altLang="ja-JP" sz="1100" dirty="0" smtClean="0">
                <a:latin typeface="Andale Mono"/>
                <a:cs typeface="Andale Mono"/>
              </a:rPr>
              <a:t>g</a:t>
            </a:r>
            <a:endParaRPr lang="nl-NL" altLang="ja-JP" sz="1100" dirty="0">
              <a:latin typeface="Andale Mono"/>
              <a:cs typeface="Andale Mono"/>
            </a:endParaRPr>
          </a:p>
          <a:p>
            <a:r>
              <a:rPr lang="hu-HU" altLang="ja-JP" sz="1100" dirty="0" smtClean="0">
                <a:latin typeface="Andale Mono"/>
                <a:cs typeface="Andale Mono"/>
              </a:rPr>
              <a:t>integer</a:t>
            </a:r>
            <a:r>
              <a:rPr lang="hu-HU" altLang="ja-JP" sz="1100" dirty="0">
                <a:latin typeface="Andale Mono"/>
                <a:cs typeface="Andale Mono"/>
              </a:rPr>
              <a:t>, dimension(3)                                  </a:t>
            </a:r>
            <a:r>
              <a:rPr lang="hu-HU" altLang="ja-JP" sz="1100" dirty="0" smtClean="0">
                <a:latin typeface="Andale Mono"/>
                <a:cs typeface="Andale Mono"/>
              </a:rPr>
              <a:t> </a:t>
            </a:r>
            <a:r>
              <a:rPr lang="hu-HU" altLang="ja-JP" sz="1100" dirty="0">
                <a:latin typeface="Andale Mono"/>
                <a:cs typeface="Andale Mono"/>
              </a:rPr>
              <a:t>::  sz</a:t>
            </a:r>
          </a:p>
          <a:p>
            <a:r>
              <a:rPr lang="nb-NO" altLang="ja-JP" sz="1100" dirty="0" smtClean="0">
                <a:latin typeface="Andale Mono"/>
                <a:cs typeface="Andale Mono"/>
              </a:rPr>
              <a:t>real                                                    :</a:t>
            </a:r>
            <a:r>
              <a:rPr lang="nb-NO" altLang="ja-JP" sz="1100" dirty="0">
                <a:latin typeface="Andale Mono"/>
                <a:cs typeface="Andale Mono"/>
              </a:rPr>
              <a:t>:  </a:t>
            </a:r>
            <a:r>
              <a:rPr lang="nb-NO" altLang="ja-JP" sz="1100" dirty="0" smtClean="0">
                <a:latin typeface="Andale Mono"/>
                <a:cs typeface="Andale Mono"/>
              </a:rPr>
              <a:t>flop</a:t>
            </a:r>
          </a:p>
          <a:p>
            <a:r>
              <a:rPr lang="hu-HU" altLang="ja-JP" sz="1100" dirty="0" smtClean="0">
                <a:latin typeface="Andale Mono"/>
                <a:cs typeface="Andale Mono"/>
              </a:rPr>
              <a:t>real</a:t>
            </a:r>
            <a:r>
              <a:rPr lang="hu-HU" altLang="ja-JP" sz="1100" dirty="0">
                <a:latin typeface="Andale Mono"/>
                <a:cs typeface="Andale Mono"/>
              </a:rPr>
              <a:t>, dimension(1-g:sz(1)+g, 1-g:sz(2)+g, 1-g:sz(3)+g)  </a:t>
            </a:r>
            <a:r>
              <a:rPr lang="hu-HU" altLang="ja-JP" sz="1100" dirty="0" smtClean="0">
                <a:latin typeface="Andale Mono"/>
                <a:cs typeface="Andale Mono"/>
              </a:rPr>
              <a:t>:</a:t>
            </a:r>
            <a:r>
              <a:rPr lang="hu-HU" altLang="ja-JP" sz="1100" dirty="0">
                <a:latin typeface="Andale Mono"/>
                <a:cs typeface="Andale Mono"/>
              </a:rPr>
              <a:t>:  div</a:t>
            </a:r>
          </a:p>
          <a:p>
            <a:endParaRPr lang="hu-HU" altLang="ja-JP" sz="1100" dirty="0">
              <a:latin typeface="Andale Mono"/>
              <a:cs typeface="Andale Mono"/>
            </a:endParaRPr>
          </a:p>
          <a:p>
            <a:r>
              <a:rPr lang="hu-HU" altLang="ja-JP" sz="1100" dirty="0" smtClean="0">
                <a:latin typeface="Andale Mono"/>
                <a:cs typeface="Andale Mono"/>
              </a:rPr>
              <a:t>ix </a:t>
            </a:r>
            <a:r>
              <a:rPr lang="hu-HU" altLang="ja-JP" sz="1100" dirty="0">
                <a:latin typeface="Andale Mono"/>
                <a:cs typeface="Andale Mono"/>
              </a:rPr>
              <a:t>= sz(1)</a:t>
            </a:r>
          </a:p>
          <a:p>
            <a:r>
              <a:rPr lang="hu-HU" altLang="ja-JP" sz="1100" dirty="0" smtClean="0">
                <a:latin typeface="Andale Mono"/>
                <a:cs typeface="Andale Mono"/>
              </a:rPr>
              <a:t>jx </a:t>
            </a:r>
            <a:r>
              <a:rPr lang="hu-HU" altLang="ja-JP" sz="1100" dirty="0">
                <a:latin typeface="Andale Mono"/>
                <a:cs typeface="Andale Mono"/>
              </a:rPr>
              <a:t>= sz(2)</a:t>
            </a:r>
          </a:p>
          <a:p>
            <a:r>
              <a:rPr lang="hu-HU" altLang="ja-JP" sz="1100" dirty="0" smtClean="0">
                <a:latin typeface="Andale Mono"/>
                <a:cs typeface="Andale Mono"/>
              </a:rPr>
              <a:t>kx </a:t>
            </a:r>
            <a:r>
              <a:rPr lang="hu-HU" altLang="ja-JP" sz="1100" dirty="0">
                <a:latin typeface="Andale Mono"/>
                <a:cs typeface="Andale Mono"/>
              </a:rPr>
              <a:t>= sz(3)</a:t>
            </a:r>
          </a:p>
          <a:p>
            <a:r>
              <a:rPr lang="pl-PL" altLang="ja-JP" sz="1100" b="1" dirty="0" smtClean="0">
                <a:solidFill>
                  <a:srgbClr val="FF0000"/>
                </a:solidFill>
                <a:latin typeface="Andale Mono"/>
                <a:cs typeface="Andale Mono"/>
              </a:rPr>
              <a:t>flop </a:t>
            </a:r>
            <a:r>
              <a:rPr lang="pl-PL" altLang="ja-JP" sz="1100" b="1" dirty="0">
                <a:solidFill>
                  <a:srgbClr val="FF0000"/>
                </a:solidFill>
                <a:latin typeface="Andale Mono"/>
                <a:cs typeface="Andale Mono"/>
              </a:rPr>
              <a:t>= </a:t>
            </a:r>
            <a:r>
              <a:rPr lang="pl-PL" altLang="ja-JP" sz="1100" b="1" dirty="0" smtClean="0">
                <a:solidFill>
                  <a:srgbClr val="FF0000"/>
                </a:solidFill>
                <a:latin typeface="Andale Mono"/>
                <a:cs typeface="Andale Mono"/>
              </a:rPr>
              <a:t>flop </a:t>
            </a:r>
            <a:r>
              <a:rPr lang="pl-PL" altLang="ja-JP" sz="1100" b="1" dirty="0">
                <a:solidFill>
                  <a:srgbClr val="FF0000"/>
                </a:solidFill>
                <a:latin typeface="Andale Mono"/>
                <a:cs typeface="Andale Mono"/>
              </a:rPr>
              <a:t>+ real(</a:t>
            </a:r>
            <a:r>
              <a:rPr lang="pl-PL" altLang="ja-JP" sz="1100" b="1" dirty="0" smtClean="0">
                <a:solidFill>
                  <a:srgbClr val="FF0000"/>
                </a:solidFill>
                <a:latin typeface="Andale Mono"/>
                <a:cs typeface="Andale Mono"/>
              </a:rPr>
              <a:t>ix</a:t>
            </a:r>
            <a:r>
              <a:rPr lang="pl-PL" altLang="ja-JP" sz="1100" b="1" dirty="0">
                <a:solidFill>
                  <a:srgbClr val="FF0000"/>
                </a:solidFill>
                <a:latin typeface="Andale Mono"/>
                <a:cs typeface="Andale Mono"/>
              </a:rPr>
              <a:t>)*real(</a:t>
            </a:r>
            <a:r>
              <a:rPr lang="pl-PL" altLang="ja-JP" sz="1100" b="1" dirty="0" smtClean="0">
                <a:solidFill>
                  <a:srgbClr val="FF0000"/>
                </a:solidFill>
                <a:latin typeface="Andale Mono"/>
                <a:cs typeface="Andale Mono"/>
              </a:rPr>
              <a:t>jx)</a:t>
            </a:r>
            <a:r>
              <a:rPr lang="pl-PL" altLang="ja-JP" sz="1100" b="1" dirty="0">
                <a:solidFill>
                  <a:srgbClr val="FF0000"/>
                </a:solidFill>
                <a:latin typeface="Andale Mono"/>
                <a:cs typeface="Andale Mono"/>
              </a:rPr>
              <a:t>*real(kx)*</a:t>
            </a:r>
            <a:r>
              <a:rPr lang="pl-PL" altLang="ja-JP" sz="1100" b="1" dirty="0" smtClean="0">
                <a:solidFill>
                  <a:srgbClr val="FF0000"/>
                </a:solidFill>
                <a:latin typeface="Andale Mono"/>
                <a:cs typeface="Andale Mono"/>
              </a:rPr>
              <a:t>49.0</a:t>
            </a:r>
          </a:p>
          <a:p>
            <a:r>
              <a:rPr lang="pl-PL" altLang="ja-JP" sz="1100" dirty="0" smtClean="0">
                <a:latin typeface="Andale Mono"/>
                <a:cs typeface="Andale Mono"/>
              </a:rPr>
              <a:t>...</a:t>
            </a:r>
            <a:endParaRPr lang="pl-PL" altLang="ja-JP" sz="1100" dirty="0">
              <a:latin typeface="Andale Mono"/>
              <a:cs typeface="Andale Mono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88765" y="6081634"/>
            <a:ext cx="382668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Andale Mono"/>
                <a:cs typeface="Andale Mono"/>
              </a:rPr>
              <a:t>ループ中の浮動小数点の演算数をカウント</a:t>
            </a:r>
            <a:endParaRPr kumimoji="1" lang="en-US" altLang="ja-JP" sz="1200" dirty="0" smtClean="0">
              <a:latin typeface="Andale Mono"/>
              <a:cs typeface="Andale Mono"/>
            </a:endParaRPr>
          </a:p>
          <a:p>
            <a:r>
              <a:rPr lang="ja-JP" altLang="en-US" sz="1200" dirty="0" smtClean="0">
                <a:latin typeface="Andale Mono"/>
                <a:cs typeface="Andale Mono"/>
              </a:rPr>
              <a:t>オーバーフロー防止のため、整数演算を</a:t>
            </a:r>
            <a:r>
              <a:rPr lang="en-US" altLang="ja-JP" sz="1200" dirty="0" smtClean="0">
                <a:latin typeface="Andale Mono"/>
                <a:cs typeface="Andale Mono"/>
              </a:rPr>
              <a:t>real</a:t>
            </a:r>
            <a:r>
              <a:rPr lang="ja-JP" altLang="en-US" sz="1200" dirty="0" smtClean="0">
                <a:latin typeface="Andale Mono"/>
                <a:cs typeface="Andale Mono"/>
              </a:rPr>
              <a:t>にキャスト</a:t>
            </a:r>
            <a:endParaRPr kumimoji="1" lang="en-US" altLang="ja-JP" sz="1200" dirty="0" smtClean="0">
              <a:latin typeface="Andale Mono"/>
              <a:cs typeface="Andale Mono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83331" y="3701100"/>
            <a:ext cx="26488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latin typeface="Andale Mono"/>
                <a:cs typeface="Andale Mono"/>
              </a:rPr>
              <a:t>flop_count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　引数を渡して</a:t>
            </a:r>
            <a:r>
              <a:rPr lang="ja-JP" altLang="en-US" sz="1200" dirty="0" smtClean="0">
                <a:latin typeface="Andale Mono"/>
                <a:cs typeface="Andale Mono"/>
              </a:rPr>
              <a:t>登録する</a:t>
            </a:r>
            <a:endParaRPr kumimoji="1" lang="en-US" altLang="ja-JP" sz="1200" dirty="0" smtClean="0">
              <a:latin typeface="Andale Mono"/>
              <a:cs typeface="Andale Mono"/>
            </a:endParaRPr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H="1" flipV="1">
            <a:off x="5902110" y="3254917"/>
            <a:ext cx="5637" cy="446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7" idx="1"/>
          </p:cNvCxnSpPr>
          <p:nvPr/>
        </p:nvCxnSpPr>
        <p:spPr>
          <a:xfrm flipH="1">
            <a:off x="4279830" y="3839600"/>
            <a:ext cx="303501" cy="375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477000" y="1703131"/>
            <a:ext cx="2552699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ヒラギノ丸ゴ Pro W4"/>
                <a:ea typeface="ヒラギノ丸ゴ Pro W4"/>
                <a:cs typeface="ヒラギノ丸ゴ Pro W4"/>
              </a:rPr>
              <a:t>+, -, x : 1 flop</a:t>
            </a:r>
          </a:p>
          <a:p>
            <a:r>
              <a:rPr lang="en-US" altLang="ja-JP" sz="1400" dirty="0" smtClean="0">
                <a:latin typeface="ヒラギノ丸ゴ Pro W4"/>
                <a:ea typeface="ヒラギノ丸ゴ Pro W4"/>
                <a:cs typeface="ヒラギノ丸ゴ Pro W4"/>
              </a:rPr>
              <a:t>÷ : </a:t>
            </a:r>
            <a:r>
              <a:rPr lang="en-US" altLang="ja-JP" sz="1400" dirty="0">
                <a:latin typeface="ヒラギノ丸ゴ Pro W4"/>
                <a:ea typeface="ヒラギノ丸ゴ Pro W4"/>
                <a:cs typeface="ヒラギノ丸ゴ Pro W4"/>
              </a:rPr>
              <a:t>8 flops </a:t>
            </a:r>
            <a:r>
              <a:rPr lang="ja-JP" altLang="en-US" sz="1400" dirty="0" smtClean="0">
                <a:latin typeface="ヒラギノ丸ゴ Pro W4"/>
                <a:ea typeface="ヒラギノ丸ゴ Pro W4"/>
                <a:cs typeface="ヒラギノ丸ゴ Pro W4"/>
              </a:rPr>
              <a:t>（</a:t>
            </a:r>
            <a:r>
              <a:rPr lang="en-US" altLang="ja-JP" sz="1400" dirty="0" smtClean="0">
                <a:latin typeface="ヒラギノ丸ゴ Pro W4"/>
                <a:ea typeface="ヒラギノ丸ゴ Pro W4"/>
                <a:cs typeface="ヒラギノ丸ゴ Pro W4"/>
              </a:rPr>
              <a:t>FX</a:t>
            </a:r>
            <a:r>
              <a:rPr lang="ja-JP" altLang="en-US" sz="1400" dirty="0" smtClean="0">
                <a:latin typeface="ヒラギノ丸ゴ Pro W4"/>
                <a:ea typeface="ヒラギノ丸ゴ Pro W4"/>
                <a:cs typeface="ヒラギノ丸ゴ Pro W4"/>
              </a:rPr>
              <a:t>の</a:t>
            </a:r>
            <a:r>
              <a:rPr lang="ja-JP" altLang="en-US" sz="1400" dirty="0" smtClean="0">
                <a:latin typeface="ヒラギノ丸ゴ Pro W4"/>
                <a:ea typeface="ヒラギノ丸ゴ Pro W4"/>
                <a:cs typeface="ヒラギノ丸ゴ Pro W4"/>
              </a:rPr>
              <a:t>単精度）</a:t>
            </a:r>
            <a:endParaRPr lang="en-US" altLang="ja-JP" sz="1400" dirty="0" smtClean="0">
              <a:latin typeface="ヒラギノ丸ゴ Pro W4"/>
              <a:ea typeface="ヒラギノ丸ゴ Pro W4"/>
              <a:cs typeface="ヒラギノ丸ゴ Pro W4"/>
            </a:endParaRPr>
          </a:p>
          <a:p>
            <a:r>
              <a:rPr kumimoji="1" lang="ja-JP" altLang="en-US" sz="1400" dirty="0" smtClean="0">
                <a:latin typeface="ヒラギノ丸ゴ Pro W4"/>
                <a:ea typeface="ヒラギノ丸ゴ Pro W4"/>
                <a:cs typeface="ヒラギノ丸ゴ Pro W4"/>
              </a:rPr>
              <a:t>　</a:t>
            </a:r>
            <a:r>
              <a:rPr kumimoji="1" lang="en-US" altLang="ja-JP" sz="1400" dirty="0" smtClean="0">
                <a:latin typeface="ヒラギノ丸ゴ Pro W4"/>
                <a:ea typeface="ヒラギノ丸ゴ Pro W4"/>
                <a:cs typeface="ヒラギノ丸ゴ Pro W4"/>
              </a:rPr>
              <a:t>  13 flops</a:t>
            </a:r>
            <a:r>
              <a:rPr kumimoji="1" lang="ja-JP" altLang="en-US" sz="1400" dirty="0" smtClean="0">
                <a:latin typeface="ヒラギノ丸ゴ Pro W4"/>
                <a:ea typeface="ヒラギノ丸ゴ Pro W4"/>
                <a:cs typeface="ヒラギノ丸ゴ Pro W4"/>
              </a:rPr>
              <a:t>（</a:t>
            </a:r>
            <a:r>
              <a:rPr kumimoji="1" lang="en-US" altLang="ja-JP" sz="1400" dirty="0" smtClean="0">
                <a:latin typeface="ヒラギノ丸ゴ Pro W4"/>
                <a:ea typeface="ヒラギノ丸ゴ Pro W4"/>
                <a:cs typeface="ヒラギノ丸ゴ Pro W4"/>
              </a:rPr>
              <a:t>FX</a:t>
            </a:r>
            <a:r>
              <a:rPr kumimoji="1" lang="ja-JP" altLang="en-US" sz="1400" dirty="0" smtClean="0">
                <a:latin typeface="ヒラギノ丸ゴ Pro W4"/>
                <a:ea typeface="ヒラギノ丸ゴ Pro W4"/>
                <a:cs typeface="ヒラギノ丸ゴ Pro W4"/>
              </a:rPr>
              <a:t>の</a:t>
            </a:r>
            <a:r>
              <a:rPr kumimoji="1" lang="ja-JP" altLang="en-US" sz="1400" dirty="0" smtClean="0">
                <a:latin typeface="ヒラギノ丸ゴ Pro W4"/>
                <a:ea typeface="ヒラギノ丸ゴ Pro W4"/>
                <a:cs typeface="ヒラギノ丸ゴ Pro W4"/>
              </a:rPr>
              <a:t>倍精度）</a:t>
            </a:r>
            <a:endParaRPr kumimoji="1" lang="en-US" altLang="ja-JP" sz="1400" dirty="0" smtClean="0">
              <a:latin typeface="ヒラギノ丸ゴ Pro W4"/>
              <a:ea typeface="ヒラギノ丸ゴ Pro W4"/>
              <a:cs typeface="ヒラギノ丸ゴ Pro W4"/>
            </a:endParaRPr>
          </a:p>
          <a:p>
            <a:r>
              <a:rPr lang="en-US" altLang="ja-JP" sz="1400" dirty="0" smtClean="0">
                <a:latin typeface="ヒラギノ丸ゴ Pro W4"/>
                <a:ea typeface="ヒラギノ丸ゴ Pro W4"/>
                <a:cs typeface="ヒラギノ丸ゴ Pro W4"/>
              </a:rPr>
              <a:t>abs(), max() : </a:t>
            </a:r>
            <a:r>
              <a:rPr lang="en-US" altLang="ja-JP" sz="1400" dirty="0" smtClean="0">
                <a:latin typeface="ヒラギノ丸ゴ Pro W4"/>
                <a:ea typeface="ヒラギノ丸ゴ Pro W4"/>
                <a:cs typeface="ヒラギノ丸ゴ Pro W4"/>
              </a:rPr>
              <a:t>1 </a:t>
            </a:r>
            <a:r>
              <a:rPr lang="en-US" altLang="ja-JP" sz="1400" dirty="0" smtClean="0">
                <a:latin typeface="ヒラギノ丸ゴ Pro W4"/>
                <a:ea typeface="ヒラギノ丸ゴ Pro W4"/>
                <a:cs typeface="ヒラギノ丸ゴ Pro W4"/>
              </a:rPr>
              <a:t>flops</a:t>
            </a:r>
            <a:endParaRPr kumimoji="1" lang="ja-JP" altLang="en-US" sz="1400" dirty="0"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309882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利用方法の簡単な説明</a:t>
            </a:r>
            <a:r>
              <a:rPr lang="en-US" altLang="ja-JP" dirty="0"/>
              <a:t> </a:t>
            </a:r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61465"/>
            <a:ext cx="8229600" cy="448798"/>
          </a:xfrm>
        </p:spPr>
        <p:txBody>
          <a:bodyPr>
            <a:normAutofit lnSpcReduction="10000"/>
          </a:bodyPr>
          <a:lstStyle/>
          <a:p>
            <a:r>
              <a:rPr lang="ja-JP" altLang="en-US" sz="2400" dirty="0" smtClean="0"/>
              <a:t>測定メソッド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993920"/>
            <a:ext cx="8282163" cy="4708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en-US" altLang="ja-JP" sz="1000" dirty="0" smtClean="0">
                <a:latin typeface="Andale Mono"/>
                <a:cs typeface="Andale Mono"/>
              </a:rPr>
              <a:t>//</a:t>
            </a:r>
            <a:r>
              <a:rPr lang="en-US" altLang="ja-JP" sz="1000" dirty="0">
                <a:latin typeface="Andale Mono"/>
                <a:cs typeface="Andale Mono"/>
              </a:rPr>
              <a:t>@</a:t>
            </a:r>
            <a:r>
              <a:rPr lang="en-US" altLang="ja-JP" sz="1000" dirty="0" err="1">
                <a:latin typeface="Andale Mono"/>
                <a:cs typeface="Andale Mono"/>
              </a:rPr>
              <a:t>fn</a:t>
            </a:r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ja-JP" altLang="en-US" sz="1000" dirty="0">
                <a:latin typeface="Andale Mono"/>
                <a:cs typeface="Andale Mono"/>
              </a:rPr>
              <a:t>プロファイラのラベル取り出し</a:t>
            </a:r>
          </a:p>
          <a:p>
            <a:r>
              <a:rPr lang="ja-JP" altLang="en-US" sz="1000" dirty="0">
                <a:latin typeface="Andale Mono"/>
                <a:cs typeface="Andale Mono"/>
              </a:rPr>
              <a:t>  </a:t>
            </a:r>
            <a:r>
              <a:rPr lang="en-US" altLang="ja-JP" sz="1000" dirty="0">
                <a:latin typeface="Andale Mono"/>
                <a:cs typeface="Andale Mono"/>
              </a:rPr>
              <a:t>//@</a:t>
            </a:r>
            <a:r>
              <a:rPr lang="en-US" altLang="ja-JP" sz="1000" dirty="0" err="1">
                <a:latin typeface="Andale Mono"/>
                <a:cs typeface="Andale Mono"/>
              </a:rPr>
              <a:t>param</a:t>
            </a:r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ja-JP" altLang="en-US" sz="1000" dirty="0">
                <a:latin typeface="Andale Mono"/>
                <a:cs typeface="Andale Mono"/>
              </a:rPr>
              <a:t>格納番号</a:t>
            </a:r>
          </a:p>
          <a:p>
            <a:r>
              <a:rPr lang="en-US" altLang="ja-JP" sz="1000" dirty="0" smtClean="0">
                <a:latin typeface="Andale Mono"/>
                <a:cs typeface="Andale Mono"/>
              </a:rPr>
              <a:t> inline </a:t>
            </a:r>
            <a:r>
              <a:rPr lang="en-US" altLang="ja-JP" sz="1000" dirty="0" err="1">
                <a:latin typeface="Andale Mono"/>
                <a:cs typeface="Andale Mono"/>
              </a:rPr>
              <a:t>const</a:t>
            </a:r>
            <a:r>
              <a:rPr lang="en-US" altLang="ja-JP" sz="1000" dirty="0">
                <a:latin typeface="Andale Mono"/>
                <a:cs typeface="Andale Mono"/>
              </a:rPr>
              <a:t> char* </a:t>
            </a:r>
            <a:r>
              <a:rPr lang="en-US" altLang="ja-JP" sz="1000" dirty="0" err="1">
                <a:latin typeface="Andale Mono"/>
                <a:cs typeface="Andale Mono"/>
              </a:rPr>
              <a:t>get_tm_label</a:t>
            </a:r>
            <a:r>
              <a:rPr lang="en-US" altLang="ja-JP" sz="1000" dirty="0">
                <a:latin typeface="Andale Mono"/>
                <a:cs typeface="Andale Mono"/>
              </a:rPr>
              <a:t>(unsigned key) {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   return (</a:t>
            </a:r>
            <a:r>
              <a:rPr lang="en-US" altLang="ja-JP" sz="1000" dirty="0" err="1">
                <a:latin typeface="Andale Mono"/>
                <a:cs typeface="Andale Mono"/>
              </a:rPr>
              <a:t>const</a:t>
            </a:r>
            <a:r>
              <a:rPr lang="en-US" altLang="ja-JP" sz="1000" dirty="0">
                <a:latin typeface="Andale Mono"/>
                <a:cs typeface="Andale Mono"/>
              </a:rPr>
              <a:t> char*)</a:t>
            </a:r>
            <a:r>
              <a:rPr lang="en-US" altLang="ja-JP" sz="1000" dirty="0" err="1">
                <a:latin typeface="Andale Mono"/>
                <a:cs typeface="Andale Mono"/>
              </a:rPr>
              <a:t>tm_label_ptr</a:t>
            </a:r>
            <a:r>
              <a:rPr lang="en-US" altLang="ja-JP" sz="1000" dirty="0">
                <a:latin typeface="Andale Mono"/>
                <a:cs typeface="Andale Mono"/>
              </a:rPr>
              <a:t>[key];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en-US" altLang="ja-JP" sz="1000" dirty="0" smtClean="0">
                <a:latin typeface="Andale Mono"/>
                <a:cs typeface="Andale Mono"/>
              </a:rPr>
              <a:t>}</a:t>
            </a:r>
            <a:endParaRPr lang="en-US" altLang="ja-JP" sz="1000" dirty="0">
              <a:latin typeface="Andale Mono"/>
              <a:cs typeface="Andale Mono"/>
            </a:endParaRPr>
          </a:p>
          <a:p>
            <a:endParaRPr lang="en-US" altLang="ja-JP" sz="1000" dirty="0">
              <a:latin typeface="Andale Mono"/>
              <a:cs typeface="Andale Mono"/>
            </a:endParaRPr>
          </a:p>
          <a:p>
            <a:r>
              <a:rPr lang="ja-JP" altLang="en-US" sz="1000" dirty="0">
                <a:latin typeface="Andale Mono"/>
                <a:cs typeface="Andale Mono"/>
              </a:rPr>
              <a:t> </a:t>
            </a:r>
            <a:r>
              <a:rPr lang="en-US" altLang="ja-JP" sz="1000" dirty="0" smtClean="0">
                <a:latin typeface="Andale Mono"/>
                <a:cs typeface="Andale Mono"/>
              </a:rPr>
              <a:t>/</a:t>
            </a:r>
            <a:r>
              <a:rPr lang="en-US" altLang="ja-JP" sz="1000" dirty="0">
                <a:latin typeface="Andale Mono"/>
                <a:cs typeface="Andale Mono"/>
              </a:rPr>
              <a:t>/@</a:t>
            </a:r>
            <a:r>
              <a:rPr lang="en-US" altLang="ja-JP" sz="1000" dirty="0" err="1">
                <a:latin typeface="Andale Mono"/>
                <a:cs typeface="Andale Mono"/>
              </a:rPr>
              <a:t>fn</a:t>
            </a:r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ja-JP" altLang="en-US" sz="1000" dirty="0">
                <a:latin typeface="Andale Mono"/>
                <a:cs typeface="Andale Mono"/>
              </a:rPr>
              <a:t>タイミング測定開始</a:t>
            </a:r>
          </a:p>
          <a:p>
            <a:r>
              <a:rPr lang="ja-JP" altLang="en-US" sz="1000" dirty="0">
                <a:latin typeface="Andale Mono"/>
                <a:cs typeface="Andale Mono"/>
              </a:rPr>
              <a:t>  </a:t>
            </a:r>
            <a:r>
              <a:rPr lang="en-US" altLang="ja-JP" sz="1000" dirty="0">
                <a:latin typeface="Andale Mono"/>
                <a:cs typeface="Andale Mono"/>
              </a:rPr>
              <a:t>//@</a:t>
            </a:r>
            <a:r>
              <a:rPr lang="en-US" altLang="ja-JP" sz="1000" dirty="0" err="1">
                <a:latin typeface="Andale Mono"/>
                <a:cs typeface="Andale Mono"/>
              </a:rPr>
              <a:t>param</a:t>
            </a:r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ja-JP" altLang="en-US" sz="1000" dirty="0">
                <a:latin typeface="Andale Mono"/>
                <a:cs typeface="Andale Mono"/>
              </a:rPr>
              <a:t>格納番号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inline void </a:t>
            </a:r>
            <a:r>
              <a:rPr lang="en-US" altLang="ja-JP" sz="1000" dirty="0" err="1">
                <a:latin typeface="Andale Mono"/>
                <a:cs typeface="Andale Mono"/>
              </a:rPr>
              <a:t>TIMING_start</a:t>
            </a:r>
            <a:r>
              <a:rPr lang="en-US" altLang="ja-JP" sz="1000" dirty="0">
                <a:latin typeface="Andale Mono"/>
                <a:cs typeface="Andale Mono"/>
              </a:rPr>
              <a:t>(unsigned key) {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   // Intrinsic profiler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   TIMING__ </a:t>
            </a:r>
            <a:r>
              <a:rPr lang="en-US" altLang="ja-JP" sz="1000" dirty="0" err="1">
                <a:latin typeface="Andale Mono"/>
                <a:cs typeface="Andale Mono"/>
              </a:rPr>
              <a:t>PM.start</a:t>
            </a:r>
            <a:r>
              <a:rPr lang="en-US" altLang="ja-JP" sz="1000" dirty="0">
                <a:latin typeface="Andale Mono"/>
                <a:cs typeface="Andale Mono"/>
              </a:rPr>
              <a:t>(key);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   </a:t>
            </a:r>
          </a:p>
          <a:p>
            <a:r>
              <a:rPr lang="en-US" altLang="ja-JP" sz="1000" dirty="0" smtClean="0">
                <a:latin typeface="Andale Mono"/>
                <a:cs typeface="Andale Mono"/>
              </a:rPr>
              <a:t>#</a:t>
            </a:r>
            <a:r>
              <a:rPr lang="en-US" altLang="ja-JP" sz="1000" dirty="0" err="1" smtClean="0">
                <a:latin typeface="Andale Mono"/>
                <a:cs typeface="Andale Mono"/>
              </a:rPr>
              <a:t>ifdef</a:t>
            </a:r>
            <a:r>
              <a:rPr lang="en-US" altLang="ja-JP" sz="1000" dirty="0" smtClean="0">
                <a:latin typeface="Andale Mono"/>
                <a:cs typeface="Andale Mono"/>
              </a:rPr>
              <a:t> </a:t>
            </a:r>
            <a:r>
              <a:rPr lang="en-US" altLang="ja-JP" sz="1000" dirty="0">
                <a:latin typeface="Andale Mono"/>
                <a:cs typeface="Andale Mono"/>
              </a:rPr>
              <a:t>__FX_FAPP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   </a:t>
            </a:r>
            <a:r>
              <a:rPr lang="en-US" altLang="ja-JP" sz="1000" dirty="0" err="1">
                <a:latin typeface="Andale Mono"/>
                <a:cs typeface="Andale Mono"/>
              </a:rPr>
              <a:t>fapp_start</a:t>
            </a:r>
            <a:r>
              <a:rPr lang="en-US" altLang="ja-JP" sz="1000" dirty="0">
                <a:latin typeface="Andale Mono"/>
                <a:cs typeface="Andale Mono"/>
              </a:rPr>
              <a:t>( </a:t>
            </a:r>
            <a:r>
              <a:rPr lang="en-US" altLang="ja-JP" sz="1000" dirty="0" err="1">
                <a:latin typeface="Andale Mono"/>
                <a:cs typeface="Andale Mono"/>
              </a:rPr>
              <a:t>get_tm_label</a:t>
            </a:r>
            <a:r>
              <a:rPr lang="en-US" altLang="ja-JP" sz="1000" dirty="0">
                <a:latin typeface="Andale Mono"/>
                <a:cs typeface="Andale Mono"/>
              </a:rPr>
              <a:t>(key), 0, 0);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#</a:t>
            </a:r>
            <a:r>
              <a:rPr lang="en-US" altLang="ja-JP" sz="1000" dirty="0" err="1">
                <a:latin typeface="Andale Mono"/>
                <a:cs typeface="Andale Mono"/>
              </a:rPr>
              <a:t>endif</a:t>
            </a:r>
            <a:endParaRPr lang="en-US" altLang="ja-JP" sz="1000" dirty="0">
              <a:latin typeface="Andale Mono"/>
              <a:cs typeface="Andale Mono"/>
            </a:endParaRPr>
          </a:p>
          <a:p>
            <a:r>
              <a:rPr lang="en-US" altLang="ja-JP" sz="1000" dirty="0">
                <a:latin typeface="Andale Mono"/>
                <a:cs typeface="Andale Mono"/>
              </a:rPr>
              <a:t>  </a:t>
            </a:r>
            <a:r>
              <a:rPr lang="en-US" altLang="ja-JP" sz="1000" dirty="0" smtClean="0">
                <a:latin typeface="Andale Mono"/>
                <a:cs typeface="Andale Mono"/>
              </a:rPr>
              <a:t>}</a:t>
            </a:r>
          </a:p>
          <a:p>
            <a:endParaRPr lang="en-US" altLang="ja-JP" sz="1000" dirty="0">
              <a:latin typeface="Andale Mono"/>
              <a:cs typeface="Andale Mono"/>
            </a:endParaRPr>
          </a:p>
          <a:p>
            <a:r>
              <a:rPr lang="en-US" altLang="ja-JP" sz="1000" dirty="0" smtClean="0">
                <a:latin typeface="Andale Mono"/>
                <a:cs typeface="Andale Mono"/>
              </a:rPr>
              <a:t> /</a:t>
            </a:r>
            <a:r>
              <a:rPr lang="en-US" altLang="ja-JP" sz="1000" dirty="0">
                <a:latin typeface="Andale Mono"/>
                <a:cs typeface="Andale Mono"/>
              </a:rPr>
              <a:t>/@</a:t>
            </a:r>
            <a:r>
              <a:rPr lang="en-US" altLang="ja-JP" sz="1000" dirty="0" err="1">
                <a:latin typeface="Andale Mono"/>
                <a:cs typeface="Andale Mono"/>
              </a:rPr>
              <a:t>fn</a:t>
            </a:r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ja-JP" altLang="en-US" sz="1000" dirty="0">
                <a:latin typeface="Andale Mono"/>
                <a:cs typeface="Andale Mono"/>
              </a:rPr>
              <a:t>タイミング測定終了</a:t>
            </a:r>
          </a:p>
          <a:p>
            <a:r>
              <a:rPr lang="ja-JP" altLang="en-US" sz="1000" dirty="0">
                <a:latin typeface="Andale Mono"/>
                <a:cs typeface="Andale Mono"/>
              </a:rPr>
              <a:t>  </a:t>
            </a:r>
            <a:r>
              <a:rPr lang="en-US" altLang="ja-JP" sz="1000" dirty="0">
                <a:latin typeface="Andale Mono"/>
                <a:cs typeface="Andale Mono"/>
              </a:rPr>
              <a:t>//@</a:t>
            </a:r>
            <a:r>
              <a:rPr lang="en-US" altLang="ja-JP" sz="1000" dirty="0" err="1">
                <a:latin typeface="Andale Mono"/>
                <a:cs typeface="Andale Mono"/>
              </a:rPr>
              <a:t>param</a:t>
            </a:r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ja-JP" altLang="en-US" sz="1000" dirty="0">
                <a:latin typeface="Andale Mono"/>
                <a:cs typeface="Andale Mono"/>
              </a:rPr>
              <a:t>格納番号</a:t>
            </a:r>
          </a:p>
          <a:p>
            <a:r>
              <a:rPr lang="ja-JP" altLang="en-US" sz="1000" dirty="0">
                <a:latin typeface="Andale Mono"/>
                <a:cs typeface="Andale Mono"/>
              </a:rPr>
              <a:t>  </a:t>
            </a:r>
            <a:r>
              <a:rPr lang="en-US" altLang="ja-JP" sz="1000" dirty="0">
                <a:latin typeface="Andale Mono"/>
                <a:cs typeface="Andale Mono"/>
              </a:rPr>
              <a:t>//@</a:t>
            </a:r>
            <a:r>
              <a:rPr lang="en-US" altLang="ja-JP" sz="1000" dirty="0" err="1">
                <a:latin typeface="Andale Mono"/>
                <a:cs typeface="Andale Mono"/>
              </a:rPr>
              <a:t>param</a:t>
            </a:r>
            <a:r>
              <a:rPr lang="en-US" altLang="ja-JP" sz="1000" dirty="0">
                <a:latin typeface="Andale Mono"/>
                <a:cs typeface="Andale Mono"/>
              </a:rPr>
              <a:t>[in] </a:t>
            </a:r>
            <a:r>
              <a:rPr lang="en-US" altLang="ja-JP" sz="1000" dirty="0" err="1">
                <a:latin typeface="Andale Mono"/>
                <a:cs typeface="Andale Mono"/>
              </a:rPr>
              <a:t>flopPerTask</a:t>
            </a:r>
            <a:r>
              <a:rPr lang="en-US" altLang="ja-JP" sz="1000" dirty="0">
                <a:latin typeface="Andale Mono"/>
                <a:cs typeface="Andale Mono"/>
              </a:rPr>
              <a:t> </a:t>
            </a:r>
            <a:r>
              <a:rPr lang="ja-JP" altLang="en-US" sz="1000" dirty="0">
                <a:latin typeface="Andale Mono"/>
                <a:cs typeface="Andale Mono"/>
              </a:rPr>
              <a:t>「タスク」あたりの計算量</a:t>
            </a:r>
            <a:r>
              <a:rPr lang="en-US" altLang="ja-JP" sz="1000" dirty="0">
                <a:latin typeface="Andale Mono"/>
                <a:cs typeface="Andale Mono"/>
              </a:rPr>
              <a:t>/</a:t>
            </a:r>
            <a:r>
              <a:rPr lang="ja-JP" altLang="en-US" sz="1000" dirty="0">
                <a:latin typeface="Andale Mono"/>
                <a:cs typeface="Andale Mono"/>
              </a:rPr>
              <a:t>通信量</a:t>
            </a:r>
            <a:r>
              <a:rPr lang="en-US" altLang="ja-JP" sz="1000" dirty="0">
                <a:latin typeface="Andale Mono"/>
                <a:cs typeface="Andale Mono"/>
              </a:rPr>
              <a:t>(</a:t>
            </a:r>
            <a:r>
              <a:rPr lang="ja-JP" altLang="en-US" sz="1000" dirty="0">
                <a:latin typeface="Andale Mono"/>
                <a:cs typeface="Andale Mono"/>
              </a:rPr>
              <a:t>バイト</a:t>
            </a:r>
            <a:r>
              <a:rPr lang="en-US" altLang="ja-JP" sz="1000" dirty="0">
                <a:latin typeface="Andale Mono"/>
                <a:cs typeface="Andale Mono"/>
              </a:rPr>
              <a:t>) (</a:t>
            </a:r>
            <a:r>
              <a:rPr lang="ja-JP" altLang="en-US" sz="1000" dirty="0">
                <a:latin typeface="Andale Mono"/>
                <a:cs typeface="Andale Mono"/>
              </a:rPr>
              <a:t>ディフォルト</a:t>
            </a:r>
            <a:r>
              <a:rPr lang="en-US" altLang="ja-JP" sz="1000" dirty="0">
                <a:latin typeface="Andale Mono"/>
                <a:cs typeface="Andale Mono"/>
              </a:rPr>
              <a:t>0)</a:t>
            </a:r>
            <a:endParaRPr lang="ja-JP" altLang="en-US" sz="1000" dirty="0">
              <a:latin typeface="Andale Mono"/>
              <a:cs typeface="Andale Mono"/>
            </a:endParaRPr>
          </a:p>
          <a:p>
            <a:r>
              <a:rPr lang="ja-JP" altLang="en-US" sz="1000" dirty="0">
                <a:latin typeface="Andale Mono"/>
                <a:cs typeface="Andale Mono"/>
              </a:rPr>
              <a:t>  </a:t>
            </a:r>
            <a:r>
              <a:rPr lang="en-US" altLang="ja-JP" sz="1000" dirty="0">
                <a:latin typeface="Andale Mono"/>
                <a:cs typeface="Andale Mono"/>
              </a:rPr>
              <a:t>//@</a:t>
            </a:r>
            <a:r>
              <a:rPr lang="en-US" altLang="ja-JP" sz="1000" dirty="0" err="1">
                <a:latin typeface="Andale Mono"/>
                <a:cs typeface="Andale Mono"/>
              </a:rPr>
              <a:t>param</a:t>
            </a:r>
            <a:r>
              <a:rPr lang="en-US" altLang="ja-JP" sz="1000" dirty="0">
                <a:latin typeface="Andale Mono"/>
                <a:cs typeface="Andale Mono"/>
              </a:rPr>
              <a:t>[in] </a:t>
            </a:r>
            <a:r>
              <a:rPr lang="en-US" altLang="ja-JP" sz="1000" dirty="0" err="1">
                <a:latin typeface="Andale Mono"/>
                <a:cs typeface="Andale Mono"/>
              </a:rPr>
              <a:t>iterationCount</a:t>
            </a:r>
            <a:r>
              <a:rPr lang="en-US" altLang="ja-JP" sz="1000" dirty="0">
                <a:latin typeface="Andale Mono"/>
                <a:cs typeface="Andale Mono"/>
              </a:rPr>
              <a:t>  </a:t>
            </a:r>
            <a:r>
              <a:rPr lang="ja-JP" altLang="en-US" sz="1000" dirty="0">
                <a:latin typeface="Andale Mono"/>
                <a:cs typeface="Andale Mono"/>
              </a:rPr>
              <a:t>実行「タスク」数 </a:t>
            </a:r>
            <a:r>
              <a:rPr lang="en-US" altLang="ja-JP" sz="1000" dirty="0">
                <a:latin typeface="Andale Mono"/>
                <a:cs typeface="Andale Mono"/>
              </a:rPr>
              <a:t>(</a:t>
            </a:r>
            <a:r>
              <a:rPr lang="ja-JP" altLang="en-US" sz="1000" dirty="0">
                <a:latin typeface="Andale Mono"/>
                <a:cs typeface="Andale Mono"/>
              </a:rPr>
              <a:t>ディフォルト</a:t>
            </a:r>
            <a:r>
              <a:rPr lang="en-US" altLang="ja-JP" sz="1000" dirty="0">
                <a:latin typeface="Andale Mono"/>
                <a:cs typeface="Andale Mono"/>
              </a:rPr>
              <a:t>1)</a:t>
            </a:r>
            <a:endParaRPr lang="ja-JP" altLang="en-US" sz="1000" dirty="0">
              <a:latin typeface="Andale Mono"/>
              <a:cs typeface="Andale Mono"/>
            </a:endParaRPr>
          </a:p>
          <a:p>
            <a:r>
              <a:rPr lang="en-US" altLang="ja-JP" sz="1000" dirty="0">
                <a:latin typeface="Andale Mono"/>
                <a:cs typeface="Andale Mono"/>
              </a:rPr>
              <a:t> inline void </a:t>
            </a:r>
            <a:r>
              <a:rPr lang="en-US" altLang="ja-JP" sz="1000" dirty="0" err="1">
                <a:latin typeface="Andale Mono"/>
                <a:cs typeface="Andale Mono"/>
              </a:rPr>
              <a:t>TIMING_stop</a:t>
            </a:r>
            <a:r>
              <a:rPr lang="en-US" altLang="ja-JP" sz="1000" dirty="0">
                <a:latin typeface="Andale Mono"/>
                <a:cs typeface="Andale Mono"/>
              </a:rPr>
              <a:t>(unsigned key, REAL_TYPE </a:t>
            </a:r>
            <a:r>
              <a:rPr lang="en-US" altLang="ja-JP" sz="1000" dirty="0" err="1">
                <a:latin typeface="Andale Mono"/>
                <a:cs typeface="Andale Mono"/>
              </a:rPr>
              <a:t>flopPerTask</a:t>
            </a:r>
            <a:r>
              <a:rPr lang="en-US" altLang="ja-JP" sz="1000" dirty="0">
                <a:latin typeface="Andale Mono"/>
                <a:cs typeface="Andale Mono"/>
              </a:rPr>
              <a:t>=0.0, unsigned </a:t>
            </a:r>
            <a:r>
              <a:rPr lang="en-US" altLang="ja-JP" sz="1000" dirty="0" err="1">
                <a:latin typeface="Andale Mono"/>
                <a:cs typeface="Andale Mono"/>
              </a:rPr>
              <a:t>iterationCount</a:t>
            </a:r>
            <a:r>
              <a:rPr lang="en-US" altLang="ja-JP" sz="1000" dirty="0">
                <a:latin typeface="Andale Mono"/>
                <a:cs typeface="Andale Mono"/>
              </a:rPr>
              <a:t>=1) </a:t>
            </a:r>
            <a:r>
              <a:rPr lang="en-US" altLang="ja-JP" sz="1000" dirty="0" smtClean="0">
                <a:latin typeface="Andale Mono"/>
                <a:cs typeface="Andale Mono"/>
              </a:rPr>
              <a:t>{</a:t>
            </a:r>
          </a:p>
          <a:p>
            <a:endParaRPr lang="en-US" altLang="ja-JP" sz="1000" dirty="0">
              <a:latin typeface="Andale Mono"/>
              <a:cs typeface="Andale Mono"/>
            </a:endParaRPr>
          </a:p>
          <a:p>
            <a:r>
              <a:rPr lang="en-US" altLang="ja-JP" sz="1000" dirty="0" smtClean="0">
                <a:latin typeface="Andale Mono"/>
                <a:cs typeface="Andale Mono"/>
              </a:rPr>
              <a:t>#</a:t>
            </a:r>
            <a:r>
              <a:rPr lang="en-US" altLang="ja-JP" sz="1000" dirty="0" err="1" smtClean="0">
                <a:latin typeface="Andale Mono"/>
                <a:cs typeface="Andale Mono"/>
              </a:rPr>
              <a:t>ifdef</a:t>
            </a:r>
            <a:r>
              <a:rPr lang="en-US" altLang="ja-JP" sz="1000" dirty="0" smtClean="0">
                <a:latin typeface="Andale Mono"/>
                <a:cs typeface="Andale Mono"/>
              </a:rPr>
              <a:t> </a:t>
            </a:r>
            <a:r>
              <a:rPr lang="en-US" altLang="ja-JP" sz="1000" dirty="0">
                <a:latin typeface="Andale Mono"/>
                <a:cs typeface="Andale Mono"/>
              </a:rPr>
              <a:t>__FX_FAPP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   </a:t>
            </a:r>
            <a:r>
              <a:rPr lang="en-US" altLang="ja-JP" sz="1000" dirty="0" err="1">
                <a:latin typeface="Andale Mono"/>
                <a:cs typeface="Andale Mono"/>
              </a:rPr>
              <a:t>fapp_stop</a:t>
            </a:r>
            <a:r>
              <a:rPr lang="en-US" altLang="ja-JP" sz="1000" dirty="0">
                <a:latin typeface="Andale Mono"/>
                <a:cs typeface="Andale Mono"/>
              </a:rPr>
              <a:t>( </a:t>
            </a:r>
            <a:r>
              <a:rPr lang="en-US" altLang="ja-JP" sz="1000" dirty="0" err="1">
                <a:latin typeface="Andale Mono"/>
                <a:cs typeface="Andale Mono"/>
              </a:rPr>
              <a:t>get_tm_label</a:t>
            </a:r>
            <a:r>
              <a:rPr lang="en-US" altLang="ja-JP" sz="1000" dirty="0">
                <a:latin typeface="Andale Mono"/>
                <a:cs typeface="Andale Mono"/>
              </a:rPr>
              <a:t>(key), 0, 0);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#</a:t>
            </a:r>
            <a:r>
              <a:rPr lang="en-US" altLang="ja-JP" sz="1000" dirty="0" err="1">
                <a:latin typeface="Andale Mono"/>
                <a:cs typeface="Andale Mono"/>
              </a:rPr>
              <a:t>endif</a:t>
            </a:r>
            <a:endParaRPr lang="en-US" altLang="ja-JP" sz="1000" dirty="0">
              <a:latin typeface="Andale Mono"/>
              <a:cs typeface="Andale Mono"/>
            </a:endParaRPr>
          </a:p>
          <a:p>
            <a:r>
              <a:rPr lang="en-US" altLang="ja-JP" sz="1000" dirty="0">
                <a:latin typeface="Andale Mono"/>
                <a:cs typeface="Andale Mono"/>
              </a:rPr>
              <a:t>    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   // Intrinsic profiler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   TIMING__ </a:t>
            </a:r>
            <a:r>
              <a:rPr lang="en-US" altLang="ja-JP" sz="1000" dirty="0" err="1">
                <a:latin typeface="Andale Mono"/>
                <a:cs typeface="Andale Mono"/>
              </a:rPr>
              <a:t>PM.stop</a:t>
            </a:r>
            <a:r>
              <a:rPr lang="en-US" altLang="ja-JP" sz="1000" dirty="0">
                <a:latin typeface="Andale Mono"/>
                <a:cs typeface="Andale Mono"/>
              </a:rPr>
              <a:t>(key, </a:t>
            </a:r>
            <a:r>
              <a:rPr lang="en-US" altLang="ja-JP" sz="1000" dirty="0" err="1">
                <a:latin typeface="Andale Mono"/>
                <a:cs typeface="Andale Mono"/>
              </a:rPr>
              <a:t>flopPerTask</a:t>
            </a:r>
            <a:r>
              <a:rPr lang="en-US" altLang="ja-JP" sz="1000" dirty="0">
                <a:latin typeface="Andale Mono"/>
                <a:cs typeface="Andale Mono"/>
              </a:rPr>
              <a:t>, </a:t>
            </a:r>
            <a:r>
              <a:rPr lang="en-US" altLang="ja-JP" sz="1000" dirty="0" err="1">
                <a:latin typeface="Andale Mono"/>
                <a:cs typeface="Andale Mono"/>
              </a:rPr>
              <a:t>iterationCount</a:t>
            </a:r>
            <a:r>
              <a:rPr lang="en-US" altLang="ja-JP" sz="1000" dirty="0">
                <a:latin typeface="Andale Mono"/>
                <a:cs typeface="Andale Mono"/>
              </a:rPr>
              <a:t>);</a:t>
            </a:r>
          </a:p>
          <a:p>
            <a:r>
              <a:rPr lang="en-US" altLang="ja-JP" sz="1000" dirty="0">
                <a:latin typeface="Andale Mono"/>
                <a:cs typeface="Andale Mono"/>
              </a:rPr>
              <a:t>  }</a:t>
            </a:r>
            <a:endParaRPr lang="en-US" altLang="ja-JP" sz="1000" dirty="0" smtClean="0">
              <a:latin typeface="Andale Mono"/>
              <a:cs typeface="Andale Mono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95800" y="2859516"/>
            <a:ext cx="406500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Andale Mono"/>
                <a:cs typeface="Andale Mono"/>
              </a:rPr>
              <a:t>内蔵プロファイラ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と</a:t>
            </a:r>
            <a:r>
              <a:rPr lang="en-US" altLang="ja-JP" sz="1200" dirty="0" smtClean="0">
                <a:latin typeface="Andale Mono"/>
                <a:cs typeface="Andale Mono"/>
              </a:rPr>
              <a:t>FX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の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プロファイラをコンパイラオプション</a:t>
            </a:r>
            <a:endParaRPr kumimoji="1" lang="en-US" altLang="ja-JP" sz="1200" dirty="0" smtClean="0">
              <a:latin typeface="Andale Mono"/>
              <a:cs typeface="Andale Mono"/>
            </a:endParaRPr>
          </a:p>
          <a:p>
            <a:r>
              <a:rPr kumimoji="1" lang="en-US" altLang="ja-JP" sz="1200" dirty="0" smtClean="0">
                <a:latin typeface="Andale Mono"/>
                <a:cs typeface="Andale Mono"/>
              </a:rPr>
              <a:t>-</a:t>
            </a:r>
            <a:r>
              <a:rPr kumimoji="1" lang="en-US" altLang="ja-JP" sz="1200" dirty="0" smtClean="0">
                <a:latin typeface="Andale Mono"/>
                <a:cs typeface="Andale Mono"/>
              </a:rPr>
              <a:t>D__FX_FAPP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で切り替え</a:t>
            </a:r>
            <a:endParaRPr kumimoji="1" lang="en-US" altLang="ja-JP" sz="12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4364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利用方法の簡単な説明</a:t>
            </a:r>
            <a:r>
              <a:rPr kumimoji="1" lang="en-US" altLang="ja-JP" dirty="0" smtClean="0"/>
              <a:t> 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263"/>
            <a:ext cx="8229600" cy="4010537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ヘッダのインクルード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ソルバーでラベル配列確保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クラスライブラリのインスタンス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初期化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並列時のランク番号の割り当て（</a:t>
            </a:r>
            <a:r>
              <a:rPr lang="en-US" altLang="ja-JP" dirty="0" smtClean="0"/>
              <a:t>V-Sphere</a:t>
            </a:r>
            <a:r>
              <a:rPr lang="ja-JP" altLang="en-US" dirty="0" smtClean="0"/>
              <a:t>利用時）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初期化（ラベルの配列数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tm_END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を渡す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777874" y="2166710"/>
            <a:ext cx="2401018" cy="276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>
                <a:latin typeface="Andale Mono"/>
                <a:cs typeface="Andale Mono"/>
              </a:rPr>
              <a:t>#include "</a:t>
            </a:r>
            <a:r>
              <a:rPr lang="en-US" altLang="ja-JP" sz="1200" dirty="0" err="1">
                <a:latin typeface="Andale Mono"/>
                <a:cs typeface="Andale Mono"/>
              </a:rPr>
              <a:t>PerfMonitor.h</a:t>
            </a:r>
            <a:r>
              <a:rPr lang="en-US" altLang="ja-JP" sz="1200" dirty="0">
                <a:latin typeface="Andale Mono"/>
                <a:cs typeface="Andale Mono"/>
              </a:rPr>
              <a:t>"</a:t>
            </a:r>
            <a:endParaRPr lang="ja-JP" altLang="en-US" sz="1200" dirty="0">
              <a:latin typeface="Andale Mono"/>
              <a:cs typeface="Andale Mono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25474" y="5541072"/>
            <a:ext cx="5633198" cy="1015663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200" dirty="0">
                <a:latin typeface="Andale Mono"/>
                <a:cs typeface="Andale Mono"/>
              </a:rPr>
              <a:t> </a:t>
            </a:r>
            <a:r>
              <a:rPr lang="en-US" altLang="ja-JP" sz="1200" dirty="0">
                <a:latin typeface="Andale Mono"/>
                <a:cs typeface="Andale Mono"/>
              </a:rPr>
              <a:t>// </a:t>
            </a:r>
            <a:r>
              <a:rPr lang="ja-JP" altLang="en-US" sz="1200" dirty="0">
                <a:latin typeface="Andale Mono"/>
                <a:cs typeface="Andale Mono"/>
              </a:rPr>
              <a:t>タイミング測定の初期化</a:t>
            </a:r>
          </a:p>
          <a:p>
            <a:r>
              <a:rPr lang="en-US" altLang="ja-JP" sz="1200" dirty="0" err="1" smtClean="0">
                <a:latin typeface="Andale Mono"/>
                <a:cs typeface="Andale Mono"/>
              </a:rPr>
              <a:t>PM.initialize</a:t>
            </a:r>
            <a:r>
              <a:rPr lang="en-US" altLang="ja-JP" sz="1200" dirty="0">
                <a:latin typeface="Andale Mono"/>
                <a:cs typeface="Andale Mono"/>
              </a:rPr>
              <a:t>(</a:t>
            </a:r>
            <a:r>
              <a:rPr lang="en-US" altLang="ja-JP" sz="1200" dirty="0" err="1">
                <a:latin typeface="Andale Mono"/>
                <a:cs typeface="Andale Mono"/>
              </a:rPr>
              <a:t>tm_END</a:t>
            </a:r>
            <a:r>
              <a:rPr lang="en-US" altLang="ja-JP" sz="1200" dirty="0">
                <a:latin typeface="Andale Mono"/>
                <a:cs typeface="Andale Mono"/>
              </a:rPr>
              <a:t>);</a:t>
            </a:r>
          </a:p>
          <a:p>
            <a:r>
              <a:rPr lang="en-US" altLang="ja-JP" sz="1200" dirty="0" err="1" smtClean="0">
                <a:latin typeface="Andale Mono"/>
                <a:cs typeface="Andale Mono"/>
              </a:rPr>
              <a:t>PM.setRankInfo</a:t>
            </a:r>
            <a:r>
              <a:rPr lang="en-US" altLang="ja-JP" sz="1200" dirty="0">
                <a:latin typeface="Andale Mono"/>
                <a:cs typeface="Andale Mono"/>
              </a:rPr>
              <a:t>(</a:t>
            </a:r>
            <a:r>
              <a:rPr lang="en-US" altLang="ja-JP" sz="1200" dirty="0" err="1">
                <a:latin typeface="Andale Mono"/>
                <a:cs typeface="Andale Mono"/>
              </a:rPr>
              <a:t>pn.ID</a:t>
            </a:r>
            <a:r>
              <a:rPr lang="en-US" altLang="ja-JP" sz="1200" dirty="0">
                <a:latin typeface="Andale Mono"/>
                <a:cs typeface="Andale Mono"/>
              </a:rPr>
              <a:t>);</a:t>
            </a:r>
          </a:p>
          <a:p>
            <a:r>
              <a:rPr lang="en-US" altLang="ja-JP" sz="1200" dirty="0" err="1" smtClean="0">
                <a:latin typeface="Andale Mono"/>
                <a:cs typeface="Andale Mono"/>
              </a:rPr>
              <a:t>PM.setParallelMode</a:t>
            </a:r>
            <a:r>
              <a:rPr lang="en-US" altLang="ja-JP" sz="1200" dirty="0">
                <a:latin typeface="Andale Mono"/>
                <a:cs typeface="Andale Mono"/>
              </a:rPr>
              <a:t>(</a:t>
            </a:r>
            <a:r>
              <a:rPr lang="en-US" altLang="ja-JP" sz="1200" dirty="0" err="1">
                <a:latin typeface="Andale Mono"/>
                <a:cs typeface="Andale Mono"/>
              </a:rPr>
              <a:t>para_mode</a:t>
            </a:r>
            <a:r>
              <a:rPr lang="en-US" altLang="ja-JP" sz="1200" dirty="0">
                <a:latin typeface="Andale Mono"/>
                <a:cs typeface="Andale Mono"/>
              </a:rPr>
              <a:t>, </a:t>
            </a:r>
            <a:r>
              <a:rPr lang="en-US" altLang="ja-JP" sz="1200" dirty="0" err="1">
                <a:latin typeface="Andale Mono"/>
                <a:cs typeface="Andale Mono"/>
              </a:rPr>
              <a:t>C.num_thread</a:t>
            </a:r>
            <a:r>
              <a:rPr lang="en-US" altLang="ja-JP" sz="1200" dirty="0">
                <a:latin typeface="Andale Mono"/>
                <a:cs typeface="Andale Mono"/>
              </a:rPr>
              <a:t>, </a:t>
            </a:r>
            <a:r>
              <a:rPr lang="en-US" altLang="ja-JP" sz="1200" dirty="0" err="1">
                <a:latin typeface="Andale Mono"/>
                <a:cs typeface="Andale Mono"/>
              </a:rPr>
              <a:t>C.num_process</a:t>
            </a:r>
            <a:r>
              <a:rPr lang="en-US" altLang="ja-JP" sz="1200" dirty="0">
                <a:latin typeface="Andale Mono"/>
                <a:cs typeface="Andale Mono"/>
              </a:rPr>
              <a:t>)</a:t>
            </a:r>
            <a:r>
              <a:rPr lang="en-US" altLang="ja-JP" sz="1200" dirty="0" smtClean="0">
                <a:latin typeface="Andale Mono"/>
                <a:cs typeface="Andale Mono"/>
              </a:rPr>
              <a:t>;</a:t>
            </a:r>
          </a:p>
          <a:p>
            <a:r>
              <a:rPr lang="en-US" altLang="ja-JP" sz="1200" dirty="0" err="1" smtClean="0">
                <a:latin typeface="Andale Mono"/>
                <a:cs typeface="Andale Mono"/>
              </a:rPr>
              <a:t>set_timing_label</a:t>
            </a:r>
            <a:r>
              <a:rPr lang="en-US" altLang="ja-JP" sz="1200" dirty="0">
                <a:latin typeface="Andale Mono"/>
                <a:cs typeface="Andale Mono"/>
              </a:rPr>
              <a:t>()</a:t>
            </a:r>
            <a:r>
              <a:rPr lang="en-US" altLang="ja-JP" sz="1200" dirty="0" smtClean="0">
                <a:latin typeface="Andale Mono"/>
                <a:cs typeface="Andale Mono"/>
              </a:rPr>
              <a:t>;</a:t>
            </a:r>
            <a:endParaRPr lang="en-US" altLang="ja-JP" sz="1200" dirty="0">
              <a:latin typeface="Andale Mono"/>
              <a:cs typeface="Andale Mono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25474" y="3993455"/>
            <a:ext cx="1939278" cy="2769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1200" dirty="0" err="1">
                <a:latin typeface="Andale Mono"/>
                <a:cs typeface="Andale Mono"/>
              </a:rPr>
              <a:t>PerfMonitor</a:t>
            </a:r>
            <a:r>
              <a:rPr lang="en-US" altLang="ja-JP" sz="1200" dirty="0">
                <a:latin typeface="Andale Mono"/>
                <a:cs typeface="Andale Mono"/>
              </a:rPr>
              <a:t>     PM;</a:t>
            </a:r>
            <a:endParaRPr lang="ja-JP" altLang="en-US" sz="1200" dirty="0">
              <a:latin typeface="Andale Mono"/>
              <a:cs typeface="Andale Mono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84018" y="2175647"/>
            <a:ext cx="2886882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>
                <a:latin typeface="Andale Mono"/>
                <a:cs typeface="Andale Mono"/>
              </a:rPr>
              <a:t>// </a:t>
            </a:r>
            <a:r>
              <a:rPr lang="en-US" altLang="ja-JP" sz="1200" dirty="0" smtClean="0">
                <a:latin typeface="Andale Mono"/>
                <a:cs typeface="Andale Mono"/>
              </a:rPr>
              <a:t>FX</a:t>
            </a:r>
            <a:r>
              <a:rPr lang="ja-JP" altLang="en-US" sz="1200" dirty="0" smtClean="0">
                <a:latin typeface="Andale Mono"/>
                <a:cs typeface="Andale Mono"/>
              </a:rPr>
              <a:t>用</a:t>
            </a:r>
            <a:r>
              <a:rPr lang="ja-JP" altLang="en-US" sz="1200" dirty="0">
                <a:latin typeface="Andale Mono"/>
                <a:cs typeface="Andale Mono"/>
              </a:rPr>
              <a:t>のプロファイラ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#</a:t>
            </a:r>
            <a:r>
              <a:rPr lang="en-US" altLang="ja-JP" sz="1200" dirty="0" err="1">
                <a:latin typeface="Andale Mono"/>
                <a:cs typeface="Andale Mono"/>
              </a:rPr>
              <a:t>ifdef</a:t>
            </a:r>
            <a:r>
              <a:rPr lang="en-US" altLang="ja-JP" sz="1200" dirty="0">
                <a:latin typeface="Andale Mono"/>
                <a:cs typeface="Andale Mono"/>
              </a:rPr>
              <a:t> </a:t>
            </a:r>
            <a:r>
              <a:rPr lang="en-US" altLang="ja-JP" sz="1200" dirty="0" smtClean="0">
                <a:latin typeface="Andale Mono"/>
                <a:cs typeface="Andale Mono"/>
              </a:rPr>
              <a:t>__</a:t>
            </a:r>
            <a:r>
              <a:rPr lang="en-US" altLang="ja-JP" sz="1200" dirty="0"/>
              <a:t>FX_FAPP</a:t>
            </a:r>
            <a:endParaRPr lang="en-US" altLang="ja-JP" sz="1200" dirty="0">
              <a:latin typeface="Andale Mono"/>
              <a:cs typeface="Andale Mono"/>
            </a:endParaRPr>
          </a:p>
          <a:p>
            <a:r>
              <a:rPr lang="en-US" altLang="ja-JP" sz="1200" dirty="0">
                <a:latin typeface="Andale Mono"/>
                <a:cs typeface="Andale Mono"/>
              </a:rPr>
              <a:t>#include "/</a:t>
            </a:r>
            <a:r>
              <a:rPr lang="en-US" altLang="ja-JP" sz="1200" dirty="0" err="1">
                <a:latin typeface="Andale Mono"/>
                <a:cs typeface="Andale Mono"/>
              </a:rPr>
              <a:t>fj_tool</a:t>
            </a:r>
            <a:r>
              <a:rPr lang="en-US" altLang="ja-JP" sz="1200" dirty="0">
                <a:latin typeface="Andale Mono"/>
                <a:cs typeface="Andale Mono"/>
              </a:rPr>
              <a:t>/</a:t>
            </a:r>
            <a:r>
              <a:rPr lang="en-US" altLang="ja-JP" sz="1200" dirty="0" err="1">
                <a:latin typeface="Andale Mono"/>
                <a:cs typeface="Andale Mono"/>
              </a:rPr>
              <a:t>fapp.h</a:t>
            </a:r>
            <a:r>
              <a:rPr lang="en-US" altLang="ja-JP" sz="1200" dirty="0">
                <a:latin typeface="Andale Mono"/>
                <a:cs typeface="Andale Mono"/>
              </a:rPr>
              <a:t>"</a:t>
            </a:r>
          </a:p>
          <a:p>
            <a:r>
              <a:rPr lang="en-US" altLang="ja-JP" sz="1200" dirty="0">
                <a:latin typeface="Andale Mono"/>
                <a:cs typeface="Andale Mono"/>
              </a:rPr>
              <a:t>#</a:t>
            </a:r>
            <a:r>
              <a:rPr lang="en-US" altLang="ja-JP" sz="1200" dirty="0" err="1">
                <a:latin typeface="Andale Mono"/>
                <a:cs typeface="Andale Mono"/>
              </a:rPr>
              <a:t>endif</a:t>
            </a:r>
            <a:endParaRPr lang="ja-JP" altLang="en-US" sz="1200" dirty="0">
              <a:latin typeface="Andale Mono"/>
              <a:cs typeface="Andale Mono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02676" y="2567452"/>
            <a:ext cx="408571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dirty="0">
                <a:latin typeface="Andale Mono"/>
                <a:cs typeface="Andale Mono"/>
              </a:rPr>
              <a:t>// </a:t>
            </a:r>
            <a:r>
              <a:rPr lang="ja-JP" altLang="en-US" sz="1200" dirty="0">
                <a:latin typeface="Andale Mono"/>
                <a:cs typeface="Andale Mono"/>
              </a:rPr>
              <a:t>プロファイラ用の</a:t>
            </a:r>
            <a:r>
              <a:rPr lang="ja-JP" altLang="en-US" sz="1200" dirty="0" smtClean="0">
                <a:latin typeface="Andale Mono"/>
                <a:cs typeface="Andale Mono"/>
              </a:rPr>
              <a:t>ラベル宣言</a:t>
            </a:r>
            <a:endParaRPr lang="ja-JP" altLang="en-US" sz="1200" dirty="0">
              <a:latin typeface="Andale Mono"/>
              <a:cs typeface="Andale Mono"/>
            </a:endParaRPr>
          </a:p>
          <a:p>
            <a:r>
              <a:rPr lang="en-US" altLang="ja-JP" sz="1200" dirty="0">
                <a:latin typeface="Andale Mono"/>
                <a:cs typeface="Andale Mono"/>
              </a:rPr>
              <a:t>  char </a:t>
            </a:r>
            <a:r>
              <a:rPr lang="en-US" altLang="ja-JP" sz="1200" dirty="0" err="1">
                <a:latin typeface="Andale Mono"/>
                <a:cs typeface="Andale Mono"/>
              </a:rPr>
              <a:t>tm_label_ptr</a:t>
            </a:r>
            <a:r>
              <a:rPr lang="en-US" altLang="ja-JP" sz="1200" dirty="0">
                <a:latin typeface="Andale Mono"/>
                <a:cs typeface="Andale Mono"/>
              </a:rPr>
              <a:t>[</a:t>
            </a:r>
            <a:r>
              <a:rPr lang="en-US" altLang="ja-JP" sz="1200" dirty="0" err="1">
                <a:latin typeface="Andale Mono"/>
                <a:cs typeface="Andale Mono"/>
              </a:rPr>
              <a:t>tm_END</a:t>
            </a:r>
            <a:r>
              <a:rPr lang="en-US" altLang="ja-JP" sz="1200" dirty="0">
                <a:latin typeface="Andale Mono"/>
                <a:cs typeface="Andale Mono"/>
              </a:rPr>
              <a:t>][</a:t>
            </a:r>
            <a:r>
              <a:rPr lang="en-US" altLang="ja-JP" sz="1200" b="1" dirty="0">
                <a:solidFill>
                  <a:srgbClr val="3366FF"/>
                </a:solidFill>
                <a:latin typeface="Andale Mono"/>
                <a:cs typeface="Andale Mono"/>
              </a:rPr>
              <a:t>TM_LABEL_MAX</a:t>
            </a:r>
            <a:r>
              <a:rPr lang="en-US" altLang="ja-JP" sz="1200" dirty="0">
                <a:latin typeface="Andale Mono"/>
                <a:cs typeface="Andale Mono"/>
              </a:rPr>
              <a:t>];</a:t>
            </a:r>
            <a:endParaRPr lang="ja-JP" altLang="en-US" sz="1200" dirty="0">
              <a:latin typeface="Andale Mono"/>
              <a:cs typeface="Andale Mono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4099780" y="3006644"/>
            <a:ext cx="1031051" cy="437863"/>
            <a:chOff x="4717152" y="3454868"/>
            <a:chExt cx="1031051" cy="437863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4717152" y="3615732"/>
              <a:ext cx="1031051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>
                  <a:latin typeface="Andale Mono"/>
                  <a:cs typeface="Andale Mono"/>
                </a:rPr>
                <a:t>マクロで定義</a:t>
              </a:r>
              <a:endParaRPr kumimoji="1" lang="en-US" altLang="ja-JP" sz="1200" dirty="0" smtClean="0">
                <a:latin typeface="Andale Mono"/>
                <a:cs typeface="Andale Mono"/>
              </a:endParaRP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 flipH="1" flipV="1">
              <a:off x="4717152" y="3454868"/>
              <a:ext cx="149687" cy="1608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6106154" y="3259949"/>
            <a:ext cx="272296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Andale Mono"/>
                <a:cs typeface="Andale Mono"/>
              </a:rPr>
              <a:t>ラベルは</a:t>
            </a:r>
            <a:r>
              <a:rPr kumimoji="1" lang="en-US" altLang="ja-JP" sz="1200" dirty="0" smtClean="0">
                <a:latin typeface="Andale Mono"/>
                <a:cs typeface="Andale Mono"/>
              </a:rPr>
              <a:t>string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を使うとエラーとなる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（</a:t>
            </a:r>
            <a:r>
              <a:rPr lang="en-US" altLang="ja-JP" sz="1200" dirty="0" smtClean="0">
                <a:latin typeface="Andale Mono"/>
                <a:cs typeface="Andale Mono"/>
              </a:rPr>
              <a:t>FX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のバグ</a:t>
            </a:r>
            <a:r>
              <a:rPr kumimoji="1" lang="ja-JP" altLang="en-US" sz="1200" dirty="0" smtClean="0">
                <a:latin typeface="Andale Mono"/>
                <a:cs typeface="Andale Mono"/>
              </a:rPr>
              <a:t>？）ので、</a:t>
            </a:r>
            <a:r>
              <a:rPr lang="ja-JP" altLang="en-US" sz="1200" dirty="0" smtClean="0">
                <a:latin typeface="Andale Mono"/>
                <a:cs typeface="Andale Mono"/>
              </a:rPr>
              <a:t>静的</a:t>
            </a:r>
            <a:r>
              <a:rPr lang="ja-JP" altLang="en-US" sz="1200" dirty="0">
                <a:latin typeface="Andale Mono"/>
                <a:cs typeface="Andale Mono"/>
              </a:rPr>
              <a:t>な配列を</a:t>
            </a:r>
            <a:r>
              <a:rPr lang="ja-JP" altLang="en-US" sz="1200" dirty="0" smtClean="0">
                <a:latin typeface="Andale Mono"/>
                <a:cs typeface="Andale Mono"/>
              </a:rPr>
              <a:t>使う。</a:t>
            </a:r>
            <a:endParaRPr kumimoji="1" lang="en-US" altLang="ja-JP" sz="1200" dirty="0" smtClean="0">
              <a:latin typeface="Andale Mono"/>
              <a:cs typeface="Andale Mono"/>
            </a:endParaRPr>
          </a:p>
        </p:txBody>
      </p:sp>
      <p:cxnSp>
        <p:nvCxnSpPr>
          <p:cNvPr id="14" name="直線矢印コネクタ 13"/>
          <p:cNvCxnSpPr>
            <a:stCxn id="12" idx="1"/>
            <a:endCxn id="8" idx="3"/>
          </p:cNvCxnSpPr>
          <p:nvPr/>
        </p:nvCxnSpPr>
        <p:spPr>
          <a:xfrm flipH="1" flipV="1">
            <a:off x="4988392" y="2798285"/>
            <a:ext cx="1117762" cy="692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4760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エレメント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2014</Words>
  <Application>Microsoft Macintosh PowerPoint</Application>
  <PresentationFormat>画面に合わせる (4:3)</PresentationFormat>
  <Paragraphs>573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ホワイト</vt:lpstr>
      <vt:lpstr>PerfMonitorクラスを用いたプロファイリング情報の取得　</vt:lpstr>
      <vt:lpstr>　PerfMonitorクラス</vt:lpstr>
      <vt:lpstr>基本プロファイル例</vt:lpstr>
      <vt:lpstr>詳細プロファイル</vt:lpstr>
      <vt:lpstr>利用方法の簡単な説明 1</vt:lpstr>
      <vt:lpstr>利用方法の簡単な説明 2</vt:lpstr>
      <vt:lpstr>利用方法の簡単な説明 3</vt:lpstr>
      <vt:lpstr>利用方法の簡単な説明 4</vt:lpstr>
      <vt:lpstr>利用方法の簡単な説明 5</vt:lpstr>
      <vt:lpstr>利用方法の簡単な説明 2</vt:lpstr>
      <vt:lpstr>flop countの測定</vt:lpstr>
      <vt:lpstr>測定flop count（FX）</vt:lpstr>
      <vt:lpstr>サマリー</vt:lpstr>
      <vt:lpstr>精度改善版の比較</vt:lpstr>
      <vt:lpstr>Flop countの注意点</vt:lpstr>
    </vt:vector>
  </TitlesOfParts>
  <Company>RIKEN/東大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PerfMonitorクラスを用いたプロファイリング情報の取得　</dc:title>
  <dc:creator>小野 謙二</dc:creator>
  <cp:lastModifiedBy>小野 謙二</cp:lastModifiedBy>
  <cp:revision>62</cp:revision>
  <dcterms:created xsi:type="dcterms:W3CDTF">2012-01-28T07:09:06Z</dcterms:created>
  <dcterms:modified xsi:type="dcterms:W3CDTF">2012-04-28T05:54:27Z</dcterms:modified>
</cp:coreProperties>
</file>