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84" r:id="rId5"/>
    <p:sldId id="287" r:id="rId6"/>
    <p:sldId id="288" r:id="rId7"/>
    <p:sldId id="296" r:id="rId8"/>
    <p:sldId id="305" r:id="rId9"/>
    <p:sldId id="308" r:id="rId10"/>
    <p:sldId id="298" r:id="rId11"/>
    <p:sldId id="299" r:id="rId12"/>
    <p:sldId id="300" r:id="rId13"/>
    <p:sldId id="301" r:id="rId14"/>
    <p:sldId id="302" r:id="rId15"/>
    <p:sldId id="306" r:id="rId16"/>
    <p:sldId id="307"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899" autoAdjust="0"/>
  </p:normalViewPr>
  <p:slideViewPr>
    <p:cSldViewPr snapToGrid="0" snapToObjects="1" showGuides="1">
      <p:cViewPr varScale="1">
        <p:scale>
          <a:sx n="78" d="100"/>
          <a:sy n="78" d="100"/>
        </p:scale>
        <p:origin x="898" y="7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7/9/2025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dirty="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dirty="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dirty="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dirty="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dirty="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dirty="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dirty="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dirty="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dirty="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dirty="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dirty="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dirty="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dirty="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dirty="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dirty="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dirty="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dirty="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dirty="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dirty="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dirty="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dirty="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ftr="0" dt="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1740310"/>
            <a:ext cx="4873752" cy="1288025"/>
          </a:xfrm>
        </p:spPr>
        <p:txBody>
          <a:bodyPr/>
          <a:lstStyle/>
          <a:p>
            <a:r>
              <a:rPr lang="en-US" sz="4400" b="1" dirty="0">
                <a:latin typeface="Times New Roman" panose="02020603050405020304" pitchFamily="18" charset="0"/>
                <a:cs typeface="Times New Roman" panose="02020603050405020304" pitchFamily="18" charset="0"/>
              </a:rPr>
              <a:t>Career Aspiration And Preparedness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3175819"/>
            <a:ext cx="4873752" cy="2438399"/>
          </a:xfrm>
        </p:spPr>
        <p:txBody>
          <a:bodyPr/>
          <a:lstStyle/>
          <a:p>
            <a:r>
              <a:rPr lang="en-US" b="1" dirty="0">
                <a:latin typeface="Times New Roman" panose="02020603050405020304" pitchFamily="18" charset="0"/>
                <a:cs typeface="Times New Roman" panose="02020603050405020304" pitchFamily="18" charset="0"/>
              </a:rPr>
              <a:t>Group 3B​</a:t>
            </a:r>
          </a:p>
          <a:p>
            <a:r>
              <a:rPr lang="en-US" dirty="0">
                <a:latin typeface="Times New Roman" panose="02020603050405020304" pitchFamily="18" charset="0"/>
                <a:cs typeface="Times New Roman" panose="02020603050405020304" pitchFamily="18" charset="0"/>
              </a:rPr>
              <a:t> s16348 -  Rathnasiri K. P. M. </a:t>
            </a:r>
          </a:p>
          <a:p>
            <a:r>
              <a:rPr lang="en-US" dirty="0">
                <a:latin typeface="Times New Roman" panose="02020603050405020304" pitchFamily="18" charset="0"/>
                <a:cs typeface="Times New Roman" panose="02020603050405020304" pitchFamily="18" charset="0"/>
              </a:rPr>
              <a:t> s16350 - Rathnayake R. M. I. L. </a:t>
            </a:r>
          </a:p>
          <a:p>
            <a:r>
              <a:rPr lang="en-US" dirty="0">
                <a:latin typeface="Times New Roman" panose="02020603050405020304" pitchFamily="18" charset="0"/>
                <a:cs typeface="Times New Roman" panose="02020603050405020304" pitchFamily="18" charset="0"/>
              </a:rPr>
              <a:t> s16353 - Saheer Khan M. J. M. </a:t>
            </a:r>
          </a:p>
          <a:p>
            <a:r>
              <a:rPr lang="en-US" dirty="0">
                <a:latin typeface="Times New Roman" panose="02020603050405020304" pitchFamily="18" charset="0"/>
                <a:cs typeface="Times New Roman" panose="02020603050405020304" pitchFamily="18" charset="0"/>
              </a:rPr>
              <a:t> s16365 - Silva A. V. A. </a:t>
            </a:r>
          </a:p>
        </p:txBody>
      </p:sp>
      <p:sp>
        <p:nvSpPr>
          <p:cNvPr id="4" name="Picture Placeholder 3">
            <a:extLst>
              <a:ext uri="{FF2B5EF4-FFF2-40B4-BE49-F238E27FC236}">
                <a16:creationId xmlns:a16="http://schemas.microsoft.com/office/drawing/2014/main" id="{9F1394C9-6F79-AEBB-9CC4-5D1E84DE2FA8}"/>
              </a:ext>
            </a:extLst>
          </p:cNvPr>
          <p:cNvSpPr>
            <a:spLocks noGrp="1"/>
          </p:cNvSpPr>
          <p:nvPr>
            <p:ph type="pic" sz="quarter" idx="10"/>
          </p:nvPr>
        </p:nvSpPr>
        <p:spPr>
          <a:xfrm>
            <a:off x="6902245" y="812292"/>
            <a:ext cx="4179162" cy="4928616"/>
          </a:xfrm>
        </p:spPr>
        <p:txBody>
          <a:bodyPr/>
          <a:lstStyle/>
          <a:p>
            <a:endParaRPr lang="en-US" dirty="0"/>
          </a:p>
        </p:txBody>
      </p:sp>
      <p:pic>
        <p:nvPicPr>
          <p:cNvPr id="6" name="Picture 4" descr="Personal development plan for career success, build specialist skill or competence to motivate and achieve business target Personal development plan for career success, build specialist skill or competence to motivate and achieve business target concept, smart businessman walk up checklist as staircase to achieve target career aspirations stock illustrations">
            <a:extLst>
              <a:ext uri="{FF2B5EF4-FFF2-40B4-BE49-F238E27FC236}">
                <a16:creationId xmlns:a16="http://schemas.microsoft.com/office/drawing/2014/main" id="{257C6479-9F26-EBE4-BE14-4273F140D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245" y="812292"/>
            <a:ext cx="4179161" cy="492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2D62899-DCF4-5BF8-5CA3-1186B87E1403}"/>
              </a:ext>
            </a:extLst>
          </p:cNvPr>
          <p:cNvSpPr>
            <a:spLocks noGrp="1"/>
          </p:cNvSpPr>
          <p:nvPr>
            <p:ph type="pic" sz="quarter" idx="13"/>
          </p:nvPr>
        </p:nvSpPr>
        <p:spPr>
          <a:xfrm>
            <a:off x="-1" y="0"/>
            <a:ext cx="4984955" cy="6858000"/>
          </a:xfrm>
        </p:spPr>
        <p:txBody>
          <a:bodyPr/>
          <a:lstStyle/>
          <a:p>
            <a:r>
              <a:rPr lang="en-US" sz="2000" b="1" dirty="0">
                <a:latin typeface="Times New Roman" panose="02020603050405020304" pitchFamily="18" charset="0"/>
                <a:cs typeface="Times New Roman" panose="02020603050405020304" pitchFamily="18" charset="0"/>
              </a:rPr>
              <a:t>4.GPA vs. Career Preparedness Level</a:t>
            </a:r>
          </a:p>
          <a:p>
            <a:pPr marL="285750" indent="-285750" algn="l">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box plot shows the relationship between students' GPA and career preparedness level.</a:t>
            </a:r>
          </a:p>
          <a:p>
            <a:pPr marL="285750" indent="-285750" algn="l">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'Very prepared' students usually have higher GPAs .</a:t>
            </a:r>
          </a:p>
          <a:p>
            <a:pPr marL="285750" indent="-285750" algn="l">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'Very unprepared' students generally have lower GPAs.</a:t>
            </a:r>
          </a:p>
          <a:p>
            <a:pPr marL="285750" indent="-285750" algn="l">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Other groups have GPA distributions between these extremes.</a:t>
            </a:r>
          </a:p>
          <a:p>
            <a:pPr marL="285750" indent="-285750" algn="l">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'Somewhat prepared' students show a wider range of GPAs.</a:t>
            </a:r>
            <a:endParaRPr lang="en-US" sz="20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DD956CD-DE00-A3C3-2D69-E48A35CA8A1E}"/>
              </a:ext>
            </a:extLst>
          </p:cNvPr>
          <p:cNvSpPr>
            <a:spLocks noGrp="1"/>
          </p:cNvSpPr>
          <p:nvPr>
            <p:ph type="sldNum" sz="quarter" idx="12"/>
          </p:nvPr>
        </p:nvSpPr>
        <p:spPr/>
        <p:txBody>
          <a:bodyPr/>
          <a:lstStyle/>
          <a:p>
            <a:fld id="{8D0AFDD5-844D-364D-8AEC-50CF4D36D55D}" type="slidenum">
              <a:rPr lang="en-US" noProof="0" smtClean="0"/>
              <a:pPr/>
              <a:t>10</a:t>
            </a:fld>
            <a:endParaRPr lang="en-US" noProof="0" dirty="0"/>
          </a:p>
        </p:txBody>
      </p:sp>
      <p:pic>
        <p:nvPicPr>
          <p:cNvPr id="5122" name="Picture 2">
            <a:extLst>
              <a:ext uri="{FF2B5EF4-FFF2-40B4-BE49-F238E27FC236}">
                <a16:creationId xmlns:a16="http://schemas.microsoft.com/office/drawing/2014/main" id="{AFD79A09-A29D-D432-B47D-1E34FB3A0E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55771" y="1007707"/>
            <a:ext cx="5850293" cy="4683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9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71C18E7-EAE6-4753-676E-39740489DF07}"/>
              </a:ext>
            </a:extLst>
          </p:cNvPr>
          <p:cNvSpPr>
            <a:spLocks noGrp="1"/>
          </p:cNvSpPr>
          <p:nvPr>
            <p:ph type="pic" sz="quarter" idx="13"/>
          </p:nvPr>
        </p:nvSpPr>
        <p:spPr>
          <a:xfrm>
            <a:off x="0" y="0"/>
            <a:ext cx="5014452" cy="6858000"/>
          </a:xfrm>
        </p:spPr>
        <p:txBody>
          <a:bodyPr/>
          <a:lstStyle/>
          <a:p>
            <a:r>
              <a:rPr lang="en-US" sz="2000" b="1" dirty="0">
                <a:latin typeface="Times New Roman" panose="02020603050405020304" pitchFamily="18" charset="0"/>
                <a:cs typeface="Times New Roman" panose="02020603050405020304" pitchFamily="18" charset="0"/>
              </a:rPr>
              <a:t>5.Degree Type vs. Career Goals</a:t>
            </a:r>
          </a:p>
          <a:p>
            <a:endParaRPr lang="en-US" sz="2000" b="1"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chart shows the relationship between the type of degree and students' career goals.</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General degree students mostly aim to secure a job in their home country.</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Industry Oriented degree students also mostly aim to secure a job in their home country.</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Research Oriented degree students mostly aim to pursue higher education.</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Few students across all degrees want to start their own business.</a:t>
            </a:r>
          </a:p>
          <a:p>
            <a:endParaRPr lang="en-US" sz="20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E3DC694-76B5-D977-BE79-91DCF1BACADB}"/>
              </a:ext>
            </a:extLst>
          </p:cNvPr>
          <p:cNvSpPr>
            <a:spLocks noGrp="1"/>
          </p:cNvSpPr>
          <p:nvPr>
            <p:ph type="sldNum" sz="quarter" idx="12"/>
          </p:nvPr>
        </p:nvSpPr>
        <p:spPr/>
        <p:txBody>
          <a:bodyPr/>
          <a:lstStyle/>
          <a:p>
            <a:fld id="{8D0AFDD5-844D-364D-8AEC-50CF4D36D55D}" type="slidenum">
              <a:rPr lang="en-US" noProof="0" smtClean="0"/>
              <a:pPr/>
              <a:t>11</a:t>
            </a:fld>
            <a:endParaRPr lang="en-US" noProof="0" dirty="0"/>
          </a:p>
        </p:txBody>
      </p:sp>
      <p:pic>
        <p:nvPicPr>
          <p:cNvPr id="6146" name="Picture 2">
            <a:extLst>
              <a:ext uri="{FF2B5EF4-FFF2-40B4-BE49-F238E27FC236}">
                <a16:creationId xmlns:a16="http://schemas.microsoft.com/office/drawing/2014/main" id="{5BB69AE4-13E4-0E64-D05C-6B451792F6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5192" y="961053"/>
            <a:ext cx="5862881" cy="4646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295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824BFC-F1E6-A0CB-6F5A-1AF873A6849A}"/>
              </a:ext>
            </a:extLst>
          </p:cNvPr>
          <p:cNvSpPr>
            <a:spLocks noGrp="1"/>
          </p:cNvSpPr>
          <p:nvPr>
            <p:ph type="sldNum" sz="quarter" idx="12"/>
          </p:nvPr>
        </p:nvSpPr>
        <p:spPr/>
        <p:txBody>
          <a:bodyPr/>
          <a:lstStyle/>
          <a:p>
            <a:fld id="{8D0AFDD5-844D-364D-8AEC-50CF4D36D55D}" type="slidenum">
              <a:rPr lang="en-US" noProof="0" smtClean="0"/>
              <a:t>12</a:t>
            </a:fld>
            <a:endParaRPr lang="en-US" noProof="0" dirty="0"/>
          </a:p>
        </p:txBody>
      </p:sp>
      <p:sp>
        <p:nvSpPr>
          <p:cNvPr id="6" name="TextBox 5">
            <a:extLst>
              <a:ext uri="{FF2B5EF4-FFF2-40B4-BE49-F238E27FC236}">
                <a16:creationId xmlns:a16="http://schemas.microsoft.com/office/drawing/2014/main" id="{4B3A2E30-6AB7-4CEE-F7E8-BEC2886E80AC}"/>
              </a:ext>
            </a:extLst>
          </p:cNvPr>
          <p:cNvSpPr txBox="1"/>
          <p:nvPr/>
        </p:nvSpPr>
        <p:spPr>
          <a:xfrm>
            <a:off x="1347019" y="383458"/>
            <a:ext cx="8573729" cy="830997"/>
          </a:xfrm>
          <a:prstGeom prst="rect">
            <a:avLst/>
          </a:prstGeom>
          <a:noFill/>
        </p:spPr>
        <p:txBody>
          <a:bodyPr wrap="square" rtlCol="0">
            <a:spAutoFit/>
          </a:bodyPr>
          <a:lstStyle/>
          <a:p>
            <a:r>
              <a:rPr lang="en-US" sz="4800" b="1" u="sng" dirty="0">
                <a:latin typeface="Times New Roman" panose="02020603050405020304" pitchFamily="18" charset="0"/>
                <a:cs typeface="Times New Roman" panose="02020603050405020304" pitchFamily="18" charset="0"/>
              </a:rPr>
              <a:t>4.Conclusion and Future work</a:t>
            </a:r>
            <a:r>
              <a:rPr lang="en-US" sz="4800" dirty="0">
                <a:latin typeface="Times New Roman" panose="02020603050405020304" pitchFamily="18" charset="0"/>
                <a:cs typeface="Times New Roman" panose="02020603050405020304" pitchFamily="18" charset="0"/>
              </a:rPr>
              <a:t> </a:t>
            </a:r>
          </a:p>
        </p:txBody>
      </p:sp>
      <p:sp>
        <p:nvSpPr>
          <p:cNvPr id="9" name="Content Placeholder 2">
            <a:extLst>
              <a:ext uri="{FF2B5EF4-FFF2-40B4-BE49-F238E27FC236}">
                <a16:creationId xmlns:a16="http://schemas.microsoft.com/office/drawing/2014/main" id="{C03B2266-8E4C-8387-E423-C9B85FFF8156}"/>
              </a:ext>
            </a:extLst>
          </p:cNvPr>
          <p:cNvSpPr txBox="1">
            <a:spLocks/>
          </p:cNvSpPr>
          <p:nvPr/>
        </p:nvSpPr>
        <p:spPr>
          <a:xfrm>
            <a:off x="484632" y="1376517"/>
            <a:ext cx="11000232" cy="48374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a:latin typeface="Times New Roman" panose="02020603050405020304" pitchFamily="18" charset="0"/>
                <a:cs typeface="Times New Roman" panose="02020603050405020304" pitchFamily="18" charset="0"/>
              </a:rPr>
              <a:t>Conclusion</a:t>
            </a:r>
          </a:p>
          <a:p>
            <a:pPr>
              <a:lnSpc>
                <a:spcPct val="200000"/>
              </a:lnSpc>
            </a:pPr>
            <a:r>
              <a:rPr lang="en-US" sz="1600" dirty="0">
                <a:latin typeface="Times New Roman" panose="02020603050405020304" pitchFamily="18" charset="0"/>
                <a:cs typeface="Times New Roman" panose="02020603050405020304" pitchFamily="18" charset="0"/>
              </a:rPr>
              <a:t>Most students have GPAs around 3.5, indicating a generally high academic performance among the majority of the students.</a:t>
            </a:r>
          </a:p>
          <a:p>
            <a:pPr>
              <a:lnSpc>
                <a:spcPct val="200000"/>
              </a:lnSpc>
            </a:pPr>
            <a:r>
              <a:rPr lang="en-US" sz="1600" dirty="0">
                <a:latin typeface="Times New Roman" panose="02020603050405020304" pitchFamily="18" charset="0"/>
                <a:cs typeface="Times New Roman" panose="02020603050405020304" pitchFamily="18" charset="0"/>
              </a:rPr>
              <a:t>Most students want to either continue their education or get a job in their home country.</a:t>
            </a:r>
          </a:p>
          <a:p>
            <a:pPr>
              <a:lnSpc>
                <a:spcPct val="200000"/>
              </a:lnSpc>
            </a:pPr>
            <a:r>
              <a:rPr lang="en-US" sz="1600" dirty="0">
                <a:latin typeface="Times New Roman" panose="02020603050405020304" pitchFamily="18" charset="0"/>
                <a:cs typeface="Times New Roman" panose="02020603050405020304" pitchFamily="18" charset="0"/>
              </a:rPr>
              <a:t>Rural students face financial problems, while urban students deal with job competition.</a:t>
            </a:r>
          </a:p>
          <a:p>
            <a:pPr>
              <a:lnSpc>
                <a:spcPct val="200000"/>
              </a:lnSpc>
            </a:pPr>
            <a:r>
              <a:rPr lang="en-US" sz="1600" dirty="0">
                <a:latin typeface="Times New Roman" panose="02020603050405020304" pitchFamily="18" charset="0"/>
                <a:cs typeface="Times New Roman" panose="02020603050405020304" pitchFamily="18" charset="0"/>
              </a:rPr>
              <a:t>Higher GPA students feel more prepared for their careers.</a:t>
            </a:r>
          </a:p>
          <a:p>
            <a:pPr>
              <a:lnSpc>
                <a:spcPct val="200000"/>
              </a:lnSpc>
            </a:pPr>
            <a:r>
              <a:rPr lang="en-US" sz="1600" dirty="0">
                <a:latin typeface="Times New Roman" panose="02020603050405020304" pitchFamily="18" charset="0"/>
                <a:cs typeface="Times New Roman" panose="02020603050405020304" pitchFamily="18" charset="0"/>
              </a:rPr>
              <a:t>Women prefer local jobs, and men are more interested in higher education.</a:t>
            </a:r>
          </a:p>
          <a:p>
            <a:pPr>
              <a:lnSpc>
                <a:spcPct val="200000"/>
              </a:lnSpc>
            </a:pPr>
            <a:r>
              <a:rPr lang="en-US" sz="1600" dirty="0">
                <a:latin typeface="Times New Roman" panose="02020603050405020304" pitchFamily="18" charset="0"/>
                <a:cs typeface="Times New Roman" panose="02020603050405020304" pitchFamily="18" charset="0"/>
              </a:rPr>
              <a:t>Research Oriented degree students aim for further studies, while industry oriented degree students focus on getting jobs.</a:t>
            </a:r>
          </a:p>
          <a:p>
            <a:pPr>
              <a:lnSpc>
                <a:spcPct val="200000"/>
              </a:lnSpc>
            </a:pPr>
            <a:endParaRPr lang="en-US"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400" b="1" dirty="0"/>
          </a:p>
        </p:txBody>
      </p:sp>
    </p:spTree>
    <p:extLst>
      <p:ext uri="{BB962C8B-B14F-4D97-AF65-F5344CB8AC3E}">
        <p14:creationId xmlns:p14="http://schemas.microsoft.com/office/powerpoint/2010/main" val="3389849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0F96EC-A208-6CB7-A61D-3AA1FFA826E4}"/>
              </a:ext>
            </a:extLst>
          </p:cNvPr>
          <p:cNvSpPr>
            <a:spLocks noGrp="1"/>
          </p:cNvSpPr>
          <p:nvPr>
            <p:ph type="sldNum" sz="quarter" idx="12"/>
          </p:nvPr>
        </p:nvSpPr>
        <p:spPr/>
        <p:txBody>
          <a:bodyPr/>
          <a:lstStyle/>
          <a:p>
            <a:fld id="{8D0AFDD5-844D-364D-8AEC-50CF4D36D55D}" type="slidenum">
              <a:rPr lang="en-US" noProof="0" smtClean="0"/>
              <a:t>13</a:t>
            </a:fld>
            <a:endParaRPr lang="en-US" noProof="0" dirty="0"/>
          </a:p>
        </p:txBody>
      </p:sp>
      <p:sp>
        <p:nvSpPr>
          <p:cNvPr id="5" name="Content Placeholder 2">
            <a:extLst>
              <a:ext uri="{FF2B5EF4-FFF2-40B4-BE49-F238E27FC236}">
                <a16:creationId xmlns:a16="http://schemas.microsoft.com/office/drawing/2014/main" id="{C50735AA-4135-CB5D-9E62-9639F620B56A}"/>
              </a:ext>
            </a:extLst>
          </p:cNvPr>
          <p:cNvSpPr txBox="1">
            <a:spLocks/>
          </p:cNvSpPr>
          <p:nvPr/>
        </p:nvSpPr>
        <p:spPr>
          <a:xfrm>
            <a:off x="484632" y="934065"/>
            <a:ext cx="11000232" cy="41983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a:latin typeface="Times New Roman" panose="02020603050405020304" pitchFamily="18" charset="0"/>
                <a:cs typeface="Times New Roman" panose="02020603050405020304" pitchFamily="18" charset="0"/>
              </a:rPr>
              <a:t>Future Work</a:t>
            </a:r>
          </a:p>
          <a:p>
            <a:pPr>
              <a:lnSpc>
                <a:spcPct val="200000"/>
              </a:lnSpc>
            </a:pPr>
            <a:r>
              <a:rPr lang="en-US" sz="1600" dirty="0">
                <a:latin typeface="Times New Roman" panose="02020603050405020304" pitchFamily="18" charset="0"/>
                <a:cs typeface="Times New Roman" panose="02020603050405020304" pitchFamily="18" charset="0"/>
              </a:rPr>
              <a:t>Study how internships help with career readiness.</a:t>
            </a:r>
          </a:p>
          <a:p>
            <a:pPr>
              <a:lnSpc>
                <a:spcPct val="200000"/>
              </a:lnSpc>
            </a:pPr>
            <a:r>
              <a:rPr lang="en-US" sz="1600" dirty="0">
                <a:latin typeface="Times New Roman" panose="02020603050405020304" pitchFamily="18" charset="0"/>
                <a:cs typeface="Times New Roman" panose="02020603050405020304" pitchFamily="18" charset="0"/>
              </a:rPr>
              <a:t>Create programs to develop the skills students need for the job market.</a:t>
            </a:r>
          </a:p>
          <a:p>
            <a:pPr>
              <a:lnSpc>
                <a:spcPct val="200000"/>
              </a:lnSpc>
            </a:pPr>
            <a:r>
              <a:rPr lang="en-US" sz="1600" dirty="0">
                <a:latin typeface="Times New Roman" panose="02020603050405020304" pitchFamily="18" charset="0"/>
                <a:cs typeface="Times New Roman" panose="02020603050405020304" pitchFamily="18" charset="0"/>
              </a:rPr>
              <a:t>Provide personalized career advice based on student needs.</a:t>
            </a:r>
          </a:p>
          <a:p>
            <a:pPr>
              <a:lnSpc>
                <a:spcPct val="200000"/>
              </a:lnSpc>
            </a:pPr>
            <a:r>
              <a:rPr lang="en-US" sz="1600" dirty="0">
                <a:latin typeface="Times New Roman" panose="02020603050405020304" pitchFamily="18" charset="0"/>
                <a:cs typeface="Times New Roman" panose="02020603050405020304" pitchFamily="18" charset="0"/>
              </a:rPr>
              <a:t>Work with companies to make sure students learn the skills employers want.</a:t>
            </a:r>
          </a:p>
          <a:p>
            <a:pPr>
              <a:lnSpc>
                <a:spcPct val="200000"/>
              </a:lnSpc>
            </a:pPr>
            <a:r>
              <a:rPr lang="en-US" sz="1600" dirty="0">
                <a:latin typeface="Times New Roman" panose="02020603050405020304" pitchFamily="18" charset="0"/>
                <a:cs typeface="Times New Roman" panose="02020603050405020304" pitchFamily="18" charset="0"/>
              </a:rPr>
              <a:t>Explore how different learning resources impact students' career preparation.</a:t>
            </a:r>
          </a:p>
        </p:txBody>
      </p:sp>
    </p:spTree>
    <p:extLst>
      <p:ext uri="{BB962C8B-B14F-4D97-AF65-F5344CB8AC3E}">
        <p14:creationId xmlns:p14="http://schemas.microsoft.com/office/powerpoint/2010/main" val="238707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517216" y="2448232"/>
            <a:ext cx="4636008" cy="1209368"/>
          </a:xfrm>
        </p:spPr>
        <p:txBody>
          <a:bodyPr/>
          <a:lstStyle/>
          <a:p>
            <a:r>
              <a:rPr lang="en-US" b="1" i="1" dirty="0">
                <a:latin typeface="Times New Roman" panose="02020603050405020304" pitchFamily="18" charset="0"/>
                <a:cs typeface="Times New Roman" panose="02020603050405020304" pitchFamily="18" charset="0"/>
              </a:rPr>
              <a:t>Thank you</a:t>
            </a:r>
          </a:p>
        </p:txBody>
      </p:sp>
      <p:pic>
        <p:nvPicPr>
          <p:cNvPr id="6" name="Picture Placeholder 5">
            <a:extLst>
              <a:ext uri="{FF2B5EF4-FFF2-40B4-BE49-F238E27FC236}">
                <a16:creationId xmlns:a16="http://schemas.microsoft.com/office/drawing/2014/main" id="{B93FB318-391D-D5E3-BB41-016C82FDB9C1}"/>
              </a:ext>
            </a:extLst>
          </p:cNvPr>
          <p:cNvPicPr>
            <a:picLocks noGrp="1" noChangeAspect="1"/>
          </p:cNvPicPr>
          <p:nvPr>
            <p:ph type="pic" sz="quarter" idx="10"/>
          </p:nvPr>
        </p:nvPicPr>
        <p:blipFill>
          <a:blip r:embed="rId2"/>
          <a:srcRect l="18643" r="18643"/>
          <a:stretch>
            <a:fillRect/>
          </a:stretch>
        </p:blipFill>
        <p:spPr>
          <a:prstGeom prst="rect">
            <a:avLst/>
          </a:prstGeom>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032387"/>
            <a:ext cx="5038344" cy="934065"/>
          </a:xfrm>
        </p:spPr>
        <p:txBody>
          <a:bodyPr/>
          <a:lstStyle/>
          <a:p>
            <a:r>
              <a:rPr lang="en-US" sz="4800" b="1" u="sng" dirty="0">
                <a:latin typeface="Times New Roman" panose="02020603050405020304" pitchFamily="18" charset="0"/>
                <a:cs typeface="Times New Roman" panose="02020603050405020304" pitchFamily="18" charset="0"/>
              </a:rPr>
              <a:t>1.Introduction</a:t>
            </a:r>
            <a:br>
              <a:rPr lang="en-US" sz="4800" b="1" u="sng" dirty="0">
                <a:latin typeface="Times New Roman" panose="02020603050405020304" pitchFamily="18" charset="0"/>
                <a:cs typeface="Times New Roman" panose="02020603050405020304" pitchFamily="18" charset="0"/>
                <a:sym typeface="DM Sans Medium"/>
              </a:rPr>
            </a:br>
            <a:endParaRPr lang="en-US" sz="4800" b="1"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1966452"/>
            <a:ext cx="5532022" cy="3657600"/>
          </a:xfrm>
        </p:spPr>
        <p:txBody>
          <a:bodyPr/>
          <a:lstStyle/>
          <a:p>
            <a:r>
              <a:rPr lang="en-US" sz="2400" b="1" u="sng" dirty="0">
                <a:latin typeface="Times New Roman" panose="02020603050405020304" pitchFamily="18" charset="0"/>
                <a:cs typeface="Times New Roman" panose="02020603050405020304" pitchFamily="18" charset="0"/>
              </a:rPr>
              <a:t>Background</a:t>
            </a:r>
          </a:p>
          <a:p>
            <a:pPr>
              <a:lnSpc>
                <a:spcPct val="150000"/>
              </a:lnSpc>
            </a:pPr>
            <a:r>
              <a:rPr lang="en-US" dirty="0">
                <a:latin typeface="Times New Roman" panose="02020603050405020304" pitchFamily="18" charset="0"/>
                <a:cs typeface="Times New Roman" panose="02020603050405020304" pitchFamily="18" charset="0"/>
              </a:rPr>
              <a:t>Career planning is a crucial step for university students as they prepare for life after graduation. Many students face challenges in identifying their career goals and assessing their readiness for the professional world .</a:t>
            </a:r>
          </a:p>
          <a:p>
            <a:pPr>
              <a:lnSpc>
                <a:spcPct val="150000"/>
              </a:lnSpc>
            </a:pPr>
            <a:r>
              <a:rPr lang="en-US" dirty="0">
                <a:latin typeface="Times New Roman" panose="02020603050405020304" pitchFamily="18" charset="0"/>
                <a:cs typeface="Times New Roman" panose="02020603050405020304" pitchFamily="18" charset="0"/>
              </a:rPr>
              <a:t>This study focuses on third-year undergraduates from the Faculty of Science, University of Colombo. It explores their aspirations, level of preparedness, and the challenges they anticipate.</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sp>
        <p:nvSpPr>
          <p:cNvPr id="11" name="Picture Placeholder 10">
            <a:extLst>
              <a:ext uri="{FF2B5EF4-FFF2-40B4-BE49-F238E27FC236}">
                <a16:creationId xmlns:a16="http://schemas.microsoft.com/office/drawing/2014/main" id="{46EF5143-E23E-7EAA-02FF-EBB373677A45}"/>
              </a:ext>
            </a:extLst>
          </p:cNvPr>
          <p:cNvSpPr>
            <a:spLocks noGrp="1"/>
          </p:cNvSpPr>
          <p:nvPr>
            <p:ph type="pic" sz="quarter" idx="13"/>
          </p:nvPr>
        </p:nvSpPr>
        <p:spPr>
          <a:xfrm>
            <a:off x="7787148" y="-1"/>
            <a:ext cx="4404852" cy="6858000"/>
          </a:xfrm>
        </p:spPr>
        <p:txBody>
          <a:bodyPr/>
          <a:lstStyle/>
          <a:p>
            <a:endParaRPr lang="en-US" dirty="0"/>
          </a:p>
        </p:txBody>
      </p:sp>
      <p:pic>
        <p:nvPicPr>
          <p:cNvPr id="2" name="Picture 1">
            <a:extLst>
              <a:ext uri="{FF2B5EF4-FFF2-40B4-BE49-F238E27FC236}">
                <a16:creationId xmlns:a16="http://schemas.microsoft.com/office/drawing/2014/main" id="{CA9D0D9C-CE83-A57A-B8CC-688E08308F64}"/>
              </a:ext>
            </a:extLst>
          </p:cNvPr>
          <p:cNvPicPr>
            <a:picLocks noChangeAspect="1"/>
          </p:cNvPicPr>
          <p:nvPr/>
        </p:nvPicPr>
        <p:blipFill>
          <a:blip r:embed="rId2"/>
          <a:stretch>
            <a:fillRect/>
          </a:stretch>
        </p:blipFill>
        <p:spPr>
          <a:xfrm>
            <a:off x="7787147" y="-1"/>
            <a:ext cx="4404853" cy="6858000"/>
          </a:xfrm>
          <a:prstGeom prst="rect">
            <a:avLst/>
          </a:prstGeom>
        </p:spPr>
      </p:pic>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3</a:t>
            </a:fld>
            <a:endParaRPr lang="en-US" dirty="0"/>
          </a:p>
        </p:txBody>
      </p:sp>
      <p:sp>
        <p:nvSpPr>
          <p:cNvPr id="10" name="Title 9">
            <a:extLst>
              <a:ext uri="{FF2B5EF4-FFF2-40B4-BE49-F238E27FC236}">
                <a16:creationId xmlns:a16="http://schemas.microsoft.com/office/drawing/2014/main" id="{0CE0DA47-126D-516C-CCB7-C9C7022B646C}"/>
              </a:ext>
            </a:extLst>
          </p:cNvPr>
          <p:cNvSpPr>
            <a:spLocks noGrp="1"/>
          </p:cNvSpPr>
          <p:nvPr>
            <p:ph type="title"/>
          </p:nvPr>
        </p:nvSpPr>
        <p:spPr>
          <a:xfrm>
            <a:off x="1361276" y="-196645"/>
            <a:ext cx="8898193" cy="6705599"/>
          </a:xfrm>
        </p:spPr>
        <p:txBody>
          <a:bodyPr/>
          <a:lstStyle/>
          <a:p>
            <a:pPr>
              <a:lnSpc>
                <a:spcPct val="200000"/>
              </a:lnSpc>
            </a:pPr>
            <a:r>
              <a:rPr kumimoji="0" lang="en-US" sz="2400" b="1" i="0" u="sng"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Objectives</a:t>
            </a:r>
            <a:br>
              <a:rPr kumimoji="0" lang="en-US" sz="2400" b="1" i="0" u="sng"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br>
            <a:r>
              <a:rPr kumimoji="0" lang="en-US" sz="1600" i="0"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1</a:t>
            </a:r>
            <a:r>
              <a:rPr kumimoji="0" lang="en-US" sz="1600" b="1" i="0"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a:t>
            </a:r>
            <a:r>
              <a:rPr kumimoji="0" lang="en-US" sz="1600" i="0"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To analyze the distribution of GPA among students</a:t>
            </a:r>
            <a:r>
              <a:rPr lang="en-US" sz="1600" dirty="0">
                <a:solidFill>
                  <a:srgbClr val="000000"/>
                </a:solidFill>
                <a:latin typeface="Times New Roman" panose="02020603050405020304" pitchFamily="18" charset="0"/>
                <a:cs typeface="Times New Roman" panose="02020603050405020304" pitchFamily="18" charset="0"/>
              </a:rPr>
              <a:t>.</a:t>
            </a:r>
            <a:br>
              <a:rPr kumimoji="0" lang="en-US" sz="2400" b="1" i="0" u="sng"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2.</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To analyze how gender influences career aspirations.</a:t>
            </a:r>
            <a:b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b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3. To identify the most common challenges faced by students from different hometown areas.</a:t>
            </a:r>
            <a:b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b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4.To analyze how GPA influences students' career preparedness levels.</a:t>
            </a:r>
            <a:b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b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5. To explore the relationship between degree type and students' career goals.</a:t>
            </a:r>
            <a:b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br>
            <a:b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br>
            <a:endParaRPr lang="en-US" sz="1600" dirty="0"/>
          </a:p>
        </p:txBody>
      </p:sp>
    </p:spTree>
    <p:extLst>
      <p:ext uri="{BB962C8B-B14F-4D97-AF65-F5344CB8AC3E}">
        <p14:creationId xmlns:p14="http://schemas.microsoft.com/office/powerpoint/2010/main" val="61328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6385-244B-229F-82B2-95B46C8E8DD5}"/>
              </a:ext>
            </a:extLst>
          </p:cNvPr>
          <p:cNvSpPr>
            <a:spLocks noGrp="1"/>
          </p:cNvSpPr>
          <p:nvPr>
            <p:ph type="title"/>
          </p:nvPr>
        </p:nvSpPr>
        <p:spPr>
          <a:xfrm>
            <a:off x="1356852" y="-39328"/>
            <a:ext cx="9272293" cy="5978012"/>
          </a:xfrm>
        </p:spPr>
        <p:txBody>
          <a:bodyPr/>
          <a:lstStyle/>
          <a:p>
            <a:pPr>
              <a:lnSpc>
                <a:spcPct val="200000"/>
              </a:lnSpc>
            </a:pPr>
            <a:r>
              <a:rPr kumimoji="0" lang="en-US" sz="2400" b="1" i="0" u="sng"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Significance of the Study</a:t>
            </a:r>
            <a:br>
              <a:rPr kumimoji="0" lang="en-US" sz="2000" b="1" i="0" u="sng"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b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1.Helps universities improve career guidance based on feedback from students.</a:t>
            </a:r>
            <a:b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b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2.Highlights the skills students think are important for their future careers.</a:t>
            </a:r>
            <a:b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b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3.Helps universities design better programs to prepare students for the workforce.</a:t>
            </a:r>
            <a:b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b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4.Identifies the challenges students face, helping universities and employers address them.</a:t>
            </a:r>
            <a:b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br>
            <a:endParaRPr lang="en-US" sz="1600" dirty="0"/>
          </a:p>
        </p:txBody>
      </p:sp>
      <p:sp>
        <p:nvSpPr>
          <p:cNvPr id="8" name="Slide Number Placeholder 7">
            <a:extLst>
              <a:ext uri="{FF2B5EF4-FFF2-40B4-BE49-F238E27FC236}">
                <a16:creationId xmlns:a16="http://schemas.microsoft.com/office/drawing/2014/main" id="{DD2B0769-DBF5-F545-BD17-CE48816E9370}"/>
              </a:ext>
            </a:extLst>
          </p:cNvPr>
          <p:cNvSpPr>
            <a:spLocks noGrp="1"/>
          </p:cNvSpPr>
          <p:nvPr>
            <p:ph type="sldNum" sz="quarter" idx="18"/>
          </p:nvPr>
        </p:nvSpPr>
        <p:spPr/>
        <p:txBody>
          <a:bodyPr/>
          <a:lstStyle/>
          <a:p>
            <a:fld id="{8D0AFDD5-844D-364D-8AEC-50CF4D36D55D}" type="slidenum">
              <a:rPr lang="en-US" noProof="0" smtClean="0"/>
              <a:pPr/>
              <a:t>4</a:t>
            </a:fld>
            <a:endParaRPr lang="en-US" noProof="0" dirty="0"/>
          </a:p>
        </p:txBody>
      </p:sp>
    </p:spTree>
    <p:extLst>
      <p:ext uri="{BB962C8B-B14F-4D97-AF65-F5344CB8AC3E}">
        <p14:creationId xmlns:p14="http://schemas.microsoft.com/office/powerpoint/2010/main" val="350645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9E6950-AD47-9B7E-E2F1-6FB725750C07}"/>
              </a:ext>
            </a:extLst>
          </p:cNvPr>
          <p:cNvSpPr>
            <a:spLocks noGrp="1"/>
          </p:cNvSpPr>
          <p:nvPr>
            <p:ph type="sldNum" sz="quarter" idx="12"/>
          </p:nvPr>
        </p:nvSpPr>
        <p:spPr/>
        <p:txBody>
          <a:bodyPr/>
          <a:lstStyle/>
          <a:p>
            <a:fld id="{8D0AFDD5-844D-364D-8AEC-50CF4D36D55D}" type="slidenum">
              <a:rPr lang="en-US" noProof="0" smtClean="0"/>
              <a:t>5</a:t>
            </a:fld>
            <a:endParaRPr lang="en-US" noProof="0" dirty="0"/>
          </a:p>
        </p:txBody>
      </p:sp>
      <p:sp>
        <p:nvSpPr>
          <p:cNvPr id="5" name="TextBox 4">
            <a:extLst>
              <a:ext uri="{FF2B5EF4-FFF2-40B4-BE49-F238E27FC236}">
                <a16:creationId xmlns:a16="http://schemas.microsoft.com/office/drawing/2014/main" id="{CDB83718-2FA6-BCAD-7516-922D2DAC382A}"/>
              </a:ext>
            </a:extLst>
          </p:cNvPr>
          <p:cNvSpPr txBox="1"/>
          <p:nvPr/>
        </p:nvSpPr>
        <p:spPr>
          <a:xfrm>
            <a:off x="1042219" y="263742"/>
            <a:ext cx="10227005" cy="830997"/>
          </a:xfrm>
          <a:prstGeom prst="rect">
            <a:avLst/>
          </a:prstGeom>
          <a:noFill/>
        </p:spPr>
        <p:txBody>
          <a:bodyPr wrap="square" rtlCol="0">
            <a:spAutoFit/>
          </a:bodyPr>
          <a:lstStyle/>
          <a:p>
            <a:r>
              <a:rPr lang="en-US" sz="4800" b="1" u="sng" dirty="0">
                <a:latin typeface="Times New Roman" panose="02020603050405020304" pitchFamily="18" charset="0"/>
                <a:cs typeface="Times New Roman" panose="02020603050405020304" pitchFamily="18" charset="0"/>
              </a:rPr>
              <a:t>2.Dataset</a:t>
            </a:r>
          </a:p>
        </p:txBody>
      </p:sp>
      <p:sp>
        <p:nvSpPr>
          <p:cNvPr id="6" name="TextBox 5">
            <a:extLst>
              <a:ext uri="{FF2B5EF4-FFF2-40B4-BE49-F238E27FC236}">
                <a16:creationId xmlns:a16="http://schemas.microsoft.com/office/drawing/2014/main" id="{2F15D3A9-9F21-2276-1E2A-2675B7DAA33F}"/>
              </a:ext>
            </a:extLst>
          </p:cNvPr>
          <p:cNvSpPr txBox="1"/>
          <p:nvPr/>
        </p:nvSpPr>
        <p:spPr>
          <a:xfrm>
            <a:off x="1042219" y="1612490"/>
            <a:ext cx="9340646" cy="4278094"/>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This dataset focuses on the career aspirations and preparedness of students from the University of Colombo, Faculty of Science. It captures insights into their educational background, career goals, challenges, and the factors influencing their career decisions.</a:t>
            </a:r>
          </a:p>
          <a:p>
            <a:pPr>
              <a:lnSpc>
                <a:spcPct val="150000"/>
              </a:lnSpc>
            </a:pPr>
            <a:r>
              <a:rPr lang="en-US" sz="1600" dirty="0">
                <a:latin typeface="Times New Roman" panose="02020603050405020304" pitchFamily="18" charset="0"/>
                <a:cs typeface="Times New Roman" panose="02020603050405020304" pitchFamily="18" charset="0"/>
              </a:rPr>
              <a:t>The dataset contains 152 observations and 17 variables, which include both categorical and numerical data.</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Categorical Variables:</a:t>
            </a:r>
          </a:p>
          <a:p>
            <a:pPr algn="just">
              <a:lnSpc>
                <a:spcPct val="150000"/>
              </a:lnSpc>
            </a:pPr>
            <a:r>
              <a:rPr lang="en-US" sz="1600" dirty="0">
                <a:latin typeface="Times New Roman" panose="02020603050405020304" pitchFamily="18" charset="0"/>
                <a:cs typeface="Times New Roman" panose="02020603050405020304" pitchFamily="18" charset="0"/>
              </a:rPr>
              <a:t>Gender , Hometown_Area , Degree_Type , Career_Goal , Sector_Preference , Career_Influences ,      Additional_Knowledge , Knowledge_Sources , Knowledge_Frequency , Skill_Relevance , Career_Preparedness, Career_Experiences , Guidance_Usage , Guidance_Satisfaction , Career_Challenges .</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Numerical Variables:</a:t>
            </a:r>
          </a:p>
          <a:p>
            <a:pPr>
              <a:lnSpc>
                <a:spcPct val="150000"/>
              </a:lnSpc>
            </a:pPr>
            <a:r>
              <a:rPr lang="en-US" sz="1600" dirty="0">
                <a:latin typeface="Times New Roman" panose="02020603050405020304" pitchFamily="18" charset="0"/>
                <a:cs typeface="Times New Roman" panose="02020603050405020304" pitchFamily="18" charset="0"/>
              </a:rPr>
              <a:t>GPA , GPA_Credits </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23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E9E9-5D0D-5C18-5374-5393F4FD1A4F}"/>
              </a:ext>
            </a:extLst>
          </p:cNvPr>
          <p:cNvSpPr>
            <a:spLocks noGrp="1"/>
          </p:cNvSpPr>
          <p:nvPr>
            <p:ph type="title"/>
          </p:nvPr>
        </p:nvSpPr>
        <p:spPr>
          <a:xfrm>
            <a:off x="1139952" y="170879"/>
            <a:ext cx="9912096" cy="1289304"/>
          </a:xfrm>
        </p:spPr>
        <p:txBody>
          <a:bodyPr/>
          <a:lstStyle/>
          <a:p>
            <a:pPr marL="0" marR="0" lvl="0" indent="0" defTabSz="914400" rtl="0" eaLnBrk="1" fontAlgn="auto" latinLnBrk="0" hangingPunct="1">
              <a:lnSpc>
                <a:spcPct val="100000"/>
              </a:lnSpc>
              <a:spcBef>
                <a:spcPts val="0"/>
              </a:spcBef>
              <a:spcAft>
                <a:spcPts val="0"/>
              </a:spcAft>
              <a:tabLst/>
              <a:defRPr/>
            </a:pPr>
            <a:r>
              <a:rPr kumimoji="0" lang="en-US" sz="4800" b="1" i="0"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3.Descriptive Analysis</a:t>
            </a:r>
            <a:br>
              <a:rPr kumimoji="0" lang="en-US" sz="4800" b="1" i="0"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485CF67B-FE92-94E2-CA02-8F28B110749A}"/>
              </a:ext>
            </a:extLst>
          </p:cNvPr>
          <p:cNvSpPr>
            <a:spLocks noGrp="1"/>
          </p:cNvSpPr>
          <p:nvPr>
            <p:ph type="body" sz="quarter" idx="14"/>
          </p:nvPr>
        </p:nvSpPr>
        <p:spPr>
          <a:xfrm>
            <a:off x="685800" y="1691148"/>
            <a:ext cx="3246120" cy="4252452"/>
          </a:xfrm>
        </p:spPr>
        <p:txBody>
          <a:bodyPr/>
          <a:lstStyle/>
          <a:p>
            <a:r>
              <a:rPr lang="en-US" sz="1600" b="1" dirty="0">
                <a:latin typeface="Times New Roman" panose="02020603050405020304" pitchFamily="18" charset="0"/>
                <a:cs typeface="Times New Roman" panose="02020603050405020304" pitchFamily="18" charset="0"/>
              </a:rPr>
              <a:t>Gender distribution</a:t>
            </a:r>
          </a:p>
        </p:txBody>
      </p:sp>
      <p:sp>
        <p:nvSpPr>
          <p:cNvPr id="5" name="Text Placeholder 4">
            <a:extLst>
              <a:ext uri="{FF2B5EF4-FFF2-40B4-BE49-F238E27FC236}">
                <a16:creationId xmlns:a16="http://schemas.microsoft.com/office/drawing/2014/main" id="{16539672-9AE2-21FE-C3A4-EFC7519DB20F}"/>
              </a:ext>
            </a:extLst>
          </p:cNvPr>
          <p:cNvSpPr>
            <a:spLocks noGrp="1"/>
          </p:cNvSpPr>
          <p:nvPr>
            <p:ph type="body" sz="quarter" idx="16"/>
          </p:nvPr>
        </p:nvSpPr>
        <p:spPr>
          <a:xfrm>
            <a:off x="4480560" y="1691148"/>
            <a:ext cx="3246120" cy="4252452"/>
          </a:xfrm>
        </p:spPr>
        <p:txBody>
          <a:bodyPr/>
          <a:lstStyle/>
          <a:p>
            <a:r>
              <a:rPr lang="en-US" sz="1600" b="1" dirty="0">
                <a:latin typeface="Times New Roman" panose="02020603050405020304" pitchFamily="18" charset="0"/>
                <a:cs typeface="Times New Roman" panose="02020603050405020304" pitchFamily="18" charset="0"/>
              </a:rPr>
              <a:t>Hometown Area distribution</a:t>
            </a:r>
          </a:p>
        </p:txBody>
      </p:sp>
      <p:sp>
        <p:nvSpPr>
          <p:cNvPr id="7" name="Text Placeholder 6">
            <a:extLst>
              <a:ext uri="{FF2B5EF4-FFF2-40B4-BE49-F238E27FC236}">
                <a16:creationId xmlns:a16="http://schemas.microsoft.com/office/drawing/2014/main" id="{331215FA-4199-76A9-344E-E2CA47239C9B}"/>
              </a:ext>
            </a:extLst>
          </p:cNvPr>
          <p:cNvSpPr>
            <a:spLocks noGrp="1"/>
          </p:cNvSpPr>
          <p:nvPr>
            <p:ph type="body" sz="quarter" idx="19"/>
          </p:nvPr>
        </p:nvSpPr>
        <p:spPr>
          <a:xfrm>
            <a:off x="8247888" y="1691148"/>
            <a:ext cx="3246120" cy="4252452"/>
          </a:xfrm>
        </p:spPr>
        <p:txBody>
          <a:bodyPr/>
          <a:lstStyle/>
          <a:p>
            <a:r>
              <a:rPr lang="en-US" sz="1600" b="1" dirty="0">
                <a:latin typeface="Times New Roman" panose="02020603050405020304" pitchFamily="18" charset="0"/>
                <a:cs typeface="Times New Roman" panose="02020603050405020304" pitchFamily="18" charset="0"/>
              </a:rPr>
              <a:t>Degree Type distribution</a:t>
            </a:r>
          </a:p>
        </p:txBody>
      </p:sp>
      <p:sp>
        <p:nvSpPr>
          <p:cNvPr id="9" name="Slide Number Placeholder 8">
            <a:extLst>
              <a:ext uri="{FF2B5EF4-FFF2-40B4-BE49-F238E27FC236}">
                <a16:creationId xmlns:a16="http://schemas.microsoft.com/office/drawing/2014/main" id="{AA912102-482A-9C77-8DBA-8A17659B353A}"/>
              </a:ext>
            </a:extLst>
          </p:cNvPr>
          <p:cNvSpPr>
            <a:spLocks noGrp="1"/>
          </p:cNvSpPr>
          <p:nvPr>
            <p:ph type="sldNum" sz="quarter" idx="12"/>
          </p:nvPr>
        </p:nvSpPr>
        <p:spPr/>
        <p:txBody>
          <a:bodyPr/>
          <a:lstStyle/>
          <a:p>
            <a:fld id="{8D0AFDD5-844D-364D-8AEC-50CF4D36D55D}" type="slidenum">
              <a:rPr lang="en-US" noProof="0" smtClean="0"/>
              <a:pPr/>
              <a:t>6</a:t>
            </a:fld>
            <a:endParaRPr lang="en-US" noProof="0" dirty="0"/>
          </a:p>
        </p:txBody>
      </p:sp>
      <p:pic>
        <p:nvPicPr>
          <p:cNvPr id="1028" name="Picture 4">
            <a:extLst>
              <a:ext uri="{FF2B5EF4-FFF2-40B4-BE49-F238E27FC236}">
                <a16:creationId xmlns:a16="http://schemas.microsoft.com/office/drawing/2014/main" id="{2641CFB2-02E3-E6AD-B8E6-CA4B581CC19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33450" y="2571135"/>
            <a:ext cx="2743200" cy="30157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5297990-21CD-B56E-C9CA-408D90433A86}"/>
              </a:ext>
            </a:extLst>
          </p:cNvPr>
          <p:cNvPicPr>
            <a:picLocks noGrp="1" noChangeAspect="1" noChangeArrowheads="1"/>
          </p:cNvPicPr>
          <p:nvPr>
            <p:ph sz="half" idx="13"/>
          </p:nvPr>
        </p:nvPicPr>
        <p:blipFill>
          <a:blip r:embed="rId3">
            <a:extLst>
              <a:ext uri="{28A0092B-C50C-407E-A947-70E740481C1C}">
                <a14:useLocalDpi xmlns:a14="http://schemas.microsoft.com/office/drawing/2010/main" val="0"/>
              </a:ext>
            </a:extLst>
          </a:blip>
          <a:srcRect/>
          <a:stretch>
            <a:fillRect/>
          </a:stretch>
        </p:blipFill>
        <p:spPr bwMode="auto">
          <a:xfrm>
            <a:off x="4716463" y="2571136"/>
            <a:ext cx="2743200" cy="301576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A92170E-6353-F5D2-D1B8-3539FFD9880E}"/>
              </a:ext>
            </a:extLst>
          </p:cNvPr>
          <p:cNvPicPr>
            <a:picLocks noGrp="1" noChangeAspect="1" noChangeArrowheads="1"/>
          </p:cNvPicPr>
          <p:nvPr>
            <p:ph sz="half" idx="20"/>
          </p:nvPr>
        </p:nvPicPr>
        <p:blipFill>
          <a:blip r:embed="rId4">
            <a:extLst>
              <a:ext uri="{28A0092B-C50C-407E-A947-70E740481C1C}">
                <a14:useLocalDpi xmlns:a14="http://schemas.microsoft.com/office/drawing/2010/main" val="0"/>
              </a:ext>
            </a:extLst>
          </a:blip>
          <a:srcRect/>
          <a:stretch>
            <a:fillRect/>
          </a:stretch>
        </p:blipFill>
        <p:spPr bwMode="auto">
          <a:xfrm>
            <a:off x="8486648" y="2932421"/>
            <a:ext cx="2768600" cy="2143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52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907E615-D543-D7CE-D202-20110381500E}"/>
              </a:ext>
            </a:extLst>
          </p:cNvPr>
          <p:cNvSpPr>
            <a:spLocks noGrp="1"/>
          </p:cNvSpPr>
          <p:nvPr>
            <p:ph type="pic" sz="quarter" idx="13"/>
          </p:nvPr>
        </p:nvSpPr>
        <p:spPr>
          <a:xfrm>
            <a:off x="161118" y="1"/>
            <a:ext cx="4843501" cy="6858000"/>
          </a:xfrm>
        </p:spPr>
        <p:txBody>
          <a:bodyPr/>
          <a:lstStyle/>
          <a:p>
            <a:endParaRPr lang="en-US" sz="2000" b="1" dirty="0">
              <a:latin typeface="Times New Roman" panose="02020603050405020304" pitchFamily="18" charset="0"/>
              <a:cs typeface="Times New Roman" panose="02020603050405020304" pitchFamily="18" charset="0"/>
            </a:endParaRPr>
          </a:p>
          <a:p>
            <a:pPr marL="457200" indent="-457200">
              <a:buAutoNum type="arabicPeriod"/>
            </a:pPr>
            <a:r>
              <a:rPr lang="en-US" sz="2000" b="1" dirty="0">
                <a:latin typeface="Times New Roman" panose="02020603050405020304" pitchFamily="18" charset="0"/>
                <a:cs typeface="Times New Roman" panose="02020603050405020304" pitchFamily="18" charset="0"/>
              </a:rPr>
              <a:t>Distribution of GPA</a:t>
            </a:r>
          </a:p>
          <a:p>
            <a:pPr marL="285750" indent="-285750" algn="l">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histogram illustrates the distribution of GPAs among students.</a:t>
            </a:r>
          </a:p>
          <a:p>
            <a:pPr marL="285750" indent="-285750" algn="l">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peak of the distribution is around a GPA of 3.5.</a:t>
            </a:r>
          </a:p>
          <a:p>
            <a:pPr marL="285750" indent="-285750" algn="l">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Fewer students have very low or very high GPAs.</a:t>
            </a:r>
          </a:p>
          <a:p>
            <a:pPr marL="285750" indent="-285750" algn="l">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graph indicates that students generally maintain GPAs in the upper middle range.</a:t>
            </a:r>
            <a:endParaRPr lang="en-US" sz="16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179DD1F-716F-FFFA-1F84-1466507888CE}"/>
              </a:ext>
            </a:extLst>
          </p:cNvPr>
          <p:cNvSpPr>
            <a:spLocks noGrp="1"/>
          </p:cNvSpPr>
          <p:nvPr>
            <p:ph type="sldNum" sz="quarter" idx="12"/>
          </p:nvPr>
        </p:nvSpPr>
        <p:spPr/>
        <p:txBody>
          <a:bodyPr/>
          <a:lstStyle/>
          <a:p>
            <a:fld id="{8D0AFDD5-844D-364D-8AEC-50CF4D36D55D}" type="slidenum">
              <a:rPr lang="en-US" noProof="0" smtClean="0"/>
              <a:pPr/>
              <a:t>7</a:t>
            </a:fld>
            <a:endParaRPr lang="en-US" noProof="0" dirty="0"/>
          </a:p>
        </p:txBody>
      </p:sp>
      <p:pic>
        <p:nvPicPr>
          <p:cNvPr id="2050" name="Picture 2">
            <a:extLst>
              <a:ext uri="{FF2B5EF4-FFF2-40B4-BE49-F238E27FC236}">
                <a16:creationId xmlns:a16="http://schemas.microsoft.com/office/drawing/2014/main" id="{84A194D3-0764-8DCA-0DCF-2F14901477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11755" y="1101012"/>
            <a:ext cx="5794310" cy="4422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66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F4B27D9-8B91-927F-3D3A-EB410A88256F}"/>
              </a:ext>
            </a:extLst>
          </p:cNvPr>
          <p:cNvSpPr>
            <a:spLocks noGrp="1"/>
          </p:cNvSpPr>
          <p:nvPr>
            <p:ph type="pic" sz="quarter" idx="13"/>
          </p:nvPr>
        </p:nvSpPr>
        <p:spPr>
          <a:xfrm>
            <a:off x="-1" y="0"/>
            <a:ext cx="4984955" cy="6858000"/>
          </a:xfrm>
        </p:spPr>
        <p:txBody>
          <a:bodyPr/>
          <a:lstStyle/>
          <a:p>
            <a:endParaRPr lang="en-US" sz="2000" b="1" dirty="0">
              <a:latin typeface="Times New Roman" panose="02020603050405020304" pitchFamily="18" charset="0"/>
              <a:cs typeface="Times New Roman" panose="02020603050405020304" pitchFamily="18" charset="0"/>
            </a:endParaRPr>
          </a:p>
          <a:p>
            <a:pPr>
              <a:lnSpc>
                <a:spcPct val="200000"/>
              </a:lnSpc>
            </a:pPr>
            <a:r>
              <a:rPr lang="en-US" sz="2000" b="1" dirty="0">
                <a:latin typeface="Times New Roman" panose="02020603050405020304" pitchFamily="18" charset="0"/>
                <a:cs typeface="Times New Roman" panose="02020603050405020304" pitchFamily="18" charset="0"/>
              </a:rPr>
              <a:t>2. Gender vs. Career Goal</a:t>
            </a:r>
          </a:p>
          <a:p>
            <a:pPr marL="285750" indent="-285750" algn="l">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The stacked bar chart compares career goals between genders.</a:t>
            </a:r>
          </a:p>
          <a:p>
            <a:pPr marL="342900" indent="-342900" algn="l">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 males, the most common career goal is pursuing higher education.</a:t>
            </a:r>
          </a:p>
          <a:p>
            <a:pPr marL="342900" indent="-342900" algn="l">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Females have a higher proportion aiming to secure employment within the home country.</a:t>
            </a:r>
          </a:p>
          <a:p>
            <a:pPr marL="342900" indent="-342900" algn="l">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Few from both genders target entrepreneurship. </a:t>
            </a:r>
          </a:p>
        </p:txBody>
      </p:sp>
      <p:sp>
        <p:nvSpPr>
          <p:cNvPr id="5" name="Slide Number Placeholder 4">
            <a:extLst>
              <a:ext uri="{FF2B5EF4-FFF2-40B4-BE49-F238E27FC236}">
                <a16:creationId xmlns:a16="http://schemas.microsoft.com/office/drawing/2014/main" id="{7EF08753-56ED-6468-3110-965C72C9B94C}"/>
              </a:ext>
            </a:extLst>
          </p:cNvPr>
          <p:cNvSpPr>
            <a:spLocks noGrp="1"/>
          </p:cNvSpPr>
          <p:nvPr>
            <p:ph type="sldNum" sz="quarter" idx="12"/>
          </p:nvPr>
        </p:nvSpPr>
        <p:spPr/>
        <p:txBody>
          <a:bodyPr/>
          <a:lstStyle/>
          <a:p>
            <a:fld id="{8D0AFDD5-844D-364D-8AEC-50CF4D36D55D}" type="slidenum">
              <a:rPr lang="en-US" noProof="0" smtClean="0"/>
              <a:pPr/>
              <a:t>8</a:t>
            </a:fld>
            <a:endParaRPr lang="en-US" noProof="0" dirty="0"/>
          </a:p>
        </p:txBody>
      </p:sp>
      <p:pic>
        <p:nvPicPr>
          <p:cNvPr id="3074" name="Picture 2">
            <a:extLst>
              <a:ext uri="{FF2B5EF4-FFF2-40B4-BE49-F238E27FC236}">
                <a16:creationId xmlns:a16="http://schemas.microsoft.com/office/drawing/2014/main" id="{8295ECFE-7EE6-3871-BB13-E6C38BCFE5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46441" y="1017037"/>
            <a:ext cx="579431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812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35103F1-32CE-FA36-0222-163193C72B67}"/>
              </a:ext>
            </a:extLst>
          </p:cNvPr>
          <p:cNvSpPr>
            <a:spLocks noGrp="1"/>
          </p:cNvSpPr>
          <p:nvPr>
            <p:ph type="pic" sz="quarter" idx="13"/>
          </p:nvPr>
        </p:nvSpPr>
        <p:spPr>
          <a:xfrm>
            <a:off x="0" y="0"/>
            <a:ext cx="5014452" cy="6858000"/>
          </a:xfrm>
        </p:spPr>
        <p:txBody>
          <a:bodyPr/>
          <a:lstStyle/>
          <a:p>
            <a:pPr>
              <a:lnSpc>
                <a:spcPct val="200000"/>
              </a:lnSpc>
            </a:pPr>
            <a:r>
              <a:rPr lang="en-US" sz="2000" b="1" dirty="0">
                <a:latin typeface="Times New Roman" panose="02020603050405020304" pitchFamily="18" charset="0"/>
                <a:cs typeface="Times New Roman" panose="02020603050405020304" pitchFamily="18" charset="0"/>
              </a:rPr>
              <a:t>3.Hometown Area vs. Career Challenges</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chart shows career challenges by hometown area type.</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Rural areas: Biggest challenge is Financial constraints.</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Semi Urban areas: Main challenge is Competition in the job market.</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Urban areas: Main challenge is also Competition in the job market.</a:t>
            </a:r>
          </a:p>
          <a:p>
            <a:pPr marL="285750" indent="-285750" algn="l">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Insufficient skills or qualifications is a common challenge across all areas.</a:t>
            </a:r>
          </a:p>
          <a:p>
            <a:endParaRPr lang="en-US" sz="20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51076D5-DDBB-4122-0453-DB1F0616903A}"/>
              </a:ext>
            </a:extLst>
          </p:cNvPr>
          <p:cNvSpPr>
            <a:spLocks noGrp="1"/>
          </p:cNvSpPr>
          <p:nvPr>
            <p:ph type="sldNum" sz="quarter" idx="12"/>
          </p:nvPr>
        </p:nvSpPr>
        <p:spPr/>
        <p:txBody>
          <a:bodyPr/>
          <a:lstStyle/>
          <a:p>
            <a:fld id="{8D0AFDD5-844D-364D-8AEC-50CF4D36D55D}" type="slidenum">
              <a:rPr lang="en-US" noProof="0" smtClean="0"/>
              <a:pPr/>
              <a:t>9</a:t>
            </a:fld>
            <a:endParaRPr lang="en-US" noProof="0" dirty="0"/>
          </a:p>
        </p:txBody>
      </p:sp>
      <p:pic>
        <p:nvPicPr>
          <p:cNvPr id="4098" name="Picture 2">
            <a:extLst>
              <a:ext uri="{FF2B5EF4-FFF2-40B4-BE49-F238E27FC236}">
                <a16:creationId xmlns:a16="http://schemas.microsoft.com/office/drawing/2014/main" id="{E2FAF476-F1F0-E7DB-BB14-59DD8E9DD2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90457" y="1045029"/>
            <a:ext cx="5868955" cy="453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964163"/>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{0FB37EFD-EB0A-4339-8670-2EE13A907FCD}tf11429527_win32</Template>
  <TotalTime>1186</TotalTime>
  <Words>878</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Karla</vt:lpstr>
      <vt:lpstr>Times New Roman</vt:lpstr>
      <vt:lpstr>Univers Condensed Light</vt:lpstr>
      <vt:lpstr>Office Theme</vt:lpstr>
      <vt:lpstr>Career Aspiration And Preparedness</vt:lpstr>
      <vt:lpstr>1.Introduction </vt:lpstr>
      <vt:lpstr>Objectives 1.To analyze the distribution of GPA among students. 2.To analyze how gender influences career aspirations. 3. To identify the most common challenges faced by students from different hometown areas. 4.To analyze how GPA influences students' career preparedness levels. 5. To explore the relationship between degree type and students' career goals.  </vt:lpstr>
      <vt:lpstr>Significance of the Study 1.Helps universities improve career guidance based on feedback from students. 2.Highlights the skills students think are important for their future careers. 3.Helps universities design better programs to prepare students for the workforce. 4.Identifies the challenges students face, helping universities and employers address them. </vt:lpstr>
      <vt:lpstr>PowerPoint Presentation</vt:lpstr>
      <vt:lpstr>3.Descriptive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Aspiration And Preparedness</dc:title>
  <dc:creator>iTEC SOLUTIONS</dc:creator>
  <cp:lastModifiedBy>Visal Adithya</cp:lastModifiedBy>
  <cp:revision>15</cp:revision>
  <dcterms:created xsi:type="dcterms:W3CDTF">2025-01-03T09:06:32Z</dcterms:created>
  <dcterms:modified xsi:type="dcterms:W3CDTF">2025-07-09T04:47:10Z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