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damina" panose="020B0604020202020204" charset="0"/>
      <p:regular r:id="rId13"/>
    </p:embeddedFont>
    <p:embeddedFont>
      <p:font typeface="Alice" panose="020B0604020202020204" charset="0"/>
      <p:regular r:id="rId14"/>
    </p:embeddedFont>
    <p:embeddedFont>
      <p:font typeface="Georgia" panose="02040502050405020303" pitchFamily="18"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Raleway" panose="020B0604020202020204"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ea91092be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ea91092be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bea91092be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bea91092be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ea91092be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ea91092be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bea91092b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bea91092b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ea91092be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bea91092be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ea91092be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bea91092be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bea91092be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bea91092be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bea91092be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bea91092be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bea91092be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bea91092be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85900" y="1260525"/>
            <a:ext cx="7959300" cy="149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3380">
                <a:latin typeface="Alice"/>
                <a:ea typeface="Alice"/>
                <a:cs typeface="Alice"/>
                <a:sym typeface="Alice"/>
              </a:rPr>
              <a:t>AI INTELLIGENCE USING FACIAL RECOGNITION</a:t>
            </a:r>
            <a:endParaRPr sz="3380">
              <a:latin typeface="Alice"/>
              <a:ea typeface="Alice"/>
              <a:cs typeface="Alice"/>
              <a:sym typeface="Alice"/>
            </a:endParaRPr>
          </a:p>
        </p:txBody>
      </p:sp>
      <p:sp>
        <p:nvSpPr>
          <p:cNvPr id="87" name="Google Shape;87;p13"/>
          <p:cNvSpPr txBox="1">
            <a:spLocks noGrp="1"/>
          </p:cNvSpPr>
          <p:nvPr>
            <p:ph type="subTitle" idx="1"/>
          </p:nvPr>
        </p:nvSpPr>
        <p:spPr>
          <a:xfrm>
            <a:off x="5717475" y="3431725"/>
            <a:ext cx="2677800" cy="126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Georgia"/>
                <a:ea typeface="Georgia"/>
                <a:cs typeface="Georgia"/>
                <a:sym typeface="Georgia"/>
              </a:rPr>
              <a:t>Done by</a:t>
            </a:r>
            <a:endParaRPr>
              <a:solidFill>
                <a:srgbClr val="000000"/>
              </a:solidFill>
              <a:latin typeface="Georgia"/>
              <a:ea typeface="Georgia"/>
              <a:cs typeface="Georgia"/>
              <a:sym typeface="Georgia"/>
            </a:endParaRPr>
          </a:p>
          <a:p>
            <a:pPr marL="0" lvl="0" indent="0" algn="l" rtl="0">
              <a:spcBef>
                <a:spcPts val="0"/>
              </a:spcBef>
              <a:spcAft>
                <a:spcPts val="0"/>
              </a:spcAft>
              <a:buNone/>
            </a:pPr>
            <a:endParaRPr>
              <a:solidFill>
                <a:srgbClr val="000000"/>
              </a:solidFill>
              <a:latin typeface="Georgia"/>
              <a:ea typeface="Georgia"/>
              <a:cs typeface="Georgia"/>
              <a:sym typeface="Georgia"/>
            </a:endParaRPr>
          </a:p>
          <a:p>
            <a:pPr marL="0" lvl="0" indent="0" algn="l" rtl="0">
              <a:spcBef>
                <a:spcPts val="0"/>
              </a:spcBef>
              <a:spcAft>
                <a:spcPts val="0"/>
              </a:spcAft>
              <a:buNone/>
            </a:pPr>
            <a:r>
              <a:rPr lang="en">
                <a:solidFill>
                  <a:srgbClr val="000000"/>
                </a:solidFill>
                <a:latin typeface="Georgia"/>
                <a:ea typeface="Georgia"/>
                <a:cs typeface="Georgia"/>
                <a:sym typeface="Georgia"/>
              </a:rPr>
              <a:t>Visalakshi AR</a:t>
            </a:r>
            <a:endParaRPr>
              <a:solidFill>
                <a:srgbClr val="000000"/>
              </a:solidFill>
              <a:latin typeface="Georgia"/>
              <a:ea typeface="Georgia"/>
              <a:cs typeface="Georgia"/>
              <a:sym typeface="Georgia"/>
            </a:endParaRPr>
          </a:p>
          <a:p>
            <a:pPr marL="0" lvl="0" indent="0" algn="l" rtl="0">
              <a:spcBef>
                <a:spcPts val="0"/>
              </a:spcBef>
              <a:spcAft>
                <a:spcPts val="0"/>
              </a:spcAft>
              <a:buNone/>
            </a:pPr>
            <a:r>
              <a:rPr lang="en">
                <a:solidFill>
                  <a:srgbClr val="000000"/>
                </a:solidFill>
                <a:latin typeface="Georgia"/>
                <a:ea typeface="Georgia"/>
                <a:cs typeface="Georgia"/>
                <a:sym typeface="Georgia"/>
              </a:rPr>
              <a:t>Bhavatharani S</a:t>
            </a:r>
            <a:endParaRPr>
              <a:solidFill>
                <a:srgbClr val="000000"/>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7650" y="508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41" name="Google Shape;141;p22"/>
          <p:cNvSpPr txBox="1">
            <a:spLocks noGrp="1"/>
          </p:cNvSpPr>
          <p:nvPr>
            <p:ph type="body" idx="1"/>
          </p:nvPr>
        </p:nvSpPr>
        <p:spPr>
          <a:xfrm>
            <a:off x="866625" y="1474400"/>
            <a:ext cx="7551600" cy="2865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rgbClr val="000000"/>
                </a:solidFill>
              </a:rPr>
              <a:t>Over the last decades, facial recognition has improved greatly in terms of technological advances. It will not be used for small scale purposes but rather it will be used for large scale verification/identification scenarios. Through the determination and commitment the progress will continue raising the bar of facial recognition technology.  </a:t>
            </a:r>
            <a:endParaRPr>
              <a:solidFill>
                <a:srgbClr val="000000"/>
              </a:solidFill>
            </a:endParaRPr>
          </a:p>
          <a:p>
            <a:pPr marL="0" lvl="0" indent="0" algn="l" rtl="0">
              <a:lnSpc>
                <a:spcPct val="150000"/>
              </a:lnSpc>
              <a:spcBef>
                <a:spcPts val="1000"/>
              </a:spcBef>
              <a:spcAft>
                <a:spcPts val="1000"/>
              </a:spcAft>
              <a:buNone/>
            </a:pPr>
            <a:r>
              <a:rPr lang="en">
                <a:solidFill>
                  <a:srgbClr val="000000"/>
                </a:solidFill>
              </a:rPr>
              <a:t>Leveraging face recognition technologies in hospital environments, this could be highly beneficial in cutting down the patients’ latencies in both the routine and emergency scenarios.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body" idx="1"/>
          </p:nvPr>
        </p:nvSpPr>
        <p:spPr>
          <a:xfrm>
            <a:off x="742825" y="1260550"/>
            <a:ext cx="7993500" cy="3691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b="1" u="sng">
                <a:solidFill>
                  <a:srgbClr val="232323"/>
                </a:solidFill>
                <a:latin typeface="Adamina"/>
                <a:ea typeface="Adamina"/>
                <a:cs typeface="Adamina"/>
                <a:sym typeface="Adamina"/>
              </a:rPr>
              <a:t>Problem Statement:</a:t>
            </a:r>
            <a:endParaRPr sz="1400" b="1" u="sng">
              <a:solidFill>
                <a:srgbClr val="232323"/>
              </a:solidFill>
              <a:latin typeface="Adamina"/>
              <a:ea typeface="Adamina"/>
              <a:cs typeface="Adamina"/>
              <a:sym typeface="Adamina"/>
            </a:endParaRPr>
          </a:p>
          <a:p>
            <a:pPr marL="0" lvl="0" indent="457200" algn="just" rtl="0">
              <a:spcBef>
                <a:spcPts val="1000"/>
              </a:spcBef>
              <a:spcAft>
                <a:spcPts val="0"/>
              </a:spcAft>
              <a:buNone/>
            </a:pPr>
            <a:r>
              <a:rPr lang="en" sz="1400">
                <a:solidFill>
                  <a:srgbClr val="000000"/>
                </a:solidFill>
                <a:latin typeface="Adamina"/>
                <a:ea typeface="Adamina"/>
                <a:cs typeface="Adamina"/>
                <a:sym typeface="Adamina"/>
              </a:rPr>
              <a:t>Use Facial recognition cameras and identify a patient using car number plate as unique id and sending alerts to the receptions to get his file ready for the appointment.</a:t>
            </a:r>
            <a:endParaRPr sz="1400">
              <a:solidFill>
                <a:srgbClr val="000000"/>
              </a:solidFill>
              <a:latin typeface="Adamina"/>
              <a:ea typeface="Adamina"/>
              <a:cs typeface="Adamina"/>
              <a:sym typeface="Adamina"/>
            </a:endParaRPr>
          </a:p>
          <a:p>
            <a:pPr marL="0" lvl="0" indent="0" algn="just" rtl="0">
              <a:spcBef>
                <a:spcPts val="1000"/>
              </a:spcBef>
              <a:spcAft>
                <a:spcPts val="0"/>
              </a:spcAft>
              <a:buNone/>
            </a:pPr>
            <a:r>
              <a:rPr lang="en" sz="1400">
                <a:solidFill>
                  <a:srgbClr val="232323"/>
                </a:solidFill>
                <a:latin typeface="Adamina"/>
                <a:ea typeface="Adamina"/>
                <a:cs typeface="Adamina"/>
                <a:sym typeface="Adamina"/>
              </a:rPr>
              <a:t> </a:t>
            </a:r>
            <a:endParaRPr sz="1400">
              <a:solidFill>
                <a:srgbClr val="232323"/>
              </a:solidFill>
              <a:latin typeface="Adamina"/>
              <a:ea typeface="Adamina"/>
              <a:cs typeface="Adamina"/>
              <a:sym typeface="Adamina"/>
            </a:endParaRPr>
          </a:p>
          <a:p>
            <a:pPr marL="0" lvl="0" indent="0" algn="just" rtl="0">
              <a:spcBef>
                <a:spcPts val="1000"/>
              </a:spcBef>
              <a:spcAft>
                <a:spcPts val="0"/>
              </a:spcAft>
              <a:buNone/>
            </a:pPr>
            <a:r>
              <a:rPr lang="en" sz="1400" b="1" u="sng">
                <a:solidFill>
                  <a:srgbClr val="232323"/>
                </a:solidFill>
                <a:latin typeface="Adamina"/>
                <a:ea typeface="Adamina"/>
                <a:cs typeface="Adamina"/>
                <a:sym typeface="Adamina"/>
              </a:rPr>
              <a:t>Constraints:</a:t>
            </a:r>
            <a:endParaRPr sz="1400" b="1" u="sng">
              <a:solidFill>
                <a:srgbClr val="232323"/>
              </a:solidFill>
              <a:latin typeface="Adamina"/>
              <a:ea typeface="Adamina"/>
              <a:cs typeface="Adamina"/>
              <a:sym typeface="Adamina"/>
            </a:endParaRPr>
          </a:p>
          <a:p>
            <a:pPr marL="0" lvl="0" indent="457200" algn="just" rtl="0">
              <a:spcBef>
                <a:spcPts val="1000"/>
              </a:spcBef>
              <a:spcAft>
                <a:spcPts val="0"/>
              </a:spcAft>
              <a:buNone/>
            </a:pPr>
            <a:r>
              <a:rPr lang="en" sz="1400">
                <a:solidFill>
                  <a:srgbClr val="232323"/>
                </a:solidFill>
                <a:latin typeface="Adamina"/>
                <a:ea typeface="Adamina"/>
                <a:cs typeface="Adamina"/>
                <a:sym typeface="Adamina"/>
              </a:rPr>
              <a:t>Build a prototype (hardware mechanism) which identify patient using facial recognition.</a:t>
            </a:r>
            <a:endParaRPr sz="1400">
              <a:solidFill>
                <a:srgbClr val="232323"/>
              </a:solidFill>
              <a:latin typeface="Adamina"/>
              <a:ea typeface="Adamina"/>
              <a:cs typeface="Adamina"/>
              <a:sym typeface="Adamina"/>
            </a:endParaRPr>
          </a:p>
          <a:p>
            <a:pPr marL="0" lvl="0" indent="457200" algn="just" rtl="0">
              <a:spcBef>
                <a:spcPts val="1000"/>
              </a:spcBef>
              <a:spcAft>
                <a:spcPts val="0"/>
              </a:spcAft>
              <a:buNone/>
            </a:pPr>
            <a:endParaRPr sz="1400">
              <a:solidFill>
                <a:srgbClr val="232323"/>
              </a:solidFill>
              <a:latin typeface="Adamina"/>
              <a:ea typeface="Adamina"/>
              <a:cs typeface="Adamina"/>
              <a:sym typeface="Adamina"/>
            </a:endParaRPr>
          </a:p>
          <a:p>
            <a:pPr marL="0" lvl="0" indent="0" algn="just" rtl="0">
              <a:spcBef>
                <a:spcPts val="1000"/>
              </a:spcBef>
              <a:spcAft>
                <a:spcPts val="0"/>
              </a:spcAft>
              <a:buNone/>
            </a:pPr>
            <a:r>
              <a:rPr lang="en" sz="1400" b="1" u="sng">
                <a:solidFill>
                  <a:srgbClr val="232323"/>
                </a:solidFill>
                <a:latin typeface="Adamina"/>
                <a:ea typeface="Adamina"/>
                <a:cs typeface="Adamina"/>
                <a:sym typeface="Adamina"/>
              </a:rPr>
              <a:t>Success Criteria:</a:t>
            </a:r>
            <a:endParaRPr sz="1400" b="1" u="sng">
              <a:solidFill>
                <a:srgbClr val="232323"/>
              </a:solidFill>
              <a:latin typeface="Adamina"/>
              <a:ea typeface="Adamina"/>
              <a:cs typeface="Adamina"/>
              <a:sym typeface="Adamina"/>
            </a:endParaRPr>
          </a:p>
          <a:p>
            <a:pPr marL="0" lvl="0" indent="457200" algn="just" rtl="0">
              <a:spcBef>
                <a:spcPts val="1000"/>
              </a:spcBef>
              <a:spcAft>
                <a:spcPts val="1000"/>
              </a:spcAft>
              <a:buNone/>
            </a:pPr>
            <a:r>
              <a:rPr lang="en" sz="1400">
                <a:solidFill>
                  <a:srgbClr val="232323"/>
                </a:solidFill>
                <a:latin typeface="Adamina"/>
                <a:ea typeface="Adamina"/>
                <a:cs typeface="Adamina"/>
                <a:sym typeface="Adamina"/>
              </a:rPr>
              <a:t>Successfully build the hardware prototype to identify the patients and arrange their documents for their consultation with respective doctors</a:t>
            </a:r>
            <a:endParaRPr sz="1400">
              <a:latin typeface="Adamina"/>
              <a:ea typeface="Adamina"/>
              <a:cs typeface="Adamina"/>
              <a:sym typeface="Adami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7650" y="452025"/>
            <a:ext cx="7688700" cy="707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a:latin typeface="Adamina"/>
                <a:ea typeface="Adamina"/>
                <a:cs typeface="Adamina"/>
                <a:sym typeface="Adamina"/>
              </a:rPr>
              <a:t>OUTLINE</a:t>
            </a:r>
            <a:endParaRPr sz="2500">
              <a:latin typeface="Adamina"/>
              <a:ea typeface="Adamina"/>
              <a:cs typeface="Adamina"/>
              <a:sym typeface="Adamina"/>
            </a:endParaRPr>
          </a:p>
        </p:txBody>
      </p:sp>
      <p:sp>
        <p:nvSpPr>
          <p:cNvPr id="98" name="Google Shape;98;p15"/>
          <p:cNvSpPr txBox="1">
            <a:spLocks noGrp="1"/>
          </p:cNvSpPr>
          <p:nvPr>
            <p:ph type="body" idx="1"/>
          </p:nvPr>
        </p:nvSpPr>
        <p:spPr>
          <a:xfrm>
            <a:off x="855375" y="1361850"/>
            <a:ext cx="7562700" cy="357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Adamina"/>
              <a:buAutoNum type="arabicPeriod"/>
            </a:pPr>
            <a:r>
              <a:rPr lang="en" sz="1600">
                <a:solidFill>
                  <a:srgbClr val="000000"/>
                </a:solidFill>
                <a:latin typeface="Adamina"/>
                <a:ea typeface="Adamina"/>
                <a:cs typeface="Adamina"/>
                <a:sym typeface="Adamina"/>
              </a:rPr>
              <a:t>Introduction</a:t>
            </a:r>
            <a:endParaRPr sz="1600">
              <a:solidFill>
                <a:srgbClr val="000000"/>
              </a:solidFill>
              <a:latin typeface="Adamina"/>
              <a:ea typeface="Adamina"/>
              <a:cs typeface="Adamina"/>
              <a:sym typeface="Adamina"/>
            </a:endParaRPr>
          </a:p>
          <a:p>
            <a:pPr marL="457200" lvl="0" indent="-330200" algn="l" rtl="0">
              <a:spcBef>
                <a:spcPts val="1000"/>
              </a:spcBef>
              <a:spcAft>
                <a:spcPts val="0"/>
              </a:spcAft>
              <a:buClr>
                <a:srgbClr val="000000"/>
              </a:buClr>
              <a:buSzPts val="1600"/>
              <a:buFont typeface="Adamina"/>
              <a:buAutoNum type="arabicPeriod"/>
            </a:pPr>
            <a:r>
              <a:rPr lang="en" sz="1600">
                <a:solidFill>
                  <a:srgbClr val="000000"/>
                </a:solidFill>
                <a:latin typeface="Adamina"/>
                <a:ea typeface="Adamina"/>
                <a:cs typeface="Adamina"/>
                <a:sym typeface="Adamina"/>
              </a:rPr>
              <a:t>Biometrics</a:t>
            </a:r>
            <a:endParaRPr sz="1600">
              <a:solidFill>
                <a:srgbClr val="000000"/>
              </a:solidFill>
              <a:latin typeface="Adamina"/>
              <a:ea typeface="Adamina"/>
              <a:cs typeface="Adamina"/>
              <a:sym typeface="Adamina"/>
            </a:endParaRPr>
          </a:p>
          <a:p>
            <a:pPr marL="457200" lvl="0" indent="-330200" algn="l" rtl="0">
              <a:spcBef>
                <a:spcPts val="1000"/>
              </a:spcBef>
              <a:spcAft>
                <a:spcPts val="0"/>
              </a:spcAft>
              <a:buClr>
                <a:srgbClr val="000000"/>
              </a:buClr>
              <a:buSzPts val="1600"/>
              <a:buFont typeface="Adamina"/>
              <a:buAutoNum type="arabicPeriod"/>
            </a:pPr>
            <a:r>
              <a:rPr lang="en" sz="1600">
                <a:solidFill>
                  <a:srgbClr val="000000"/>
                </a:solidFill>
                <a:latin typeface="Adamina"/>
                <a:ea typeface="Adamina"/>
                <a:cs typeface="Adamina"/>
                <a:sym typeface="Adamina"/>
              </a:rPr>
              <a:t>Facial recognition</a:t>
            </a:r>
            <a:endParaRPr sz="1600">
              <a:solidFill>
                <a:srgbClr val="000000"/>
              </a:solidFill>
              <a:latin typeface="Adamina"/>
              <a:ea typeface="Adamina"/>
              <a:cs typeface="Adamina"/>
              <a:sym typeface="Adamina"/>
            </a:endParaRPr>
          </a:p>
          <a:p>
            <a:pPr marL="457200" lvl="0" indent="-330200" algn="l" rtl="0">
              <a:spcBef>
                <a:spcPts val="1000"/>
              </a:spcBef>
              <a:spcAft>
                <a:spcPts val="0"/>
              </a:spcAft>
              <a:buClr>
                <a:srgbClr val="000000"/>
              </a:buClr>
              <a:buSzPts val="1600"/>
              <a:buFont typeface="Adamina"/>
              <a:buAutoNum type="arabicPeriod"/>
            </a:pPr>
            <a:r>
              <a:rPr lang="en" sz="1600">
                <a:solidFill>
                  <a:srgbClr val="000000"/>
                </a:solidFill>
                <a:latin typeface="Adamina"/>
                <a:ea typeface="Adamina"/>
                <a:cs typeface="Adamina"/>
                <a:sym typeface="Adamina"/>
              </a:rPr>
              <a:t>Implementation</a:t>
            </a:r>
            <a:endParaRPr sz="1600">
              <a:solidFill>
                <a:srgbClr val="000000"/>
              </a:solidFill>
              <a:latin typeface="Adamina"/>
              <a:ea typeface="Adamina"/>
              <a:cs typeface="Adamina"/>
              <a:sym typeface="Adamina"/>
            </a:endParaRPr>
          </a:p>
          <a:p>
            <a:pPr marL="457200" lvl="0" indent="-330200" algn="l" rtl="0">
              <a:spcBef>
                <a:spcPts val="1000"/>
              </a:spcBef>
              <a:spcAft>
                <a:spcPts val="0"/>
              </a:spcAft>
              <a:buClr>
                <a:srgbClr val="000000"/>
              </a:buClr>
              <a:buSzPts val="1600"/>
              <a:buFont typeface="Adamina"/>
              <a:buAutoNum type="arabicPeriod"/>
            </a:pPr>
            <a:r>
              <a:rPr lang="en" sz="1600">
                <a:solidFill>
                  <a:srgbClr val="000000"/>
                </a:solidFill>
                <a:latin typeface="Adamina"/>
                <a:ea typeface="Adamina"/>
                <a:cs typeface="Adamina"/>
                <a:sym typeface="Adamina"/>
              </a:rPr>
              <a:t>How it works?</a:t>
            </a:r>
            <a:endParaRPr sz="1600">
              <a:solidFill>
                <a:srgbClr val="000000"/>
              </a:solidFill>
              <a:latin typeface="Adamina"/>
              <a:ea typeface="Adamina"/>
              <a:cs typeface="Adamina"/>
              <a:sym typeface="Adamina"/>
            </a:endParaRPr>
          </a:p>
          <a:p>
            <a:pPr marL="457200" lvl="0" indent="-330200" algn="l" rtl="0">
              <a:spcBef>
                <a:spcPts val="1000"/>
              </a:spcBef>
              <a:spcAft>
                <a:spcPts val="0"/>
              </a:spcAft>
              <a:buClr>
                <a:srgbClr val="000000"/>
              </a:buClr>
              <a:buSzPts val="1600"/>
              <a:buFont typeface="Adamina"/>
              <a:buAutoNum type="arabicPeriod"/>
            </a:pPr>
            <a:r>
              <a:rPr lang="en" sz="1600">
                <a:solidFill>
                  <a:srgbClr val="000000"/>
                </a:solidFill>
                <a:latin typeface="Adamina"/>
                <a:ea typeface="Adamina"/>
                <a:cs typeface="Adamina"/>
                <a:sym typeface="Adamina"/>
              </a:rPr>
              <a:t>Pros and cons of facial recognition</a:t>
            </a:r>
            <a:endParaRPr sz="1600">
              <a:solidFill>
                <a:srgbClr val="000000"/>
              </a:solidFill>
              <a:latin typeface="Adamina"/>
              <a:ea typeface="Adamina"/>
              <a:cs typeface="Adamina"/>
              <a:sym typeface="Adamina"/>
            </a:endParaRPr>
          </a:p>
          <a:p>
            <a:pPr marL="457200" lvl="0" indent="-330200" algn="l" rtl="0">
              <a:spcBef>
                <a:spcPts val="1000"/>
              </a:spcBef>
              <a:spcAft>
                <a:spcPts val="1000"/>
              </a:spcAft>
              <a:buClr>
                <a:srgbClr val="000000"/>
              </a:buClr>
              <a:buSzPts val="1600"/>
              <a:buFont typeface="Adamina"/>
              <a:buAutoNum type="arabicPeriod"/>
            </a:pPr>
            <a:r>
              <a:rPr lang="en" sz="1600">
                <a:solidFill>
                  <a:srgbClr val="000000"/>
                </a:solidFill>
                <a:latin typeface="Adamina"/>
                <a:ea typeface="Adamina"/>
                <a:cs typeface="Adamina"/>
                <a:sym typeface="Adamina"/>
              </a:rPr>
              <a:t>Conclusion</a:t>
            </a:r>
            <a:endParaRPr sz="1600">
              <a:solidFill>
                <a:srgbClr val="000000"/>
              </a:solidFill>
              <a:latin typeface="Adamina"/>
              <a:ea typeface="Adamina"/>
              <a:cs typeface="Adamina"/>
              <a:sym typeface="Adami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99100" y="474550"/>
            <a:ext cx="7688700" cy="65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04" name="Google Shape;104;p16"/>
          <p:cNvSpPr txBox="1">
            <a:spLocks noGrp="1"/>
          </p:cNvSpPr>
          <p:nvPr>
            <p:ph type="body" idx="1"/>
          </p:nvPr>
        </p:nvSpPr>
        <p:spPr>
          <a:xfrm>
            <a:off x="799100" y="1328075"/>
            <a:ext cx="7619100" cy="3635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damina"/>
              <a:buChar char="●"/>
            </a:pPr>
            <a:r>
              <a:rPr lang="en" sz="1400" dirty="0">
                <a:solidFill>
                  <a:srgbClr val="000000"/>
                </a:solidFill>
                <a:latin typeface="Adamina"/>
                <a:ea typeface="Adamina"/>
                <a:cs typeface="Adamina"/>
                <a:sym typeface="Adamina"/>
              </a:rPr>
              <a:t>Using face recognition technology and facial recognition cameras helps in solving the problem.</a:t>
            </a:r>
            <a:endParaRPr sz="1400" dirty="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dirty="0">
                <a:solidFill>
                  <a:srgbClr val="000000"/>
                </a:solidFill>
                <a:latin typeface="Adamina"/>
                <a:ea typeface="Adamina"/>
                <a:cs typeface="Adamina"/>
                <a:sym typeface="Adamina"/>
              </a:rPr>
              <a:t>Since, face is undeniably connected to its owner, except in the case of identical twins.</a:t>
            </a:r>
            <a:endParaRPr sz="1400" dirty="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dirty="0">
                <a:solidFill>
                  <a:srgbClr val="000000"/>
                </a:solidFill>
                <a:latin typeface="Adamina"/>
                <a:ea typeface="Adamina"/>
                <a:cs typeface="Adamina"/>
                <a:sym typeface="Adamina"/>
              </a:rPr>
              <a:t>The system can compare the scanned images to store records in a central or local database or even as a smart card.</a:t>
            </a:r>
            <a:endParaRPr sz="1400" dirty="0">
              <a:solidFill>
                <a:srgbClr val="000000"/>
              </a:solidFill>
              <a:latin typeface="Adamina"/>
              <a:ea typeface="Adamina"/>
              <a:cs typeface="Adamina"/>
              <a:sym typeface="Adamina"/>
            </a:endParaRPr>
          </a:p>
          <a:p>
            <a:pPr marL="457200" lvl="0" indent="-317500" algn="l" rtl="0">
              <a:spcBef>
                <a:spcPts val="1000"/>
              </a:spcBef>
              <a:spcAft>
                <a:spcPts val="1000"/>
              </a:spcAft>
              <a:buClr>
                <a:srgbClr val="000000"/>
              </a:buClr>
              <a:buSzPts val="1400"/>
              <a:buFont typeface="Adamina"/>
              <a:buChar char="●"/>
            </a:pPr>
            <a:r>
              <a:rPr lang="en" sz="1400" dirty="0">
                <a:solidFill>
                  <a:srgbClr val="000000"/>
                </a:solidFill>
                <a:latin typeface="Adamina"/>
                <a:ea typeface="Adamina"/>
                <a:cs typeface="Adamina"/>
                <a:sym typeface="Adamina"/>
              </a:rPr>
              <a:t>This growth in electronic transactions results in great demand for fast and accurate user identification and authentication. </a:t>
            </a:r>
            <a:endParaRPr sz="1400" dirty="0">
              <a:solidFill>
                <a:srgbClr val="000000"/>
              </a:solidFill>
              <a:latin typeface="Adamina"/>
              <a:ea typeface="Adamina"/>
              <a:cs typeface="Adamina"/>
              <a:sym typeface="Adami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75550" y="530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BIOMETRICS</a:t>
            </a:r>
            <a:endParaRPr/>
          </a:p>
        </p:txBody>
      </p:sp>
      <p:sp>
        <p:nvSpPr>
          <p:cNvPr id="110" name="Google Shape;110;p17"/>
          <p:cNvSpPr txBox="1">
            <a:spLocks noGrp="1"/>
          </p:cNvSpPr>
          <p:nvPr>
            <p:ph type="body" idx="1"/>
          </p:nvPr>
        </p:nvSpPr>
        <p:spPr>
          <a:xfrm>
            <a:off x="821600" y="1328075"/>
            <a:ext cx="7596600" cy="3511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Biometric is a unique, measurable characteristics of a human being which automatically recognizes an individual or verify an individual’s identity. </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It can measure both behavioral and physiological characteristics which includes:</a:t>
            </a:r>
            <a:endParaRPr sz="1400">
              <a:solidFill>
                <a:srgbClr val="000000"/>
              </a:solidFill>
              <a:latin typeface="Adamina"/>
              <a:ea typeface="Adamina"/>
              <a:cs typeface="Adamina"/>
              <a:sym typeface="Adamina"/>
            </a:endParaRPr>
          </a:p>
          <a:p>
            <a:pPr marL="914400" lvl="1"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Finger - scan</a:t>
            </a:r>
            <a:endParaRPr sz="1400">
              <a:solidFill>
                <a:srgbClr val="000000"/>
              </a:solidFill>
              <a:latin typeface="Adamina"/>
              <a:ea typeface="Adamina"/>
              <a:cs typeface="Adamina"/>
              <a:sym typeface="Adamina"/>
            </a:endParaRPr>
          </a:p>
          <a:p>
            <a:pPr marL="914400" lvl="1"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Facial Recognition</a:t>
            </a:r>
            <a:endParaRPr sz="1400">
              <a:solidFill>
                <a:srgbClr val="000000"/>
              </a:solidFill>
              <a:latin typeface="Adamina"/>
              <a:ea typeface="Adamina"/>
              <a:cs typeface="Adamina"/>
              <a:sym typeface="Adamina"/>
            </a:endParaRPr>
          </a:p>
          <a:p>
            <a:pPr marL="914400" lvl="1"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Iris - scan</a:t>
            </a:r>
            <a:endParaRPr sz="1400">
              <a:solidFill>
                <a:srgbClr val="000000"/>
              </a:solidFill>
              <a:latin typeface="Adamina"/>
              <a:ea typeface="Adamina"/>
              <a:cs typeface="Adamina"/>
              <a:sym typeface="Adamina"/>
            </a:endParaRPr>
          </a:p>
          <a:p>
            <a:pPr marL="914400" lvl="1"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Retina - scan</a:t>
            </a:r>
            <a:endParaRPr sz="1400">
              <a:solidFill>
                <a:srgbClr val="000000"/>
              </a:solidFill>
              <a:latin typeface="Adamina"/>
              <a:ea typeface="Adamina"/>
              <a:cs typeface="Adamina"/>
              <a:sym typeface="Adamina"/>
            </a:endParaRPr>
          </a:p>
          <a:p>
            <a:pPr marL="914400" lvl="1" indent="-317500" algn="l" rtl="0">
              <a:spcBef>
                <a:spcPts val="1000"/>
              </a:spcBef>
              <a:spcAft>
                <a:spcPts val="1000"/>
              </a:spcAft>
              <a:buClr>
                <a:srgbClr val="000000"/>
              </a:buClr>
              <a:buSzPts val="1400"/>
              <a:buFont typeface="Adamina"/>
              <a:buChar char="○"/>
            </a:pPr>
            <a:r>
              <a:rPr lang="en" sz="1400">
                <a:solidFill>
                  <a:srgbClr val="000000"/>
                </a:solidFill>
                <a:latin typeface="Adamina"/>
                <a:ea typeface="Adamina"/>
                <a:cs typeface="Adamina"/>
                <a:sym typeface="Adamina"/>
              </a:rPr>
              <a:t>Hand - scan</a:t>
            </a:r>
            <a:endParaRPr sz="1400">
              <a:solidFill>
                <a:srgbClr val="000000"/>
              </a:solidFill>
              <a:latin typeface="Adamina"/>
              <a:ea typeface="Adamina"/>
              <a:cs typeface="Adamina"/>
              <a:sym typeface="Adami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7650" y="553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FACIAL RECOGNITION</a:t>
            </a:r>
            <a:endParaRPr/>
          </a:p>
        </p:txBody>
      </p:sp>
      <p:sp>
        <p:nvSpPr>
          <p:cNvPr id="116" name="Google Shape;116;p18"/>
          <p:cNvSpPr txBox="1">
            <a:spLocks noGrp="1"/>
          </p:cNvSpPr>
          <p:nvPr>
            <p:ph type="body" idx="1"/>
          </p:nvPr>
        </p:nvSpPr>
        <p:spPr>
          <a:xfrm>
            <a:off x="821600" y="1361850"/>
            <a:ext cx="7979700" cy="3545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Facial Recognition is one of those biometric technologies which most people can associate with and it is subject to huge public scrutiny.</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Face recognition software is based on the ability to recognize a face and then measure various feature of the file.</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Every face has numerous, distinguishable landmarks, the different peaks and valleys.</a:t>
            </a:r>
            <a:endParaRPr sz="1400">
              <a:solidFill>
                <a:srgbClr val="000000"/>
              </a:solidFill>
              <a:latin typeface="Adamina"/>
              <a:ea typeface="Adamina"/>
              <a:cs typeface="Adamina"/>
              <a:sym typeface="Adamina"/>
            </a:endParaRPr>
          </a:p>
          <a:p>
            <a:pPr marL="457200" lvl="0" indent="0" algn="l" rtl="0">
              <a:spcBef>
                <a:spcPts val="1000"/>
              </a:spcBef>
              <a:spcAft>
                <a:spcPts val="0"/>
              </a:spcAft>
              <a:buNone/>
            </a:pPr>
            <a:r>
              <a:rPr lang="en" sz="1400" u="sng">
                <a:solidFill>
                  <a:srgbClr val="000000"/>
                </a:solidFill>
                <a:latin typeface="Adamina"/>
                <a:ea typeface="Adamina"/>
                <a:cs typeface="Adamina"/>
                <a:sym typeface="Adamina"/>
              </a:rPr>
              <a:t>HOW IT WORKS?</a:t>
            </a:r>
            <a:endParaRPr sz="1400" u="sng">
              <a:solidFill>
                <a:srgbClr val="000000"/>
              </a:solidFill>
              <a:latin typeface="Adamina"/>
              <a:ea typeface="Adamina"/>
              <a:cs typeface="Adamina"/>
              <a:sym typeface="Adamina"/>
            </a:endParaRPr>
          </a:p>
          <a:p>
            <a:pPr marL="0" lvl="0" indent="0" algn="l" rtl="0">
              <a:spcBef>
                <a:spcPts val="1000"/>
              </a:spcBef>
              <a:spcAft>
                <a:spcPts val="0"/>
              </a:spcAft>
              <a:buNone/>
            </a:pPr>
            <a:r>
              <a:rPr lang="en" sz="1400">
                <a:solidFill>
                  <a:srgbClr val="000000"/>
                </a:solidFill>
                <a:latin typeface="Adamina"/>
                <a:ea typeface="Adamina"/>
                <a:cs typeface="Adamina"/>
                <a:sym typeface="Adamina"/>
              </a:rPr>
              <a:t>The software measures:</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a:solidFill>
                  <a:srgbClr val="000000"/>
                </a:solidFill>
                <a:latin typeface="Adamina"/>
                <a:ea typeface="Adamina"/>
                <a:cs typeface="Adamina"/>
                <a:sym typeface="Adamina"/>
              </a:rPr>
              <a:t>Distance between the eyes, width of the nose, depth of the eye sockets, the shape of the cheek bones and the length of jawline.</a:t>
            </a:r>
            <a:endParaRPr sz="1400">
              <a:solidFill>
                <a:srgbClr val="000000"/>
              </a:solidFill>
              <a:latin typeface="Adamina"/>
              <a:ea typeface="Adamina"/>
              <a:cs typeface="Adamina"/>
              <a:sym typeface="Adamina"/>
            </a:endParaRPr>
          </a:p>
          <a:p>
            <a:pPr marL="457200" lvl="0" indent="-317500" algn="l" rtl="0">
              <a:spcBef>
                <a:spcPts val="1000"/>
              </a:spcBef>
              <a:spcAft>
                <a:spcPts val="1000"/>
              </a:spcAft>
              <a:buClr>
                <a:srgbClr val="000000"/>
              </a:buClr>
              <a:buSzPts val="1400"/>
              <a:buFont typeface="Adamina"/>
              <a:buChar char="●"/>
            </a:pPr>
            <a:r>
              <a:rPr lang="en" sz="1400">
                <a:solidFill>
                  <a:srgbClr val="000000"/>
                </a:solidFill>
                <a:latin typeface="Adamina"/>
                <a:ea typeface="Adamina"/>
                <a:cs typeface="Adamina"/>
                <a:sym typeface="Adamina"/>
              </a:rPr>
              <a:t>These create a numerical code called face print, representing the face in the database.</a:t>
            </a:r>
            <a:endParaRPr sz="1400">
              <a:solidFill>
                <a:srgbClr val="000000"/>
              </a:solidFill>
              <a:latin typeface="Adamina"/>
              <a:ea typeface="Adamina"/>
              <a:cs typeface="Adamina"/>
              <a:sym typeface="Adami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7650" y="530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122" name="Google Shape;122;p19"/>
          <p:cNvSpPr txBox="1">
            <a:spLocks noGrp="1"/>
          </p:cNvSpPr>
          <p:nvPr>
            <p:ph type="body" idx="1"/>
          </p:nvPr>
        </p:nvSpPr>
        <p:spPr>
          <a:xfrm>
            <a:off x="855375" y="1373100"/>
            <a:ext cx="7777200" cy="348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latin typeface="Adamina"/>
                <a:ea typeface="Adamina"/>
                <a:cs typeface="Adamina"/>
                <a:sym typeface="Adamina"/>
              </a:rPr>
              <a:t>The implementation of face recognition includes:</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AutoNum type="arabicPeriod"/>
            </a:pPr>
            <a:r>
              <a:rPr lang="en" sz="1400">
                <a:solidFill>
                  <a:srgbClr val="000000"/>
                </a:solidFill>
                <a:latin typeface="Adamina"/>
                <a:ea typeface="Adamina"/>
                <a:cs typeface="Adamina"/>
                <a:sym typeface="Adamina"/>
              </a:rPr>
              <a:t>Image Acquisition</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AutoNum type="arabicPeriod"/>
            </a:pPr>
            <a:r>
              <a:rPr lang="en" sz="1400">
                <a:solidFill>
                  <a:srgbClr val="000000"/>
                </a:solidFill>
                <a:latin typeface="Adamina"/>
                <a:ea typeface="Adamina"/>
                <a:cs typeface="Adamina"/>
                <a:sym typeface="Adamina"/>
              </a:rPr>
              <a:t>Image processing</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AutoNum type="arabicPeriod"/>
            </a:pPr>
            <a:r>
              <a:rPr lang="en" sz="1400">
                <a:solidFill>
                  <a:srgbClr val="000000"/>
                </a:solidFill>
                <a:latin typeface="Adamina"/>
                <a:ea typeface="Adamina"/>
                <a:cs typeface="Adamina"/>
                <a:sym typeface="Adamina"/>
              </a:rPr>
              <a:t>Distinctive characteristic location</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AutoNum type="arabicPeriod"/>
            </a:pPr>
            <a:r>
              <a:rPr lang="en" sz="1400">
                <a:solidFill>
                  <a:srgbClr val="000000"/>
                </a:solidFill>
                <a:latin typeface="Adamina"/>
                <a:ea typeface="Adamina"/>
                <a:cs typeface="Adamina"/>
                <a:sym typeface="Adamina"/>
              </a:rPr>
              <a:t>Template creation</a:t>
            </a:r>
            <a:endParaRPr sz="140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AutoNum type="arabicPeriod"/>
            </a:pPr>
            <a:r>
              <a:rPr lang="en" sz="1400">
                <a:solidFill>
                  <a:srgbClr val="000000"/>
                </a:solidFill>
                <a:latin typeface="Adamina"/>
                <a:ea typeface="Adamina"/>
                <a:cs typeface="Adamina"/>
                <a:sym typeface="Adamina"/>
              </a:rPr>
              <a:t>Template matching</a:t>
            </a:r>
            <a:endParaRPr sz="1400">
              <a:solidFill>
                <a:srgbClr val="000000"/>
              </a:solidFill>
              <a:latin typeface="Adamina"/>
              <a:ea typeface="Adamina"/>
              <a:cs typeface="Adamina"/>
              <a:sym typeface="Adamina"/>
            </a:endParaRPr>
          </a:p>
          <a:p>
            <a:pPr marL="457200" lvl="0" indent="0" algn="l" rtl="0">
              <a:spcBef>
                <a:spcPts val="1000"/>
              </a:spcBef>
              <a:spcAft>
                <a:spcPts val="1000"/>
              </a:spcAft>
              <a:buNone/>
            </a:pPr>
            <a:endParaRPr sz="1400">
              <a:solidFill>
                <a:srgbClr val="000000"/>
              </a:solidFill>
              <a:latin typeface="Adamina"/>
              <a:ea typeface="Adamina"/>
              <a:cs typeface="Adamina"/>
              <a:sym typeface="Adami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497050"/>
            <a:ext cx="7688700" cy="65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IT WORKS?	</a:t>
            </a:r>
            <a:endParaRPr/>
          </a:p>
        </p:txBody>
      </p:sp>
      <p:sp>
        <p:nvSpPr>
          <p:cNvPr id="128" name="Google Shape;128;p20"/>
          <p:cNvSpPr txBox="1">
            <a:spLocks noGrp="1"/>
          </p:cNvSpPr>
          <p:nvPr>
            <p:ph type="body" idx="1"/>
          </p:nvPr>
        </p:nvSpPr>
        <p:spPr>
          <a:xfrm>
            <a:off x="855375" y="1373100"/>
            <a:ext cx="7799700" cy="3601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damina"/>
              <a:buChar char="●"/>
            </a:pPr>
            <a:r>
              <a:rPr lang="en" sz="1400" dirty="0">
                <a:solidFill>
                  <a:srgbClr val="000000"/>
                </a:solidFill>
                <a:latin typeface="Adamina"/>
                <a:ea typeface="Adamina"/>
                <a:cs typeface="Adamina"/>
                <a:sym typeface="Adamina"/>
              </a:rPr>
              <a:t>We can utilise the cctv cameras to record the license plates of cars as they approach the hospital and use them as a unique identifier for the owner.</a:t>
            </a:r>
            <a:endParaRPr sz="1400" dirty="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dirty="0">
                <a:solidFill>
                  <a:srgbClr val="000000"/>
                </a:solidFill>
                <a:latin typeface="Adamina"/>
                <a:ea typeface="Adamina"/>
                <a:cs typeface="Adamina"/>
                <a:sym typeface="Adamina"/>
              </a:rPr>
              <a:t>Utilising facial recognition cameras, scan the patients face with biometrics.</a:t>
            </a:r>
            <a:endParaRPr sz="1400" dirty="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dirty="0">
                <a:solidFill>
                  <a:srgbClr val="000000"/>
                </a:solidFill>
                <a:latin typeface="Adamina"/>
                <a:ea typeface="Adamina"/>
                <a:cs typeface="Adamina"/>
                <a:sym typeface="Adamina"/>
              </a:rPr>
              <a:t>After recognizing the patient’s face, the receptionist will gather the patient’s file and keeping it ready for the patient’s consultation with the consent doctor.</a:t>
            </a:r>
            <a:endParaRPr sz="1400" dirty="0">
              <a:solidFill>
                <a:srgbClr val="000000"/>
              </a:solidFill>
              <a:latin typeface="Adamina"/>
              <a:ea typeface="Adamina"/>
              <a:cs typeface="Adamina"/>
              <a:sym typeface="Adamina"/>
            </a:endParaRPr>
          </a:p>
          <a:p>
            <a:pPr marL="457200" lvl="0" indent="-317500" algn="l" rtl="0">
              <a:spcBef>
                <a:spcPts val="1000"/>
              </a:spcBef>
              <a:spcAft>
                <a:spcPts val="0"/>
              </a:spcAft>
              <a:buClr>
                <a:srgbClr val="000000"/>
              </a:buClr>
              <a:buSzPts val="1400"/>
              <a:buFont typeface="Adamina"/>
              <a:buChar char="●"/>
            </a:pPr>
            <a:r>
              <a:rPr lang="en" sz="1400" dirty="0">
                <a:solidFill>
                  <a:srgbClr val="000000"/>
                </a:solidFill>
                <a:latin typeface="Adamina"/>
                <a:ea typeface="Adamina"/>
                <a:cs typeface="Adamina"/>
                <a:sym typeface="Adamina"/>
              </a:rPr>
              <a:t>There are two types of comparisons in facial recognition:</a:t>
            </a:r>
            <a:endParaRPr sz="1400" dirty="0">
              <a:solidFill>
                <a:srgbClr val="000000"/>
              </a:solidFill>
              <a:latin typeface="Adamina"/>
              <a:ea typeface="Adamina"/>
              <a:cs typeface="Adamina"/>
              <a:sym typeface="Adamina"/>
            </a:endParaRPr>
          </a:p>
          <a:p>
            <a:pPr marL="914400" lvl="1" indent="-317500" algn="l" rtl="0">
              <a:spcBef>
                <a:spcPts val="1000"/>
              </a:spcBef>
              <a:spcAft>
                <a:spcPts val="0"/>
              </a:spcAft>
              <a:buClr>
                <a:srgbClr val="000000"/>
              </a:buClr>
              <a:buSzPts val="1400"/>
              <a:buFont typeface="Adamina"/>
              <a:buChar char="○"/>
            </a:pPr>
            <a:r>
              <a:rPr lang="en" sz="1400" u="sng" dirty="0">
                <a:solidFill>
                  <a:srgbClr val="000000"/>
                </a:solidFill>
                <a:latin typeface="Adamina"/>
                <a:ea typeface="Adamina"/>
                <a:cs typeface="Adamina"/>
                <a:sym typeface="Adamina"/>
              </a:rPr>
              <a:t>Verification</a:t>
            </a:r>
            <a:r>
              <a:rPr lang="en" sz="1400" dirty="0">
                <a:solidFill>
                  <a:srgbClr val="000000"/>
                </a:solidFill>
                <a:latin typeface="Adamina"/>
                <a:ea typeface="Adamina"/>
                <a:cs typeface="Adamina"/>
                <a:sym typeface="Adamina"/>
              </a:rPr>
              <a:t>: The system compares the given individual with who they say they are and gives a yes or no decision.</a:t>
            </a:r>
            <a:endParaRPr sz="1400" dirty="0">
              <a:solidFill>
                <a:srgbClr val="000000"/>
              </a:solidFill>
              <a:latin typeface="Adamina"/>
              <a:ea typeface="Adamina"/>
              <a:cs typeface="Adamina"/>
              <a:sym typeface="Adamina"/>
            </a:endParaRPr>
          </a:p>
          <a:p>
            <a:pPr marL="914400" lvl="1" indent="-317500" algn="l" rtl="0">
              <a:spcBef>
                <a:spcPts val="1000"/>
              </a:spcBef>
              <a:spcAft>
                <a:spcPts val="1000"/>
              </a:spcAft>
              <a:buClr>
                <a:srgbClr val="000000"/>
              </a:buClr>
              <a:buSzPts val="1400"/>
              <a:buFont typeface="Adamina"/>
              <a:buChar char="○"/>
            </a:pPr>
            <a:r>
              <a:rPr lang="en" sz="1400" u="sng" dirty="0">
                <a:solidFill>
                  <a:srgbClr val="000000"/>
                </a:solidFill>
                <a:latin typeface="Adamina"/>
                <a:ea typeface="Adamina"/>
                <a:cs typeface="Adamina"/>
                <a:sym typeface="Adamina"/>
              </a:rPr>
              <a:t>Identification</a:t>
            </a:r>
            <a:r>
              <a:rPr lang="en" sz="1400" dirty="0">
                <a:solidFill>
                  <a:srgbClr val="000000"/>
                </a:solidFill>
                <a:latin typeface="Adamina"/>
                <a:ea typeface="Adamina"/>
                <a:cs typeface="Adamina"/>
                <a:sym typeface="Adamina"/>
              </a:rPr>
              <a:t>: The system compares the given individual to all the other individuals in the database and gives a ranked list of matches.</a:t>
            </a:r>
            <a:endParaRPr sz="1400" dirty="0">
              <a:solidFill>
                <a:srgbClr val="000000"/>
              </a:solidFill>
              <a:latin typeface="Adamina"/>
              <a:ea typeface="Adamina"/>
              <a:cs typeface="Adamina"/>
              <a:sym typeface="Adami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727800" y="530825"/>
            <a:ext cx="7688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PROS AND CONS OF FACIAL RECOGNITION</a:t>
            </a:r>
            <a:endParaRPr/>
          </a:p>
        </p:txBody>
      </p:sp>
      <p:sp>
        <p:nvSpPr>
          <p:cNvPr id="134" name="Google Shape;134;p21"/>
          <p:cNvSpPr txBox="1">
            <a:spLocks noGrp="1"/>
          </p:cNvSpPr>
          <p:nvPr>
            <p:ph type="body" idx="1"/>
          </p:nvPr>
        </p:nvSpPr>
        <p:spPr>
          <a:xfrm>
            <a:off x="729325" y="1406875"/>
            <a:ext cx="3774300" cy="32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rPr>
              <a:t>Pros:</a:t>
            </a:r>
            <a:endParaRPr dirty="0">
              <a:solidFill>
                <a:srgbClr val="000000"/>
              </a:solidFill>
            </a:endParaRPr>
          </a:p>
          <a:p>
            <a:pPr marL="457200" lvl="0" indent="-311150" algn="l" rtl="0">
              <a:spcBef>
                <a:spcPts val="1000"/>
              </a:spcBef>
              <a:spcAft>
                <a:spcPts val="0"/>
              </a:spcAft>
              <a:buClr>
                <a:srgbClr val="000000"/>
              </a:buClr>
              <a:buSzPts val="1300"/>
              <a:buChar char="●"/>
            </a:pPr>
            <a:r>
              <a:rPr lang="en" dirty="0">
                <a:solidFill>
                  <a:srgbClr val="000000"/>
                </a:solidFill>
              </a:rPr>
              <a:t>Ability to leverage existing image acquisition equipment.</a:t>
            </a:r>
            <a:endParaRPr dirty="0">
              <a:solidFill>
                <a:srgbClr val="000000"/>
              </a:solidFill>
            </a:endParaRPr>
          </a:p>
          <a:p>
            <a:pPr marL="457200" lvl="0" indent="-311150" algn="l" rtl="0">
              <a:spcBef>
                <a:spcPts val="1000"/>
              </a:spcBef>
              <a:spcAft>
                <a:spcPts val="0"/>
              </a:spcAft>
              <a:buClr>
                <a:srgbClr val="000000"/>
              </a:buClr>
              <a:buSzPts val="1300"/>
              <a:buChar char="●"/>
            </a:pPr>
            <a:r>
              <a:rPr lang="en" dirty="0">
                <a:solidFill>
                  <a:srgbClr val="000000"/>
                </a:solidFill>
              </a:rPr>
              <a:t>It is the only biometric which operates without the user cooperation.</a:t>
            </a:r>
            <a:endParaRPr dirty="0">
              <a:solidFill>
                <a:srgbClr val="000000"/>
              </a:solidFill>
            </a:endParaRPr>
          </a:p>
          <a:p>
            <a:pPr marL="457200" lvl="0" indent="-311150" algn="l" rtl="0">
              <a:spcBef>
                <a:spcPts val="1000"/>
              </a:spcBef>
              <a:spcAft>
                <a:spcPts val="0"/>
              </a:spcAft>
              <a:buClr>
                <a:srgbClr val="000000"/>
              </a:buClr>
              <a:buSzPts val="1300"/>
              <a:buChar char="●"/>
            </a:pPr>
            <a:r>
              <a:rPr lang="en" dirty="0">
                <a:solidFill>
                  <a:srgbClr val="000000"/>
                </a:solidFill>
              </a:rPr>
              <a:t>It can search against static images such as driver’s license photograph.</a:t>
            </a:r>
            <a:endParaRPr dirty="0">
              <a:solidFill>
                <a:srgbClr val="000000"/>
              </a:solidFill>
            </a:endParaRPr>
          </a:p>
          <a:p>
            <a:pPr marL="457200" lvl="0" indent="0" algn="l" rtl="0">
              <a:spcBef>
                <a:spcPts val="1000"/>
              </a:spcBef>
              <a:spcAft>
                <a:spcPts val="1000"/>
              </a:spcAft>
              <a:buNone/>
            </a:pPr>
            <a:endParaRPr dirty="0">
              <a:solidFill>
                <a:srgbClr val="000000"/>
              </a:solidFill>
            </a:endParaRPr>
          </a:p>
        </p:txBody>
      </p:sp>
      <p:sp>
        <p:nvSpPr>
          <p:cNvPr id="135" name="Google Shape;135;p21"/>
          <p:cNvSpPr txBox="1">
            <a:spLocks noGrp="1"/>
          </p:cNvSpPr>
          <p:nvPr>
            <p:ph type="body" idx="2"/>
          </p:nvPr>
        </p:nvSpPr>
        <p:spPr>
          <a:xfrm>
            <a:off x="4643600" y="1406875"/>
            <a:ext cx="3774300" cy="32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32323"/>
                </a:solidFill>
              </a:rPr>
              <a:t>Cons:</a:t>
            </a:r>
            <a:endParaRPr>
              <a:solidFill>
                <a:srgbClr val="232323"/>
              </a:solidFill>
            </a:endParaRPr>
          </a:p>
          <a:p>
            <a:pPr marL="457200" lvl="0" indent="-311150" algn="l" rtl="0">
              <a:spcBef>
                <a:spcPts val="1000"/>
              </a:spcBef>
              <a:spcAft>
                <a:spcPts val="0"/>
              </a:spcAft>
              <a:buClr>
                <a:srgbClr val="232323"/>
              </a:buClr>
              <a:buSzPts val="1300"/>
              <a:buChar char="●"/>
            </a:pPr>
            <a:r>
              <a:rPr lang="en">
                <a:solidFill>
                  <a:srgbClr val="232323"/>
                </a:solidFill>
              </a:rPr>
              <a:t>Changes in acquisition environment and physiological characteristics reduces the matching accuracy.</a:t>
            </a:r>
            <a:endParaRPr>
              <a:solidFill>
                <a:srgbClr val="232323"/>
              </a:solidFill>
            </a:endParaRPr>
          </a:p>
          <a:p>
            <a:pPr marL="457200" lvl="0" indent="-311150" algn="l" rtl="0">
              <a:spcBef>
                <a:spcPts val="1000"/>
              </a:spcBef>
              <a:spcAft>
                <a:spcPts val="0"/>
              </a:spcAft>
              <a:buClr>
                <a:srgbClr val="232323"/>
              </a:buClr>
              <a:buSzPts val="1300"/>
              <a:buChar char="●"/>
            </a:pPr>
            <a:r>
              <a:rPr lang="en">
                <a:solidFill>
                  <a:srgbClr val="232323"/>
                </a:solidFill>
              </a:rPr>
              <a:t>It has the potential for privacy abuse due to non-cooperative enrollment and identification capabilities.</a:t>
            </a:r>
            <a:endParaRPr>
              <a:solidFill>
                <a:srgbClr val="232323"/>
              </a:solidFill>
            </a:endParaRPr>
          </a:p>
          <a:p>
            <a:pPr marL="457200" lvl="0" indent="-311150" algn="l" rtl="0">
              <a:spcBef>
                <a:spcPts val="1000"/>
              </a:spcBef>
              <a:spcAft>
                <a:spcPts val="0"/>
              </a:spcAft>
              <a:buClr>
                <a:srgbClr val="232323"/>
              </a:buClr>
              <a:buSzPts val="1300"/>
              <a:buChar char="●"/>
            </a:pPr>
            <a:r>
              <a:rPr lang="en">
                <a:solidFill>
                  <a:srgbClr val="232323"/>
                </a:solidFill>
              </a:rPr>
              <a:t>Privacy rights concerns and complaints of civil liberties violations will always be a problem.</a:t>
            </a:r>
            <a:endParaRPr>
              <a:solidFill>
                <a:srgbClr val="232323"/>
              </a:solidFill>
            </a:endParaRPr>
          </a:p>
          <a:p>
            <a:pPr marL="457200" lvl="0" indent="0" algn="l" rtl="0">
              <a:spcBef>
                <a:spcPts val="10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3710</TotalTime>
  <Words>650</Words>
  <Application>Microsoft Office PowerPoint</Application>
  <PresentationFormat>On-screen Show (16:9)</PresentationFormat>
  <Paragraphs>68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Georgia</vt:lpstr>
      <vt:lpstr>Lato</vt:lpstr>
      <vt:lpstr>Alice</vt:lpstr>
      <vt:lpstr>Raleway</vt:lpstr>
      <vt:lpstr>Arial</vt:lpstr>
      <vt:lpstr>Adamina</vt:lpstr>
      <vt:lpstr>Streamline</vt:lpstr>
      <vt:lpstr>AI INTELLIGENCE USING FACIAL RECOGNITION</vt:lpstr>
      <vt:lpstr>PowerPoint Presentation</vt:lpstr>
      <vt:lpstr>OUTLINE</vt:lpstr>
      <vt:lpstr>INTRODUCTION</vt:lpstr>
      <vt:lpstr>BIOMETRICS</vt:lpstr>
      <vt:lpstr>FACIAL RECOGNITION</vt:lpstr>
      <vt:lpstr>IMPLEMENTATION</vt:lpstr>
      <vt:lpstr>HOW IT WORKS? </vt:lpstr>
      <vt:lpstr>PROS AND CONS OF FACIAL RECOGNITION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INTELLIGENCE USING FACIAL RECOGNITION</dc:title>
  <cp:lastModifiedBy>Shalu Arun</cp:lastModifiedBy>
  <cp:revision>2</cp:revision>
  <dcterms:modified xsi:type="dcterms:W3CDTF">2022-12-25T22:42:10Z</dcterms:modified>
</cp:coreProperties>
</file>