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4"/>
  </p:sldMasterIdLst>
  <p:notesMasterIdLst>
    <p:notesMasterId r:id="rId18"/>
  </p:notesMasterIdLst>
  <p:handoutMasterIdLst>
    <p:handoutMasterId r:id="rId19"/>
  </p:handoutMasterIdLst>
  <p:sldIdLst>
    <p:sldId id="256" r:id="rId5"/>
    <p:sldId id="267" r:id="rId6"/>
    <p:sldId id="257" r:id="rId7"/>
    <p:sldId id="258" r:id="rId8"/>
    <p:sldId id="268" r:id="rId9"/>
    <p:sldId id="269" r:id="rId10"/>
    <p:sldId id="265" r:id="rId11"/>
    <p:sldId id="266" r:id="rId12"/>
    <p:sldId id="270" r:id="rId13"/>
    <p:sldId id="271" r:id="rId14"/>
    <p:sldId id="274"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IN" sz="2400" dirty="0"/>
            <a:t>To find the polarity of the tweet(positive or negative)</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To understand the opinion of people about variety of topics.</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2">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2">
        <dgm:presLayoutVars>
          <dgm:bulletEnabled val="1"/>
        </dgm:presLayoutVars>
      </dgm:prSet>
      <dgm:spPr/>
    </dgm:pt>
    <dgm:pt modelId="{3E4AEBB9-D07D-412D-A9F3-5F50CE85FF20}" type="pres">
      <dgm:prSet presAssocID="{6799645E-F42F-43D8-B2EA-A1377D84D0B3}"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1" presStyleCnt="2">
        <dgm:presLayoutVars>
          <dgm:chMax val="1"/>
          <dgm:bulletEnabled val="1"/>
        </dgm:presLayoutVars>
      </dgm:prSet>
      <dgm:spPr/>
    </dgm:pt>
    <dgm:pt modelId="{A66EBD3D-E7C5-421C-B8B5-728648057DDC}" type="pres">
      <dgm:prSet presAssocID="{51A6936C-668E-4912-B1B4-BA2D45D3F624}" presName="descendantText" presStyleLbl="alignAccFollowNode1" presStyleIdx="1" presStyleCnt="2" custLinFactNeighborY="0">
        <dgm:presLayoutVars>
          <dgm:bulletEnabled val="1"/>
        </dgm:presLayoutVars>
      </dgm:prSet>
      <dgm:spPr/>
    </dgm:pt>
  </dgm:ptLst>
  <dgm:cxnLst>
    <dgm:cxn modelId="{1D59D94A-4BF7-417E-B49B-225C005839A9}" srcId="{51A6936C-668E-4912-B1B4-BA2D45D3F624}" destId="{2A9B6C90-9B70-4ED8-9084-8651413BB905}" srcOrd="0" destOrd="0" parTransId="{47C005B7-F5AA-4111-A87D-782B117A0259}" sibTransId="{54109FB3-0563-4B2C-BFF0-181E047427F8}"/>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1" destOrd="0" parTransId="{8F7D40F1-9723-47F5-BFD2-340696378D49}" sibTransId="{E68031D9-E3F9-439E-86FC-2A0A3A3988D0}"/>
    <dgm:cxn modelId="{02B1C3C3-F2D2-4C80-8962-E0C9B39A6EF4}" type="presOf" srcId="{0D51337A-31FA-4717-B2BF-9243F96D2B9B}" destId="{3230722F-B757-4673-BD2F-9D4BAB5CEE8D}"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C0AE58B2-3BCF-4A17-9962-82AF5DB00A66}" type="presParOf" srcId="{99FD7F24-5BB9-46E8-BB7C-4B477B73B815}" destId="{74B4E996-D144-43FA-9C7B-5183D295C315}" srcOrd="2"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054809" y="-2237510"/>
          <a:ext cx="1569805"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To find the polarity of the tweet(positive or negative)</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621024" y="272907"/>
        <a:ext cx="6360744" cy="1416541"/>
      </dsp:txXfrm>
    </dsp:sp>
    <dsp:sp modelId="{3230722F-B757-4673-BD2F-9D4BAB5CEE8D}">
      <dsp:nvSpPr>
        <dsp:cNvPr id="0" name=""/>
        <dsp:cNvSpPr/>
      </dsp:nvSpPr>
      <dsp:spPr>
        <a:xfrm>
          <a:off x="0" y="49"/>
          <a:ext cx="3621024" cy="19622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sp:txBody>
      <dsp:txXfrm>
        <a:off x="95789" y="95838"/>
        <a:ext cx="3429446" cy="1770678"/>
      </dsp:txXfrm>
    </dsp:sp>
    <dsp:sp modelId="{A66EBD3D-E7C5-421C-B8B5-728648057DDC}">
      <dsp:nvSpPr>
        <dsp:cNvPr id="0" name=""/>
        <dsp:cNvSpPr/>
      </dsp:nvSpPr>
      <dsp:spPr>
        <a:xfrm rot="5400000">
          <a:off x="6054809" y="-177140"/>
          <a:ext cx="1569805"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To understand the opinion of people about variety of topics.</a:t>
          </a:r>
        </a:p>
      </dsp:txBody>
      <dsp:txXfrm rot="-5400000">
        <a:off x="3621024" y="2333277"/>
        <a:ext cx="6360744" cy="1416541"/>
      </dsp:txXfrm>
    </dsp:sp>
    <dsp:sp modelId="{1C763A21-352A-41D1-A2E2-E305DABA275D}">
      <dsp:nvSpPr>
        <dsp:cNvPr id="0" name=""/>
        <dsp:cNvSpPr/>
      </dsp:nvSpPr>
      <dsp:spPr>
        <a:xfrm>
          <a:off x="0" y="2060418"/>
          <a:ext cx="3621024" cy="19622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sp:txBody>
      <dsp:txXfrm>
        <a:off x="95789" y="2156207"/>
        <a:ext cx="3429446" cy="177067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2/23/2023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2/23/2023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57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657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604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995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33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349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1772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320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2/23/2023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3726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2/23/2023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23262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877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2/23/2023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554897"/>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IN" sz="5400" b="0" i="0" dirty="0">
                <a:solidFill>
                  <a:schemeClr val="tx2"/>
                </a:solidFill>
                <a:effectLst/>
                <a:latin typeface="Rockwell" panose="02060603020205020403" pitchFamily="18" charset="0"/>
              </a:rPr>
              <a:t>IDENTIFY THE TWEETER SENTIMENT</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3847843"/>
            <a:ext cx="8791575" cy="1323925"/>
          </a:xfrm>
        </p:spPr>
        <p:txBody>
          <a:bodyPr>
            <a:normAutofit/>
          </a:bodyPr>
          <a:lstStyle/>
          <a:p>
            <a:pPr algn="r"/>
            <a:r>
              <a:rPr lang="en-US" sz="2400" dirty="0">
                <a:latin typeface="Tahoma" panose="020B0604030504040204" pitchFamily="34" charset="0"/>
                <a:ea typeface="Tahoma" panose="020B0604030504040204" pitchFamily="34" charset="0"/>
                <a:cs typeface="Tahoma" panose="020B0604030504040204" pitchFamily="34" charset="0"/>
              </a:rPr>
              <a:t>BY</a:t>
            </a:r>
          </a:p>
          <a:p>
            <a:pPr algn="r"/>
            <a:r>
              <a:rPr lang="en-US" sz="2400" dirty="0" err="1">
                <a:latin typeface="Tahoma" panose="020B0604030504040204" pitchFamily="34" charset="0"/>
                <a:ea typeface="Tahoma" panose="020B0604030504040204" pitchFamily="34" charset="0"/>
                <a:cs typeface="Tahoma" panose="020B0604030504040204" pitchFamily="34" charset="0"/>
              </a:rPr>
              <a:t>vISALAKSHI</a:t>
            </a:r>
            <a:r>
              <a:rPr lang="en-US" sz="2400" dirty="0">
                <a:latin typeface="Tahoma" panose="020B0604030504040204" pitchFamily="34" charset="0"/>
                <a:ea typeface="Tahoma" panose="020B0604030504040204" pitchFamily="34" charset="0"/>
                <a:cs typeface="Tahoma" panose="020B0604030504040204" pitchFamily="34" charset="0"/>
              </a:rPr>
              <a:t> AR</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4E3D-445B-B907-1567-4AF403C12170}"/>
              </a:ext>
            </a:extLst>
          </p:cNvPr>
          <p:cNvSpPr>
            <a:spLocks noGrp="1"/>
          </p:cNvSpPr>
          <p:nvPr>
            <p:ph type="title"/>
          </p:nvPr>
        </p:nvSpPr>
        <p:spPr/>
        <p:txBody>
          <a:bodyPr/>
          <a:lstStyle/>
          <a:p>
            <a:r>
              <a:rPr lang="en-US" sz="4800" dirty="0">
                <a:latin typeface="Tahoma" panose="020B0604030504040204" pitchFamily="34" charset="0"/>
                <a:ea typeface="Tahoma" panose="020B0604030504040204" pitchFamily="34" charset="0"/>
                <a:cs typeface="Tahoma" panose="020B0604030504040204" pitchFamily="34" charset="0"/>
              </a:rPr>
              <a:t>Vectorization and Model Building</a:t>
            </a:r>
          </a:p>
        </p:txBody>
      </p:sp>
      <p:sp>
        <p:nvSpPr>
          <p:cNvPr id="3" name="Content Placeholder 2">
            <a:extLst>
              <a:ext uri="{FF2B5EF4-FFF2-40B4-BE49-F238E27FC236}">
                <a16:creationId xmlns:a16="http://schemas.microsoft.com/office/drawing/2014/main" id="{C63E89F5-8AD3-8948-E61A-0FCE91297568}"/>
              </a:ext>
            </a:extLst>
          </p:cNvPr>
          <p:cNvSpPr>
            <a:spLocks noGrp="1"/>
          </p:cNvSpPr>
          <p:nvPr>
            <p:ph idx="1"/>
          </p:nvPr>
        </p:nvSpPr>
        <p:spPr/>
        <p:txBody>
          <a:bodyPr>
            <a:normAutofit/>
          </a:bodyPr>
          <a:lstStyle/>
          <a:p>
            <a:pPr>
              <a:buFont typeface="Wingdings" panose="05000000000000000000" pitchFamily="2" charset="2"/>
              <a:buChar char="Ø"/>
            </a:pPr>
            <a:r>
              <a:rPr lang="en-US" dirty="0"/>
              <a:t>CountVectorization generates a sparse matrix representing all the words in the document.</a:t>
            </a:r>
            <a:endParaRPr lang="en-IN" dirty="0"/>
          </a:p>
          <a:p>
            <a:pPr>
              <a:buFont typeface="Wingdings" panose="05000000000000000000" pitchFamily="2" charset="2"/>
              <a:buChar char="Ø"/>
            </a:pPr>
            <a:r>
              <a:rPr lang="en-IN" dirty="0"/>
              <a:t>Count Vector is used for </a:t>
            </a:r>
            <a:r>
              <a:rPr lang="en-US" dirty="0"/>
              <a:t>strings to token integer counts.</a:t>
            </a:r>
          </a:p>
          <a:p>
            <a:pPr>
              <a:buFont typeface="Wingdings" panose="05000000000000000000" pitchFamily="2" charset="2"/>
              <a:buChar char="Ø"/>
            </a:pPr>
            <a:r>
              <a:rPr lang="en-US" dirty="0"/>
              <a:t>Transforming Dataset using TF-IDF Vectorizer - Fit the TF-IDF Vectorizer and transform the data using TF-IDF Vectorizer. </a:t>
            </a:r>
          </a:p>
          <a:p>
            <a:pPr>
              <a:buFont typeface="Wingdings" panose="05000000000000000000" pitchFamily="2" charset="2"/>
              <a:buChar char="Ø"/>
            </a:pPr>
            <a:r>
              <a:rPr lang="en-US" dirty="0"/>
              <a:t>TF – IDF is used to integer counts to weighted TF-IDF scores.</a:t>
            </a:r>
          </a:p>
          <a:p>
            <a:pPr marL="0" indent="0">
              <a:buNone/>
            </a:pPr>
            <a:endParaRPr lang="en-IN" dirty="0"/>
          </a:p>
          <a:p>
            <a:endParaRPr lang="en-IN" dirty="0"/>
          </a:p>
        </p:txBody>
      </p:sp>
    </p:spTree>
    <p:extLst>
      <p:ext uri="{BB962C8B-B14F-4D97-AF65-F5344CB8AC3E}">
        <p14:creationId xmlns:p14="http://schemas.microsoft.com/office/powerpoint/2010/main" val="252254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5029-9E1C-6250-6E39-C187B4E1E1E0}"/>
              </a:ext>
            </a:extLst>
          </p:cNvPr>
          <p:cNvSpPr>
            <a:spLocks noGrp="1"/>
          </p:cNvSpPr>
          <p:nvPr>
            <p:ph type="title"/>
          </p:nvPr>
        </p:nvSpPr>
        <p:spPr/>
        <p:txBody>
          <a:bodyPr/>
          <a:lstStyle/>
          <a:p>
            <a:pPr algn="ctr"/>
            <a:r>
              <a:rPr lang="en-IN" dirty="0"/>
              <a:t>Model Selection</a:t>
            </a:r>
          </a:p>
        </p:txBody>
      </p:sp>
      <p:sp>
        <p:nvSpPr>
          <p:cNvPr id="3" name="Content Placeholder 2">
            <a:extLst>
              <a:ext uri="{FF2B5EF4-FFF2-40B4-BE49-F238E27FC236}">
                <a16:creationId xmlns:a16="http://schemas.microsoft.com/office/drawing/2014/main" id="{BFCF1E7F-C20F-29BB-7EBE-3CA299C41AEE}"/>
              </a:ext>
            </a:extLst>
          </p:cNvPr>
          <p:cNvSpPr>
            <a:spLocks noGrp="1"/>
          </p:cNvSpPr>
          <p:nvPr>
            <p:ph idx="1"/>
          </p:nvPr>
        </p:nvSpPr>
        <p:spPr/>
        <p:txBody>
          <a:bodyPr/>
          <a:lstStyle/>
          <a:p>
            <a:r>
              <a:rPr lang="en-US" dirty="0"/>
              <a:t>We have used three different models respectively :</a:t>
            </a:r>
          </a:p>
          <a:p>
            <a:pPr>
              <a:buFont typeface="Wingdings" panose="05000000000000000000" pitchFamily="2" charset="2"/>
              <a:buChar char="Ø"/>
            </a:pPr>
            <a:r>
              <a:rPr lang="en-US" dirty="0"/>
              <a:t>Bernoulli Naive Bayes</a:t>
            </a:r>
          </a:p>
          <a:p>
            <a:pPr>
              <a:buFont typeface="Wingdings" panose="05000000000000000000" pitchFamily="2" charset="2"/>
              <a:buChar char="Ø"/>
            </a:pPr>
            <a:r>
              <a:rPr lang="en-US" dirty="0"/>
              <a:t>SVM (Support Vector Machine)</a:t>
            </a:r>
          </a:p>
          <a:p>
            <a:pPr>
              <a:buFont typeface="Wingdings" panose="05000000000000000000" pitchFamily="2" charset="2"/>
              <a:buChar char="Ø"/>
            </a:pPr>
            <a:r>
              <a:rPr lang="en-US" dirty="0"/>
              <a:t>Logistic Regression</a:t>
            </a:r>
          </a:p>
          <a:p>
            <a:r>
              <a:rPr lang="en-US" dirty="0"/>
              <a:t>The idea behind choosing these models is that we want to try all the classifiers on the dataset ranging from simple ones to complex models and then try to find out the one which gives the best performance among them.</a:t>
            </a:r>
            <a:endParaRPr lang="en-IN" dirty="0"/>
          </a:p>
        </p:txBody>
      </p:sp>
    </p:spTree>
    <p:extLst>
      <p:ext uri="{BB962C8B-B14F-4D97-AF65-F5344CB8AC3E}">
        <p14:creationId xmlns:p14="http://schemas.microsoft.com/office/powerpoint/2010/main" val="23632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4CD7-8446-48DC-CFBD-8353CCCAA745}"/>
              </a:ext>
            </a:extLst>
          </p:cNvPr>
          <p:cNvSpPr>
            <a:spLocks noGrp="1"/>
          </p:cNvSpPr>
          <p:nvPr>
            <p:ph type="title"/>
          </p:nvPr>
        </p:nvSpPr>
        <p:spPr/>
        <p:txBody>
          <a:bodyPr/>
          <a:lstStyle/>
          <a:p>
            <a:pPr algn="ctr"/>
            <a:r>
              <a:rPr lang="en-IN" dirty="0"/>
              <a:t>Model Validation</a:t>
            </a:r>
          </a:p>
        </p:txBody>
      </p:sp>
      <p:sp>
        <p:nvSpPr>
          <p:cNvPr id="3" name="Content Placeholder 2">
            <a:extLst>
              <a:ext uri="{FF2B5EF4-FFF2-40B4-BE49-F238E27FC236}">
                <a16:creationId xmlns:a16="http://schemas.microsoft.com/office/drawing/2014/main" id="{2EB84A45-41BC-6F8F-0C73-C339CD6C7433}"/>
              </a:ext>
            </a:extLst>
          </p:cNvPr>
          <p:cNvSpPr>
            <a:spLocks noGrp="1"/>
          </p:cNvSpPr>
          <p:nvPr>
            <p:ph idx="1"/>
          </p:nvPr>
        </p:nvSpPr>
        <p:spPr/>
        <p:txBody>
          <a:bodyPr>
            <a:normAutofit fontScale="92500" lnSpcReduction="10000"/>
          </a:bodyPr>
          <a:lstStyle/>
          <a:p>
            <a:r>
              <a:rPr lang="en-US" sz="2200" dirty="0"/>
              <a:t>Select the technique of the Natural Language Processing, we have to validate it with the existing training data set before applying to the test data set. </a:t>
            </a:r>
          </a:p>
          <a:p>
            <a:r>
              <a:rPr lang="en-US" sz="2200" dirty="0"/>
              <a:t>Upon evaluating all the models we can conclude the following details:</a:t>
            </a:r>
          </a:p>
          <a:p>
            <a:r>
              <a:rPr lang="en-US" sz="2200" dirty="0"/>
              <a:t>Accuracy: As far as the accuracy of the model is concerned Logistic Regression performs better than SVM which in turn performs better than Bernoulli Naive Bayes.</a:t>
            </a:r>
          </a:p>
          <a:p>
            <a:r>
              <a:rPr lang="en-US" sz="2200" b="1" dirty="0"/>
              <a:t>F1-score</a:t>
            </a:r>
            <a:r>
              <a:rPr lang="en-US" sz="2200" dirty="0"/>
              <a:t>: The F1 Scores for class 0 and class 1 are :</a:t>
            </a:r>
          </a:p>
          <a:p>
            <a:pPr>
              <a:buFont typeface="Wingdings" panose="05000000000000000000" pitchFamily="2" charset="2"/>
              <a:buChar char="v"/>
            </a:pPr>
            <a:r>
              <a:rPr lang="en-US" sz="2200" dirty="0"/>
              <a:t> For class 0: Bernoulli Naive Bayes(accuracy = 0.85) &lt; SVM (accuracy =0.91) &lt; Logistic Regression (accuracy = 0.92)</a:t>
            </a:r>
          </a:p>
          <a:p>
            <a:pPr>
              <a:buFont typeface="Wingdings" panose="05000000000000000000" pitchFamily="2" charset="2"/>
              <a:buChar char="v"/>
            </a:pPr>
            <a:r>
              <a:rPr lang="en-US" sz="2200" dirty="0"/>
              <a:t> For class 1: Bernoulli Naive Bayes (accuracy = 0.01) &lt; SVM (accuracy = 0.68) &lt; Logistic Regression (accuracy = 0.69)</a:t>
            </a:r>
          </a:p>
          <a:p>
            <a:r>
              <a:rPr lang="en-US" sz="2200" b="1" dirty="0"/>
              <a:t>AUC Score</a:t>
            </a:r>
            <a:r>
              <a:rPr lang="en-US" sz="2200" dirty="0"/>
              <a:t>: All three models have the same ROC-AUC score.</a:t>
            </a:r>
            <a:endParaRPr lang="en-IN" sz="2200" dirty="0"/>
          </a:p>
          <a:p>
            <a:endParaRPr lang="en-IN" dirty="0"/>
          </a:p>
        </p:txBody>
      </p:sp>
    </p:spTree>
    <p:extLst>
      <p:ext uri="{BB962C8B-B14F-4D97-AF65-F5344CB8AC3E}">
        <p14:creationId xmlns:p14="http://schemas.microsoft.com/office/powerpoint/2010/main" val="2598556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DAE7-297B-C394-8467-D709ABBEBB14}"/>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230C469C-E173-C02F-DAE6-A98626CEAE00}"/>
              </a:ext>
            </a:extLst>
          </p:cNvPr>
          <p:cNvSpPr>
            <a:spLocks noGrp="1"/>
          </p:cNvSpPr>
          <p:nvPr>
            <p:ph idx="1"/>
          </p:nvPr>
        </p:nvSpPr>
        <p:spPr/>
        <p:txBody>
          <a:bodyPr/>
          <a:lstStyle/>
          <a:p>
            <a:r>
              <a:rPr lang="en-IN" b="1" dirty="0"/>
              <a:t>Logistic regression</a:t>
            </a:r>
            <a:r>
              <a:rPr lang="en-IN" dirty="0"/>
              <a:t> model gives a better result than other models.</a:t>
            </a:r>
          </a:p>
          <a:p>
            <a:r>
              <a:rPr lang="en-US" dirty="0"/>
              <a:t>Logistic Regression is which defines that, for a particular problem statement if the data has no assumption, then the simplest model works the best.</a:t>
            </a:r>
          </a:p>
          <a:p>
            <a:r>
              <a:rPr lang="en-US" dirty="0"/>
              <a:t>Our dataset does not have any assumptions and Logistic Regression is a simple model, therefore the concept holds true for the above-mentioned dataset.</a:t>
            </a:r>
            <a:endParaRPr lang="en-IN" dirty="0"/>
          </a:p>
        </p:txBody>
      </p:sp>
    </p:spTree>
    <p:extLst>
      <p:ext uri="{BB962C8B-B14F-4D97-AF65-F5344CB8AC3E}">
        <p14:creationId xmlns:p14="http://schemas.microsoft.com/office/powerpoint/2010/main" val="3801770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79D5-D65D-6B9E-7917-FC665204F886}"/>
              </a:ext>
            </a:extLst>
          </p:cNvPr>
          <p:cNvSpPr>
            <a:spLocks noGrp="1"/>
          </p:cNvSpPr>
          <p:nvPr>
            <p:ph type="title"/>
          </p:nvPr>
        </p:nvSpPr>
        <p:spPr>
          <a:xfrm>
            <a:off x="1141413" y="618518"/>
            <a:ext cx="9905998" cy="974308"/>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E8A15231-E806-D844-A9CD-FEC6F1E68A3F}"/>
              </a:ext>
            </a:extLst>
          </p:cNvPr>
          <p:cNvSpPr>
            <a:spLocks noGrp="1"/>
          </p:cNvSpPr>
          <p:nvPr>
            <p:ph idx="1"/>
          </p:nvPr>
        </p:nvSpPr>
        <p:spPr/>
        <p:txBody>
          <a:bodyPr>
            <a:normAutofit/>
          </a:bodyPr>
          <a:lstStyle/>
          <a:p>
            <a:pPr>
              <a:buFont typeface="Wingdings" panose="05000000000000000000" pitchFamily="2" charset="2"/>
              <a:buChar char="Ø"/>
            </a:pPr>
            <a:r>
              <a:rPr lang="en-US" dirty="0">
                <a:latin typeface="Lato" panose="020F0502020204030203" pitchFamily="34" charset="0"/>
              </a:rPr>
              <a:t>T</a:t>
            </a:r>
            <a:r>
              <a:rPr lang="en-US" b="0" i="0" dirty="0">
                <a:effectLst/>
                <a:latin typeface="Lato" panose="020F0502020204030203" pitchFamily="34" charset="0"/>
              </a:rPr>
              <a:t>o implement a  NLP </a:t>
            </a:r>
            <a:r>
              <a:rPr lang="en-US" b="1" i="0" dirty="0">
                <a:effectLst/>
                <a:latin typeface="Lato" panose="020F0502020204030203" pitchFamily="34" charset="0"/>
              </a:rPr>
              <a:t>Twitter sentiment analysis model</a:t>
            </a:r>
            <a:r>
              <a:rPr lang="en-US" b="0" i="0" dirty="0">
                <a:effectLst/>
                <a:latin typeface="Lato" panose="020F0502020204030203" pitchFamily="34" charset="0"/>
              </a:rPr>
              <a:t> that helps to overcome the challenges of identifying the sentiments of the tweets.</a:t>
            </a:r>
          </a:p>
          <a:p>
            <a:pPr>
              <a:buFont typeface="Wingdings" panose="05000000000000000000" pitchFamily="2" charset="2"/>
              <a:buChar char="Ø"/>
            </a:pPr>
            <a:r>
              <a:rPr lang="en-IN" dirty="0"/>
              <a:t>The dataset contains two parts: train data and test data</a:t>
            </a:r>
          </a:p>
          <a:p>
            <a:pPr>
              <a:buFont typeface="Wingdings" panose="05000000000000000000" pitchFamily="2" charset="2"/>
              <a:buChar char="Ø"/>
            </a:pPr>
            <a:r>
              <a:rPr lang="en-IN" dirty="0"/>
              <a:t>Train data contains 7920 rows and 3 Columns and </a:t>
            </a:r>
            <a:r>
              <a:rPr lang="en-US" dirty="0"/>
              <a:t>Test data contains 1953 rows and 2 Columns.</a:t>
            </a:r>
          </a:p>
          <a:p>
            <a:pPr>
              <a:buFont typeface="Wingdings" panose="05000000000000000000" pitchFamily="2" charset="2"/>
              <a:buChar char="Ø"/>
            </a:pPr>
            <a:r>
              <a:rPr lang="en-US" dirty="0"/>
              <a:t>Th</a:t>
            </a:r>
            <a:r>
              <a:rPr lang="en-IN" dirty="0"/>
              <a:t>e target is to find the polarity of the tweet(positive or negative).</a:t>
            </a:r>
          </a:p>
          <a:p>
            <a:pPr>
              <a:buFont typeface="Wingdings" panose="05000000000000000000" pitchFamily="2" charset="2"/>
              <a:buChar char="Ø"/>
            </a:pPr>
            <a:r>
              <a:rPr lang="en-IN" dirty="0"/>
              <a:t>Hence, </a:t>
            </a:r>
            <a:r>
              <a:rPr lang="en-US" dirty="0"/>
              <a:t>by developing a machine learning pipeline involving the use of three classifiers (Logistic Regression, and Bernoulli Naive Bayes)along with using Term Frequency- Inverse Document Frequency (TF-IDF). The performance of these classifiers is then evaluated using accuracy and F1 Scores.</a:t>
            </a:r>
            <a:endParaRPr lang="en-IN" dirty="0"/>
          </a:p>
        </p:txBody>
      </p:sp>
    </p:spTree>
    <p:extLst>
      <p:ext uri="{BB962C8B-B14F-4D97-AF65-F5344CB8AC3E}">
        <p14:creationId xmlns:p14="http://schemas.microsoft.com/office/powerpoint/2010/main" val="279091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dirty="0">
                <a:latin typeface="Rockwell" panose="02060603020205020403" pitchFamily="18" charset="0"/>
              </a:rPr>
              <a:t>The Problem statement</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74605728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US" sz="4400" dirty="0">
                <a:latin typeface="Rockwell" panose="02060603020205020403" pitchFamily="18" charset="0"/>
              </a:rPr>
              <a:t>OBJECTIVE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algn="just">
              <a:buFont typeface="Wingdings" panose="05000000000000000000" pitchFamily="2" charset="2"/>
              <a:buChar char="Ø"/>
            </a:pPr>
            <a:r>
              <a:rPr lang="en-US" b="0" i="0" dirty="0">
                <a:effectLst/>
                <a:latin typeface="Lato" panose="020F0502020204030203" pitchFamily="34" charset="0"/>
              </a:rPr>
              <a:t>Sentiment analysis refers to identifying as well as classifying the sentiments that are expressed in the text source. Tweets are often useful in generating a vast amount of sentiment data upon analysis. These data are useful in understanding the opinion of the people about a variety of topics.</a:t>
            </a:r>
          </a:p>
          <a:p>
            <a:pPr algn="just">
              <a:buFont typeface="Wingdings" panose="05000000000000000000" pitchFamily="2" charset="2"/>
              <a:buChar char="Ø"/>
            </a:pPr>
            <a:r>
              <a:rPr lang="en-US" b="0" i="0" dirty="0">
                <a:effectLst/>
                <a:latin typeface="Lato" panose="020F0502020204030203" pitchFamily="34" charset="0"/>
              </a:rPr>
              <a:t>Therefore we need to develop an </a:t>
            </a:r>
            <a:r>
              <a:rPr lang="en-US" b="1" i="0" dirty="0">
                <a:effectLst/>
                <a:latin typeface="Lato" panose="020F0502020204030203" pitchFamily="34" charset="0"/>
              </a:rPr>
              <a:t>Automated Machine Learning Sentiment Analysis Model </a:t>
            </a:r>
            <a:r>
              <a:rPr lang="en-US" b="0" i="0" dirty="0">
                <a:effectLst/>
                <a:latin typeface="Lato" panose="020F0502020204030203" pitchFamily="34" charset="0"/>
              </a:rPr>
              <a:t>in order to compute the customer perception.</a:t>
            </a:r>
          </a:p>
        </p:txBody>
      </p:sp>
    </p:spTree>
    <p:extLst>
      <p:ext uri="{BB962C8B-B14F-4D97-AF65-F5344CB8AC3E}">
        <p14:creationId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A15D-736D-BAA2-D771-936050A95D5C}"/>
              </a:ext>
            </a:extLst>
          </p:cNvPr>
          <p:cNvSpPr>
            <a:spLocks noGrp="1"/>
          </p:cNvSpPr>
          <p:nvPr>
            <p:ph type="title"/>
          </p:nvPr>
        </p:nvSpPr>
        <p:spPr>
          <a:xfrm>
            <a:off x="1141413" y="96003"/>
            <a:ext cx="9905998" cy="1478570"/>
          </a:xfrm>
        </p:spPr>
        <p:txBody>
          <a:bodyPr/>
          <a:lstStyle/>
          <a:p>
            <a:pPr algn="ctr"/>
            <a:r>
              <a:rPr lang="en-US" dirty="0">
                <a:latin typeface="Rockwell" panose="02060603020205020403" pitchFamily="18" charset="0"/>
                <a:ea typeface="Tahoma" panose="020B0604030504040204" pitchFamily="34" charset="0"/>
                <a:cs typeface="Tahoma" panose="020B0604030504040204" pitchFamily="34" charset="0"/>
              </a:rPr>
              <a:t>Pipeline</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0D9E62D9-6912-A29A-2B76-7426681897CB}"/>
              </a:ext>
            </a:extLst>
          </p:cNvPr>
          <p:cNvSpPr>
            <a:spLocks noGrp="1"/>
          </p:cNvSpPr>
          <p:nvPr>
            <p:ph idx="1"/>
          </p:nvPr>
        </p:nvSpPr>
        <p:spPr>
          <a:xfrm>
            <a:off x="1253379" y="1856792"/>
            <a:ext cx="9905999" cy="4422709"/>
          </a:xfrm>
        </p:spPr>
        <p:txBody>
          <a:bodyPr>
            <a:noAutofit/>
          </a:bodyPr>
          <a:lstStyle/>
          <a:p>
            <a:pPr>
              <a:buFont typeface="Wingdings" panose="05000000000000000000" pitchFamily="2" charset="2"/>
              <a:buChar char="Ø"/>
            </a:pPr>
            <a:r>
              <a:rPr lang="en-US" sz="2200" dirty="0">
                <a:latin typeface="Tahoma" panose="020B0604030504040204" pitchFamily="34" charset="0"/>
                <a:ea typeface="Tahoma" panose="020B0604030504040204" pitchFamily="34" charset="0"/>
                <a:cs typeface="Tahoma" panose="020B0604030504040204" pitchFamily="34" charset="0"/>
              </a:rPr>
              <a:t>Import Necessary Dependencies</a:t>
            </a:r>
          </a:p>
          <a:p>
            <a:pPr>
              <a:buFont typeface="Wingdings" panose="05000000000000000000" pitchFamily="2" charset="2"/>
              <a:buChar char="Ø"/>
            </a:pPr>
            <a:r>
              <a:rPr lang="en-US" sz="2200" dirty="0">
                <a:latin typeface="Tahoma" panose="020B0604030504040204" pitchFamily="34" charset="0"/>
                <a:ea typeface="Tahoma" panose="020B0604030504040204" pitchFamily="34" charset="0"/>
                <a:cs typeface="Tahoma" panose="020B0604030504040204" pitchFamily="34" charset="0"/>
              </a:rPr>
              <a:t>Read and Load the Dataset</a:t>
            </a:r>
          </a:p>
          <a:p>
            <a:pPr>
              <a:buFont typeface="Wingdings" panose="05000000000000000000" pitchFamily="2" charset="2"/>
              <a:buChar char="Ø"/>
            </a:pPr>
            <a:r>
              <a:rPr lang="en-US" sz="2200" dirty="0">
                <a:latin typeface="Tahoma" panose="020B0604030504040204" pitchFamily="34" charset="0"/>
                <a:ea typeface="Tahoma" panose="020B0604030504040204" pitchFamily="34" charset="0"/>
                <a:cs typeface="Tahoma" panose="020B0604030504040204" pitchFamily="34" charset="0"/>
              </a:rPr>
              <a:t>Splitting our data into Train and Test Subset</a:t>
            </a:r>
          </a:p>
          <a:p>
            <a:pPr>
              <a:buFont typeface="Wingdings" panose="05000000000000000000" pitchFamily="2" charset="2"/>
              <a:buChar char="Ø"/>
            </a:pPr>
            <a:r>
              <a:rPr lang="en-US" sz="2200" dirty="0">
                <a:latin typeface="Tahoma" panose="020B0604030504040204" pitchFamily="34" charset="0"/>
                <a:ea typeface="Tahoma" panose="020B0604030504040204" pitchFamily="34" charset="0"/>
                <a:cs typeface="Tahoma" panose="020B0604030504040204" pitchFamily="34" charset="0"/>
              </a:rPr>
              <a:t>Exploratory Data Analysis</a:t>
            </a:r>
          </a:p>
          <a:p>
            <a:pPr>
              <a:buFont typeface="Wingdings" panose="05000000000000000000" pitchFamily="2" charset="2"/>
              <a:buChar char="Ø"/>
            </a:pPr>
            <a:r>
              <a:rPr lang="en-US" sz="2200" dirty="0">
                <a:latin typeface="Tahoma" panose="020B0604030504040204" pitchFamily="34" charset="0"/>
                <a:ea typeface="Tahoma" panose="020B0604030504040204" pitchFamily="34" charset="0"/>
                <a:cs typeface="Tahoma" panose="020B0604030504040204" pitchFamily="34" charset="0"/>
              </a:rPr>
              <a:t>Data Preprocessing and Feature Engineering</a:t>
            </a:r>
          </a:p>
          <a:p>
            <a:pPr>
              <a:buFont typeface="Wingdings" panose="05000000000000000000" pitchFamily="2" charset="2"/>
              <a:buChar char="Ø"/>
            </a:pPr>
            <a:r>
              <a:rPr lang="en-US" sz="2200" dirty="0">
                <a:latin typeface="Tahoma" panose="020B0604030504040204" pitchFamily="34" charset="0"/>
                <a:ea typeface="Tahoma" panose="020B0604030504040204" pitchFamily="34" charset="0"/>
                <a:cs typeface="Tahoma" panose="020B0604030504040204" pitchFamily="34" charset="0"/>
              </a:rPr>
              <a:t>Vectorization and Model Building</a:t>
            </a:r>
          </a:p>
          <a:p>
            <a:pPr>
              <a:buFont typeface="Wingdings" panose="05000000000000000000" pitchFamily="2" charset="2"/>
              <a:buChar char="Ø"/>
            </a:pPr>
            <a:r>
              <a:rPr lang="en-US" sz="2200" dirty="0">
                <a:latin typeface="Tahoma" panose="020B0604030504040204" pitchFamily="34" charset="0"/>
                <a:ea typeface="Tahoma" panose="020B0604030504040204" pitchFamily="34" charset="0"/>
                <a:cs typeface="Tahoma" panose="020B0604030504040204" pitchFamily="34" charset="0"/>
              </a:rPr>
              <a:t>Model Validation</a:t>
            </a:r>
          </a:p>
          <a:p>
            <a:pPr marL="0" indent="0">
              <a:buNone/>
            </a:pPr>
            <a:endParaRPr lang="en-IN" sz="2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7336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A15D-736D-BAA2-D771-936050A95D5C}"/>
              </a:ext>
            </a:extLst>
          </p:cNvPr>
          <p:cNvSpPr>
            <a:spLocks noGrp="1"/>
          </p:cNvSpPr>
          <p:nvPr>
            <p:ph type="title"/>
          </p:nvPr>
        </p:nvSpPr>
        <p:spPr/>
        <p:txBody>
          <a:bodyPr/>
          <a:lstStyle/>
          <a:p>
            <a:pPr algn="ctr"/>
            <a:r>
              <a:rPr lang="en-US" dirty="0">
                <a:latin typeface="Rockwell" panose="02060603020205020403" pitchFamily="18" charset="0"/>
                <a:ea typeface="Tahoma" panose="020B0604030504040204" pitchFamily="34" charset="0"/>
                <a:cs typeface="Tahoma" panose="020B0604030504040204" pitchFamily="34" charset="0"/>
              </a:rPr>
              <a:t>TIMELINE</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0D9E62D9-6912-A29A-2B76-7426681897CB}"/>
              </a:ext>
            </a:extLst>
          </p:cNvPr>
          <p:cNvSpPr>
            <a:spLocks noGrp="1"/>
          </p:cNvSpPr>
          <p:nvPr>
            <p:ph idx="1"/>
          </p:nvPr>
        </p:nvSpPr>
        <p:spPr>
          <a:xfrm>
            <a:off x="1141412" y="2033179"/>
            <a:ext cx="9905999" cy="3541714"/>
          </a:xfrm>
        </p:spPr>
        <p:txBody>
          <a:bodyPr>
            <a:noAutofit/>
          </a:bodyPr>
          <a:lstStyle/>
          <a:p>
            <a:r>
              <a:rPr lang="en-US" sz="2200" dirty="0">
                <a:latin typeface="Tahoma" panose="020B0604030504040204" pitchFamily="34" charset="0"/>
                <a:ea typeface="Tahoma" panose="020B0604030504040204" pitchFamily="34" charset="0"/>
                <a:cs typeface="Tahoma" panose="020B0604030504040204" pitchFamily="34" charset="0"/>
              </a:rPr>
              <a:t>Understanding dataset – 3 hours</a:t>
            </a:r>
          </a:p>
          <a:p>
            <a:r>
              <a:rPr lang="en-US" sz="2200" dirty="0">
                <a:latin typeface="Tahoma" panose="020B0604030504040204" pitchFamily="34" charset="0"/>
                <a:ea typeface="Tahoma" panose="020B0604030504040204" pitchFamily="34" charset="0"/>
                <a:cs typeface="Tahoma" panose="020B0604030504040204" pitchFamily="34" charset="0"/>
              </a:rPr>
              <a:t>Exploratory data analysis – 15 hours</a:t>
            </a:r>
          </a:p>
          <a:p>
            <a:r>
              <a:rPr lang="en-US" sz="2200" dirty="0">
                <a:latin typeface="Tahoma" panose="020B0604030504040204" pitchFamily="34" charset="0"/>
                <a:ea typeface="Tahoma" panose="020B0604030504040204" pitchFamily="34" charset="0"/>
                <a:cs typeface="Tahoma" panose="020B0604030504040204" pitchFamily="34" charset="0"/>
              </a:rPr>
              <a:t>Data cleaning – 20 hours</a:t>
            </a:r>
          </a:p>
          <a:p>
            <a:r>
              <a:rPr lang="en-US" sz="2200" dirty="0">
                <a:latin typeface="Tahoma" panose="020B0604030504040204" pitchFamily="34" charset="0"/>
                <a:ea typeface="Tahoma" panose="020B0604030504040204" pitchFamily="34" charset="0"/>
                <a:cs typeface="Tahoma" panose="020B0604030504040204" pitchFamily="34" charset="0"/>
              </a:rPr>
              <a:t>Model building – 5 hours</a:t>
            </a:r>
          </a:p>
          <a:p>
            <a:r>
              <a:rPr lang="en-US" sz="2200" dirty="0">
                <a:latin typeface="Tahoma" panose="020B0604030504040204" pitchFamily="34" charset="0"/>
                <a:ea typeface="Tahoma" panose="020B0604030504040204" pitchFamily="34" charset="0"/>
                <a:cs typeface="Tahoma" panose="020B0604030504040204" pitchFamily="34" charset="0"/>
              </a:rPr>
              <a:t>Optimizing the model – 10 hours</a:t>
            </a:r>
          </a:p>
          <a:p>
            <a:r>
              <a:rPr lang="en-US" sz="2200" dirty="0">
                <a:latin typeface="Tahoma" panose="020B0604030504040204" pitchFamily="34" charset="0"/>
                <a:ea typeface="Tahoma" panose="020B0604030504040204" pitchFamily="34" charset="0"/>
                <a:cs typeface="Tahoma" panose="020B0604030504040204" pitchFamily="34" charset="0"/>
              </a:rPr>
              <a:t>Report preparation – 10 hours</a:t>
            </a:r>
            <a:endParaRPr lang="en-IN" sz="2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3458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198D-FF47-367D-0900-EA88F22A596C}"/>
              </a:ext>
            </a:extLst>
          </p:cNvPr>
          <p:cNvSpPr>
            <a:spLocks noGrp="1"/>
          </p:cNvSpPr>
          <p:nvPr>
            <p:ph type="title"/>
          </p:nvPr>
        </p:nvSpPr>
        <p:spPr/>
        <p:txBody>
          <a:bodyPr/>
          <a:lstStyle/>
          <a:p>
            <a:pPr algn="ctr"/>
            <a:r>
              <a:rPr lang="en-IN" dirty="0"/>
              <a:t>Exploratory Data Analysis</a:t>
            </a:r>
          </a:p>
        </p:txBody>
      </p:sp>
      <p:sp>
        <p:nvSpPr>
          <p:cNvPr id="3" name="Content Placeholder 2">
            <a:extLst>
              <a:ext uri="{FF2B5EF4-FFF2-40B4-BE49-F238E27FC236}">
                <a16:creationId xmlns:a16="http://schemas.microsoft.com/office/drawing/2014/main" id="{BAC0CE5E-27E6-857B-C0E0-69706D6095D7}"/>
              </a:ext>
            </a:extLst>
          </p:cNvPr>
          <p:cNvSpPr>
            <a:spLocks noGrp="1"/>
          </p:cNvSpPr>
          <p:nvPr>
            <p:ph idx="1"/>
          </p:nvPr>
        </p:nvSpPr>
        <p:spPr/>
        <p:txBody>
          <a:bodyPr/>
          <a:lstStyle/>
          <a:p>
            <a:pPr>
              <a:buFont typeface="Wingdings" panose="05000000000000000000" pitchFamily="2" charset="2"/>
              <a:buChar char="Ø"/>
            </a:pPr>
            <a:r>
              <a:rPr lang="en-IN" dirty="0"/>
              <a:t>In train dataset, label column has ‘1’ and ‘0’ for negative and positive tweets respectively.</a:t>
            </a:r>
          </a:p>
          <a:p>
            <a:pPr>
              <a:buFont typeface="Wingdings" panose="05000000000000000000" pitchFamily="2" charset="2"/>
              <a:buChar char="Ø"/>
            </a:pPr>
            <a:r>
              <a:rPr lang="en-IN" dirty="0"/>
              <a:t>Checking for the missing values in both the train and test dataset.</a:t>
            </a:r>
          </a:p>
          <a:p>
            <a:pPr>
              <a:buFont typeface="Wingdings" panose="05000000000000000000" pitchFamily="2" charset="2"/>
              <a:buChar char="Ø"/>
            </a:pPr>
            <a:r>
              <a:rPr lang="en-IN" dirty="0"/>
              <a:t>Checking for wrong entries in the datasets.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164818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198D-FF47-367D-0900-EA88F22A596C}"/>
              </a:ext>
            </a:extLst>
          </p:cNvPr>
          <p:cNvSpPr>
            <a:spLocks noGrp="1"/>
          </p:cNvSpPr>
          <p:nvPr>
            <p:ph type="title"/>
          </p:nvPr>
        </p:nvSpPr>
        <p:spPr/>
        <p:txBody>
          <a:bodyPr/>
          <a:lstStyle/>
          <a:p>
            <a:pPr algn="ctr"/>
            <a:r>
              <a:rPr lang="en-IN" dirty="0"/>
              <a:t>Insights from Exploratory Data Analysis</a:t>
            </a:r>
          </a:p>
        </p:txBody>
      </p:sp>
      <p:sp>
        <p:nvSpPr>
          <p:cNvPr id="3" name="Content Placeholder 2">
            <a:extLst>
              <a:ext uri="{FF2B5EF4-FFF2-40B4-BE49-F238E27FC236}">
                <a16:creationId xmlns:a16="http://schemas.microsoft.com/office/drawing/2014/main" id="{BAC0CE5E-27E6-857B-C0E0-69706D6095D7}"/>
              </a:ext>
            </a:extLst>
          </p:cNvPr>
          <p:cNvSpPr>
            <a:spLocks noGrp="1"/>
          </p:cNvSpPr>
          <p:nvPr>
            <p:ph idx="1"/>
          </p:nvPr>
        </p:nvSpPr>
        <p:spPr>
          <a:xfrm>
            <a:off x="1141412" y="2249487"/>
            <a:ext cx="9905999" cy="3767856"/>
          </a:xfrm>
        </p:spPr>
        <p:txBody>
          <a:bodyPr>
            <a:normAutofit/>
          </a:bodyPr>
          <a:lstStyle/>
          <a:p>
            <a:pPr>
              <a:buFont typeface="Wingdings" panose="05000000000000000000" pitchFamily="2" charset="2"/>
              <a:buChar char="Ø"/>
            </a:pPr>
            <a:r>
              <a:rPr lang="en-US" dirty="0"/>
              <a:t>From the EDA, We dataset contains more number of negative tweets.</a:t>
            </a:r>
          </a:p>
          <a:p>
            <a:pPr>
              <a:buFont typeface="Wingdings" panose="05000000000000000000" pitchFamily="2" charset="2"/>
              <a:buChar char="Ø"/>
            </a:pPr>
            <a:r>
              <a:rPr lang="en-IN" dirty="0"/>
              <a:t>There are no missing values found in both the datasets.</a:t>
            </a:r>
          </a:p>
          <a:p>
            <a:pPr>
              <a:buFont typeface="Wingdings" panose="05000000000000000000" pitchFamily="2" charset="2"/>
              <a:buChar char="Ø"/>
            </a:pPr>
            <a:r>
              <a:rPr lang="en-IN" dirty="0"/>
              <a:t>We find there are more unwanted entries in the dataset like tags, special characters, etc, which are mostly unnecessary.</a:t>
            </a:r>
          </a:p>
          <a:p>
            <a:endParaRPr lang="en-IN" dirty="0"/>
          </a:p>
        </p:txBody>
      </p:sp>
    </p:spTree>
    <p:extLst>
      <p:ext uri="{BB962C8B-B14F-4D97-AF65-F5344CB8AC3E}">
        <p14:creationId xmlns:p14="http://schemas.microsoft.com/office/powerpoint/2010/main" val="308875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8EF7-0EB8-DAC2-F4F3-A4A8EDF322BA}"/>
              </a:ext>
            </a:extLst>
          </p:cNvPr>
          <p:cNvSpPr>
            <a:spLocks noGrp="1"/>
          </p:cNvSpPr>
          <p:nvPr>
            <p:ph type="title"/>
          </p:nvPr>
        </p:nvSpPr>
        <p:spPr/>
        <p:txBody>
          <a:bodyPr/>
          <a:lstStyle/>
          <a:p>
            <a:pPr algn="ctr"/>
            <a:r>
              <a:rPr lang="en-US" dirty="0"/>
              <a:t>Data Preprocessing and Feature Engineering</a:t>
            </a:r>
            <a:endParaRPr lang="en-IN" dirty="0"/>
          </a:p>
        </p:txBody>
      </p:sp>
      <p:sp>
        <p:nvSpPr>
          <p:cNvPr id="3" name="Content Placeholder 2">
            <a:extLst>
              <a:ext uri="{FF2B5EF4-FFF2-40B4-BE49-F238E27FC236}">
                <a16:creationId xmlns:a16="http://schemas.microsoft.com/office/drawing/2014/main" id="{15035F9E-0AB0-F204-EE39-BAB3ECC0E165}"/>
              </a:ext>
            </a:extLst>
          </p:cNvPr>
          <p:cNvSpPr>
            <a:spLocks noGrp="1"/>
          </p:cNvSpPr>
          <p:nvPr>
            <p:ph idx="1"/>
          </p:nvPr>
        </p:nvSpPr>
        <p:spPr/>
        <p:txBody>
          <a:bodyPr>
            <a:normAutofit/>
          </a:bodyPr>
          <a:lstStyle/>
          <a:p>
            <a:pPr>
              <a:buFont typeface="Wingdings" panose="05000000000000000000" pitchFamily="2" charset="2"/>
              <a:buChar char="Ø"/>
            </a:pPr>
            <a:r>
              <a:rPr lang="en-US" dirty="0"/>
              <a:t>We have performed various pre-processing steps on the dataset that mainly dealt with removing stop words, removing emojis. The text document is then converted into the lowercase for better generalization.</a:t>
            </a:r>
            <a:endParaRPr lang="en-IN" dirty="0"/>
          </a:p>
          <a:p>
            <a:pPr>
              <a:buFont typeface="Wingdings" panose="05000000000000000000" pitchFamily="2" charset="2"/>
              <a:buChar char="Ø"/>
            </a:pPr>
            <a:r>
              <a:rPr lang="en-US" dirty="0"/>
              <a:t>The punctuations were cleaned and removed thereby reducing the unnecessary noise from the dataset. After that, we have also removed the repeating characters from the words along with removing the URLs as they do not have any significant importance.</a:t>
            </a:r>
          </a:p>
          <a:p>
            <a:pPr>
              <a:buFont typeface="Wingdings" panose="05000000000000000000" pitchFamily="2" charset="2"/>
              <a:buChar char="Ø"/>
            </a:pPr>
            <a:r>
              <a:rPr lang="en-US" dirty="0"/>
              <a:t>At last, we then performed Stemming(reducing the words to their derived stems) and Lemmatization(reducing the derived words to their root form known as lemma) for better results.</a:t>
            </a:r>
          </a:p>
          <a:p>
            <a:pPr>
              <a:buFont typeface="Wingdings" panose="05000000000000000000" pitchFamily="2" charset="2"/>
              <a:buChar char="Ø"/>
            </a:pPr>
            <a:r>
              <a:rPr lang="en-US" dirty="0"/>
              <a:t>Lexicon Normalization is done to normalize the data.</a:t>
            </a:r>
          </a:p>
        </p:txBody>
      </p:sp>
    </p:spTree>
    <p:extLst>
      <p:ext uri="{BB962C8B-B14F-4D97-AF65-F5344CB8AC3E}">
        <p14:creationId xmlns:p14="http://schemas.microsoft.com/office/powerpoint/2010/main" val="15879013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1650</TotalTime>
  <Words>854</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Lato</vt:lpstr>
      <vt:lpstr>Rockwell</vt:lpstr>
      <vt:lpstr>Tahoma</vt:lpstr>
      <vt:lpstr>Wingdings</vt:lpstr>
      <vt:lpstr>Retrospect</vt:lpstr>
      <vt:lpstr>IDENTIFY THE TWEETER SENTIMENT</vt:lpstr>
      <vt:lpstr>INTRODUCTION</vt:lpstr>
      <vt:lpstr>The Problem statement</vt:lpstr>
      <vt:lpstr>OBJECTIVE</vt:lpstr>
      <vt:lpstr>Pipeline</vt:lpstr>
      <vt:lpstr>TIMELINE</vt:lpstr>
      <vt:lpstr>Exploratory Data Analysis</vt:lpstr>
      <vt:lpstr>Insights from Exploratory Data Analysis</vt:lpstr>
      <vt:lpstr>Data Preprocessing and Feature Engineering</vt:lpstr>
      <vt:lpstr>Vectorization and Model Building</vt:lpstr>
      <vt:lpstr>Model Selection</vt:lpstr>
      <vt:lpstr>Model Validation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dc:title>
  <dc:creator>Thendral Arasu</dc:creator>
  <cp:lastModifiedBy>Shalu Arun</cp:lastModifiedBy>
  <cp:revision>26</cp:revision>
  <dcterms:created xsi:type="dcterms:W3CDTF">2022-12-28T05:40:42Z</dcterms:created>
  <dcterms:modified xsi:type="dcterms:W3CDTF">2023-02-23T19:26:56Z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