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9"/>
  </p:notesMasterIdLst>
  <p:sldIdLst>
    <p:sldId id="256" r:id="rId2"/>
    <p:sldId id="257" r:id="rId3"/>
    <p:sldId id="258" r:id="rId4"/>
    <p:sldId id="259" r:id="rId5"/>
    <p:sldId id="272" r:id="rId6"/>
    <p:sldId id="260" r:id="rId7"/>
    <p:sldId id="261" r:id="rId8"/>
    <p:sldId id="262" r:id="rId9"/>
    <p:sldId id="263" r:id="rId10"/>
    <p:sldId id="274" r:id="rId11"/>
    <p:sldId id="275" r:id="rId12"/>
    <p:sldId id="276" r:id="rId13"/>
    <p:sldId id="277" r:id="rId14"/>
    <p:sldId id="278" r:id="rId15"/>
    <p:sldId id="279" r:id="rId16"/>
    <p:sldId id="264" r:id="rId17"/>
    <p:sldId id="26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34"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35832A5-6BA2-4ECA-8036-809AD3297996}"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24" autoAdjust="0"/>
  </p:normalViewPr>
  <p:slideViewPr>
    <p:cSldViewPr snapToGrid="0" showGuides="1">
      <p:cViewPr varScale="1">
        <p:scale>
          <a:sx n="119" d="100"/>
          <a:sy n="119" d="100"/>
        </p:scale>
        <p:origin x="418" y="67"/>
      </p:cViewPr>
      <p:guideLst>
        <p:guide orient="horz" pos="163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8" name="Google Shape;4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pic>
        <p:nvPicPr>
          <p:cNvPr id="9" name="Google Shape;9;p19"/>
          <p:cNvPicPr preferRelativeResize="0"/>
          <p:nvPr/>
        </p:nvPicPr>
        <p:blipFill rotWithShape="1">
          <a:blip r:embed="rId13"/>
          <a:srcRect/>
          <a:stretch>
            <a:fill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1"/>
          <p:cNvSpPr txBox="1">
            <a:spLocks noGrp="1"/>
          </p:cNvSpPr>
          <p:nvPr>
            <p:ph type="subTitle" idx="1"/>
          </p:nvPr>
        </p:nvSpPr>
        <p:spPr>
          <a:xfrm>
            <a:off x="311785" y="834295"/>
            <a:ext cx="8520430" cy="150114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00000"/>
              </a:lnSpc>
              <a:spcBef>
                <a:spcPts val="0"/>
              </a:spcBef>
              <a:spcAft>
                <a:spcPts val="0"/>
              </a:spcAft>
              <a:buSzPts val="2800"/>
              <a:buNone/>
            </a:pPr>
            <a:endParaRPr lang="en-GB" dirty="0">
              <a:solidFill>
                <a:schemeClr val="tx1"/>
              </a:solidFill>
            </a:endParaRPr>
          </a:p>
          <a:p>
            <a:pPr marL="0" lvl="0" indent="0" algn="ctr" rtl="0">
              <a:lnSpc>
                <a:spcPct val="100000"/>
              </a:lnSpc>
              <a:spcBef>
                <a:spcPts val="0"/>
              </a:spcBef>
              <a:spcAft>
                <a:spcPts val="0"/>
              </a:spcAft>
              <a:buSzPts val="2800"/>
              <a:buNone/>
            </a:pPr>
            <a:r>
              <a:rPr lang="en-IN" altLang="en-US" sz="3500" b="1" dirty="0">
                <a:solidFill>
                  <a:schemeClr val="tx1"/>
                </a:solidFill>
                <a:latin typeface="Times New Roman" panose="02020603050405020304" charset="0"/>
                <a:cs typeface="Times New Roman" panose="02020603050405020304" charset="0"/>
              </a:rPr>
              <a:t>OBE Implementation </a:t>
            </a:r>
            <a:endParaRPr lang="en-IN" altLang="en-US" sz="3500" dirty="0">
              <a:solidFill>
                <a:schemeClr val="tx1"/>
              </a:solidFill>
            </a:endParaRPr>
          </a:p>
          <a:p>
            <a:pPr marL="0" lvl="0" indent="0" algn="ctr" rtl="0">
              <a:lnSpc>
                <a:spcPct val="100000"/>
              </a:lnSpc>
              <a:spcBef>
                <a:spcPts val="0"/>
              </a:spcBef>
              <a:spcAft>
                <a:spcPts val="0"/>
              </a:spcAft>
              <a:buSzPts val="2800"/>
              <a:buNone/>
            </a:pPr>
            <a:r>
              <a:rPr lang="en-GB" dirty="0">
                <a:solidFill>
                  <a:schemeClr val="tx1"/>
                </a:solidFill>
                <a:latin typeface="Times New Roman" panose="02020603050405020304" pitchFamily="18" charset="0"/>
                <a:cs typeface="Times New Roman" panose="02020603050405020304" pitchFamily="18" charset="0"/>
                <a:sym typeface="+mn-ea"/>
              </a:rPr>
              <a:t>  Module-1:</a:t>
            </a:r>
            <a:r>
              <a:rPr lang="en-US" altLang="en-US" dirty="0">
                <a:solidFill>
                  <a:schemeClr val="tx1"/>
                </a:solidFill>
                <a:latin typeface="Times New Roman" panose="02020603050405020304" pitchFamily="18" charset="0"/>
                <a:cs typeface="Times New Roman" panose="02020603050405020304" pitchFamily="18" charset="0"/>
                <a:sym typeface="+mn-ea"/>
              </a:rPr>
              <a:t>Course Outcome Setting</a:t>
            </a:r>
            <a:endParaRPr lang="en-IN" altLang="en-US" dirty="0">
              <a:solidFill>
                <a:schemeClr val="tx1"/>
              </a:solidFill>
              <a:latin typeface="Times New Roman" panose="02020603050405020304" pitchFamily="18" charset="0"/>
              <a:cs typeface="Times New Roman" panose="02020603050405020304" pitchFamily="18" charset="0"/>
            </a:endParaRPr>
          </a:p>
        </p:txBody>
      </p:sp>
      <p:sp>
        <p:nvSpPr>
          <p:cNvPr id="57" name="Google Shape;57;p1"/>
          <p:cNvSpPr txBox="1"/>
          <p:nvPr/>
        </p:nvSpPr>
        <p:spPr>
          <a:xfrm>
            <a:off x="172720" y="2808065"/>
            <a:ext cx="3154045" cy="5156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altLang="en-GB" sz="1800" dirty="0">
                <a:solidFill>
                  <a:schemeClr val="tx1"/>
                </a:solidFill>
                <a:latin typeface="Times New Roman" panose="02020603050405020304" charset="0"/>
                <a:cs typeface="Times New Roman" panose="02020603050405020304" charset="0"/>
                <a:sym typeface="Arial" panose="020B0604020202020204"/>
              </a:rPr>
              <a:t>CSE-B</a:t>
            </a:r>
            <a:r>
              <a:rPr lang="en-IN" altLang="en-GB" sz="1800" dirty="0">
                <a:solidFill>
                  <a:schemeClr val="tx1"/>
                </a:solidFill>
                <a:latin typeface="Times New Roman" panose="02020603050405020304" charset="0"/>
                <a:cs typeface="Times New Roman" panose="02020603050405020304" charset="0"/>
              </a:rPr>
              <a:t>, </a:t>
            </a:r>
            <a:r>
              <a:rPr lang="en-IN" altLang="en-GB" sz="1800" dirty="0">
                <a:solidFill>
                  <a:schemeClr val="tx1"/>
                </a:solidFill>
                <a:latin typeface="Times New Roman" panose="02020603050405020304" charset="0"/>
                <a:cs typeface="Times New Roman" panose="02020603050405020304" charset="0"/>
                <a:sym typeface="Arial" panose="020B0604020202020204"/>
              </a:rPr>
              <a:t>6th Semester</a:t>
            </a:r>
            <a:endParaRPr lang="en-GB" sz="180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GB" sz="1800" b="1" i="0" u="none" strike="noStrike" cap="none">
                <a:solidFill>
                  <a:schemeClr val="tx1"/>
                </a:solidFill>
                <a:latin typeface="Times New Roman" panose="02020603050405020304" charset="0"/>
                <a:ea typeface="Arial" panose="020B0604020202020204"/>
                <a:cs typeface="Times New Roman" panose="02020603050405020304" charset="0"/>
                <a:sym typeface="Arial" panose="020B0604020202020204"/>
              </a:rPr>
              <a:t>Submitted By:</a:t>
            </a:r>
            <a:endParaRPr lang="en-IN" altLang="en-GB" sz="1800" b="1"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altLang="en-GB" sz="18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rPr>
              <a:t>AP22110010418-Srija</a:t>
            </a:r>
          </a:p>
          <a:p>
            <a:pPr marL="0" marR="0" lvl="0" indent="0" algn="l" rtl="0">
              <a:lnSpc>
                <a:spcPct val="100000"/>
              </a:lnSpc>
              <a:spcBef>
                <a:spcPts val="0"/>
              </a:spcBef>
              <a:spcAft>
                <a:spcPts val="0"/>
              </a:spcAft>
              <a:buClr>
                <a:srgbClr val="000000"/>
              </a:buClr>
              <a:buSzPts val="1800"/>
              <a:buFont typeface="Arial" panose="020B0604020202020204"/>
              <a:buNone/>
            </a:pPr>
            <a:r>
              <a:rPr lang="en-IN" altLang="en-GB" sz="18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rPr>
              <a:t>AP22110010420-Vaishnovi</a:t>
            </a:r>
          </a:p>
          <a:p>
            <a:pPr marL="0" marR="0" lvl="0" indent="0" algn="l" rtl="0">
              <a:lnSpc>
                <a:spcPct val="100000"/>
              </a:lnSpc>
              <a:spcBef>
                <a:spcPts val="0"/>
              </a:spcBef>
              <a:spcAft>
                <a:spcPts val="0"/>
              </a:spcAft>
              <a:buClr>
                <a:srgbClr val="000000"/>
              </a:buClr>
              <a:buSzPts val="1800"/>
              <a:buFont typeface="Arial" panose="020B0604020202020204"/>
              <a:buNone/>
            </a:pPr>
            <a:r>
              <a:rPr lang="en-IN" altLang="en-GB" sz="18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rPr>
              <a:t>AP22110010425-Sruthi</a:t>
            </a:r>
          </a:p>
          <a:p>
            <a:pPr marL="0" marR="0" lvl="0" indent="0" algn="l" rtl="0">
              <a:lnSpc>
                <a:spcPct val="100000"/>
              </a:lnSpc>
              <a:spcBef>
                <a:spcPts val="0"/>
              </a:spcBef>
              <a:spcAft>
                <a:spcPts val="0"/>
              </a:spcAft>
              <a:buClr>
                <a:srgbClr val="000000"/>
              </a:buClr>
              <a:buSzPts val="1800"/>
              <a:buFont typeface="Arial" panose="020B0604020202020204"/>
              <a:buNone/>
            </a:pPr>
            <a:r>
              <a:rPr lang="en-IN" altLang="en-GB" sz="18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rPr>
              <a:t>AP22110010437-Chaitali</a:t>
            </a:r>
          </a:p>
          <a:p>
            <a:pPr marL="0" marR="0" lvl="0" indent="0" algn="l" rtl="0">
              <a:lnSpc>
                <a:spcPct val="100000"/>
              </a:lnSpc>
              <a:spcBef>
                <a:spcPts val="0"/>
              </a:spcBef>
              <a:spcAft>
                <a:spcPts val="0"/>
              </a:spcAft>
              <a:buClr>
                <a:srgbClr val="000000"/>
              </a:buClr>
              <a:buSzPts val="1800"/>
              <a:buFont typeface="Arial" panose="020B0604020202020204"/>
              <a:buNone/>
            </a:pPr>
            <a:r>
              <a:rPr lang="en-IN" altLang="en-GB" sz="18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rPr>
              <a:t>AP22110010434-Jahnavi</a:t>
            </a:r>
          </a:p>
          <a:p>
            <a:pPr marL="0" marR="0" lvl="0" indent="0" algn="l" rtl="0">
              <a:lnSpc>
                <a:spcPct val="100000"/>
              </a:lnSpc>
              <a:spcBef>
                <a:spcPts val="0"/>
              </a:spcBef>
              <a:spcAft>
                <a:spcPts val="0"/>
              </a:spcAft>
              <a:buClr>
                <a:srgbClr val="000000"/>
              </a:buClr>
              <a:buSzPts val="1800"/>
              <a:buFont typeface="Arial" panose="020B0604020202020204"/>
              <a:buNone/>
            </a:pPr>
            <a:r>
              <a:rPr lang="en-IN" altLang="en-GB" sz="18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rPr>
              <a:t>AP2211001043-Lalitha</a:t>
            </a:r>
            <a:endParaRPr lang="en-IN" sz="18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tx1"/>
              </a:solidFill>
              <a:latin typeface="Times New Roman" panose="02020603050405020304" charset="0"/>
              <a:ea typeface="Arial" panose="020B0604020202020204"/>
              <a:cs typeface="Times New Roman" panose="02020603050405020304" charset="0"/>
              <a:sym typeface="Arial" panose="020B0604020202020204"/>
            </a:endParaRPr>
          </a:p>
        </p:txBody>
      </p:sp>
      <p:sp>
        <p:nvSpPr>
          <p:cNvPr id="58" name="Google Shape;58;p1"/>
          <p:cNvSpPr txBox="1"/>
          <p:nvPr/>
        </p:nvSpPr>
        <p:spPr>
          <a:xfrm>
            <a:off x="509000" y="4182300"/>
            <a:ext cx="6590100" cy="68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panose="020B0604020202020204"/>
              <a:buNone/>
            </a:pPr>
            <a:endParaRPr sz="1800" b="0" i="0"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309880"/>
            <a:ext cx="3230880" cy="4406900"/>
          </a:xfrm>
        </p:spPr>
        <p:txBody>
          <a:bodyPr anchor="t" anchorCtr="0">
            <a:noAutofit/>
          </a:bodyPr>
          <a:lstStyle/>
          <a:p>
            <a:pPr>
              <a:lnSpc>
                <a:spcPct val="100000"/>
              </a:lnSpc>
            </a:pPr>
            <a:r>
              <a:rPr lang="en-US" altLang="en-US" sz="1000" dirty="0">
                <a:latin typeface="Times New Roman" panose="02020603050405020304" charset="0"/>
                <a:cs typeface="Times New Roman" panose="02020603050405020304" charset="0"/>
              </a:rPr>
              <a:t>  </a:t>
            </a:r>
            <a:r>
              <a:rPr lang="en-US" altLang="en-US" sz="900" dirty="0">
                <a:latin typeface="Times New Roman" panose="02020603050405020304" charset="0"/>
                <a:cs typeface="Times New Roman" panose="02020603050405020304" charset="0"/>
              </a:rPr>
              <a:t> </a:t>
            </a:r>
            <a:r>
              <a:rPr lang="en-US" altLang="en-US" sz="1000" dirty="0">
                <a:latin typeface="Times New Roman" panose="02020603050405020304" charset="0"/>
                <a:cs typeface="Times New Roman" panose="02020603050405020304" charset="0"/>
              </a:rPr>
              <a:t> private </a:t>
            </a:r>
            <a:r>
              <a:rPr lang="en-US" altLang="en-US" sz="1000" dirty="0" err="1">
                <a:latin typeface="Times New Roman" panose="02020603050405020304" charset="0"/>
                <a:cs typeface="Times New Roman" panose="02020603050405020304" charset="0"/>
              </a:rPr>
              <a:t>JPanel</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createHeaderPanel</a:t>
            </a:r>
            <a:r>
              <a:rPr lang="en-US" altLang="en-US" sz="1000" dirty="0">
                <a:latin typeface="Times New Roman" panose="02020603050405020304" charset="0"/>
                <a:cs typeface="Times New Roman" panose="02020603050405020304" charset="0"/>
              </a:rPr>
              <a:t>()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JPanel</a:t>
            </a:r>
            <a:r>
              <a:rPr lang="en-US" altLang="en-US" sz="1000" dirty="0">
                <a:latin typeface="Times New Roman" panose="02020603050405020304" charset="0"/>
                <a:cs typeface="Times New Roman" panose="02020603050405020304" charset="0"/>
              </a:rPr>
              <a:t> panel = new </a:t>
            </a:r>
            <a:r>
              <a:rPr lang="en-US" altLang="en-US" sz="1000" dirty="0" err="1">
                <a:latin typeface="Times New Roman" panose="02020603050405020304" charset="0"/>
                <a:cs typeface="Times New Roman" panose="02020603050405020304" charset="0"/>
              </a:rPr>
              <a:t>JPanel</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panel.setBackground</a:t>
            </a:r>
            <a:r>
              <a:rPr lang="en-US" altLang="en-US" sz="1000" dirty="0">
                <a:latin typeface="Times New Roman" panose="02020603050405020304" charset="0"/>
                <a:cs typeface="Times New Roman" panose="02020603050405020304" charset="0"/>
              </a:rPr>
              <a:t>(new Color(70, 130, 180));</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JLabel</a:t>
            </a:r>
            <a:r>
              <a:rPr lang="en-US" altLang="en-US" sz="1000" dirty="0">
                <a:latin typeface="Times New Roman" panose="02020603050405020304" charset="0"/>
                <a:cs typeface="Times New Roman" panose="02020603050405020304" charset="0"/>
              </a:rPr>
              <a:t> title = new </a:t>
            </a:r>
            <a:r>
              <a:rPr lang="en-US" altLang="en-US" sz="1000" dirty="0" err="1">
                <a:latin typeface="Times New Roman" panose="02020603050405020304" charset="0"/>
                <a:cs typeface="Times New Roman" panose="02020603050405020304" charset="0"/>
              </a:rPr>
              <a:t>JLabel</a:t>
            </a:r>
            <a:r>
              <a:rPr lang="en-US" altLang="en-US" sz="1000" dirty="0">
                <a:latin typeface="Times New Roman" panose="02020603050405020304" charset="0"/>
                <a:cs typeface="Times New Roman" panose="02020603050405020304" charset="0"/>
              </a:rPr>
              <a:t>("COURSE OUTCOME MANAGEMENT SYSTEM");</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title.setFont</a:t>
            </a:r>
            <a:r>
              <a:rPr lang="en-US" altLang="en-US" sz="1000" dirty="0">
                <a:latin typeface="Times New Roman" panose="02020603050405020304" charset="0"/>
                <a:cs typeface="Times New Roman" panose="02020603050405020304" charset="0"/>
              </a:rPr>
              <a:t>(new Font("Segoe UI", </a:t>
            </a:r>
            <a:r>
              <a:rPr lang="en-US" altLang="en-US" sz="1000" dirty="0" err="1">
                <a:latin typeface="Times New Roman" panose="02020603050405020304" charset="0"/>
                <a:cs typeface="Times New Roman" panose="02020603050405020304" charset="0"/>
              </a:rPr>
              <a:t>Font.BOLD</a:t>
            </a:r>
            <a:r>
              <a:rPr lang="en-US" altLang="en-US" sz="1000" dirty="0">
                <a:latin typeface="Times New Roman" panose="02020603050405020304" charset="0"/>
                <a:cs typeface="Times New Roman" panose="02020603050405020304" charset="0"/>
              </a:rPr>
              <a:t>, 30));</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title.setForeground</a:t>
            </a:r>
            <a:r>
              <a:rPr lang="en-US" altLang="en-US" sz="1000" dirty="0">
                <a:latin typeface="Times New Roman" panose="02020603050405020304" charset="0"/>
                <a:cs typeface="Times New Roman" panose="02020603050405020304" charset="0"/>
              </a:rPr>
              <a:t>(</a:t>
            </a:r>
            <a:r>
              <a:rPr lang="en-US" altLang="en-US" sz="1000" dirty="0" err="1">
                <a:latin typeface="Times New Roman" panose="02020603050405020304" charset="0"/>
                <a:cs typeface="Times New Roman" panose="02020603050405020304" charset="0"/>
              </a:rPr>
              <a:t>Color.WHITE</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panel.add</a:t>
            </a:r>
            <a:r>
              <a:rPr lang="en-US" altLang="en-US" sz="1000" dirty="0">
                <a:latin typeface="Times New Roman" panose="02020603050405020304" charset="0"/>
                <a:cs typeface="Times New Roman" panose="02020603050405020304" charset="0"/>
              </a:rPr>
              <a:t>(title);</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return panel;</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br>
              <a:rPr lang="en-US" altLang="en-US" sz="1000" dirty="0">
                <a:latin typeface="Times New Roman" panose="02020603050405020304" charset="0"/>
                <a:cs typeface="Times New Roman" panose="02020603050405020304" charset="0"/>
              </a:rPr>
            </a:b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private </a:t>
            </a:r>
            <a:r>
              <a:rPr lang="en-US" altLang="en-US" sz="1000" dirty="0" err="1">
                <a:latin typeface="Times New Roman" panose="02020603050405020304" charset="0"/>
                <a:cs typeface="Times New Roman" panose="02020603050405020304" charset="0"/>
              </a:rPr>
              <a:t>JPanel</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createCreatePanel</a:t>
            </a:r>
            <a:r>
              <a:rPr lang="en-US" altLang="en-US" sz="1000" dirty="0">
                <a:latin typeface="Times New Roman" panose="02020603050405020304" charset="0"/>
                <a:cs typeface="Times New Roman" panose="02020603050405020304" charset="0"/>
              </a:rPr>
              <a:t>()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JPanel</a:t>
            </a:r>
            <a:r>
              <a:rPr lang="en-US" altLang="en-US" sz="1000" dirty="0">
                <a:latin typeface="Times New Roman" panose="02020603050405020304" charset="0"/>
                <a:cs typeface="Times New Roman" panose="02020603050405020304" charset="0"/>
              </a:rPr>
              <a:t> panel = new </a:t>
            </a:r>
            <a:r>
              <a:rPr lang="en-US" altLang="en-US" sz="1000" dirty="0" err="1">
                <a:latin typeface="Times New Roman" panose="02020603050405020304" charset="0"/>
                <a:cs typeface="Times New Roman" panose="02020603050405020304" charset="0"/>
              </a:rPr>
              <a:t>JPanel</a:t>
            </a:r>
            <a:r>
              <a:rPr lang="en-US" altLang="en-US" sz="1000" dirty="0">
                <a:latin typeface="Times New Roman" panose="02020603050405020304" charset="0"/>
                <a:cs typeface="Times New Roman" panose="02020603050405020304" charset="0"/>
              </a:rPr>
              <a:t>(new </a:t>
            </a:r>
            <a:r>
              <a:rPr lang="en-US" altLang="en-US" sz="1000" dirty="0" err="1">
                <a:latin typeface="Times New Roman" panose="02020603050405020304" charset="0"/>
                <a:cs typeface="Times New Roman" panose="02020603050405020304" charset="0"/>
              </a:rPr>
              <a:t>GridBagLayout</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panel.setBackground</a:t>
            </a:r>
            <a:r>
              <a:rPr lang="en-US" altLang="en-US" sz="1000" dirty="0">
                <a:latin typeface="Times New Roman" panose="02020603050405020304" charset="0"/>
                <a:cs typeface="Times New Roman" panose="02020603050405020304" charset="0"/>
              </a:rPr>
              <a:t>(</a:t>
            </a:r>
            <a:r>
              <a:rPr lang="en-US" altLang="en-US" sz="1000" dirty="0" err="1">
                <a:latin typeface="Times New Roman" panose="02020603050405020304" charset="0"/>
                <a:cs typeface="Times New Roman" panose="02020603050405020304" charset="0"/>
              </a:rPr>
              <a:t>Color.WHITE</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panel.setBorder</a:t>
            </a:r>
            <a:r>
              <a:rPr lang="en-US" altLang="en-US" sz="1000" dirty="0">
                <a:latin typeface="Times New Roman" panose="02020603050405020304" charset="0"/>
                <a:cs typeface="Times New Roman" panose="02020603050405020304" charset="0"/>
              </a:rPr>
              <a:t>(</a:t>
            </a:r>
            <a:r>
              <a:rPr lang="en-US" altLang="en-US" sz="1000" dirty="0" err="1">
                <a:latin typeface="Times New Roman" panose="02020603050405020304" charset="0"/>
                <a:cs typeface="Times New Roman" panose="02020603050405020304" charset="0"/>
              </a:rPr>
              <a:t>BorderFactory.createEmptyBorder</a:t>
            </a:r>
            <a:r>
              <a:rPr lang="en-US" altLang="en-US" sz="1000" dirty="0">
                <a:latin typeface="Times New Roman" panose="02020603050405020304" charset="0"/>
                <a:cs typeface="Times New Roman" panose="02020603050405020304" charset="0"/>
              </a:rPr>
              <a:t>(20, 20, 20, 20));</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GridBagConstraints</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gbc</a:t>
            </a:r>
            <a:r>
              <a:rPr lang="en-US" altLang="en-US" sz="1000" dirty="0">
                <a:latin typeface="Times New Roman" panose="02020603050405020304" charset="0"/>
                <a:cs typeface="Times New Roman" panose="02020603050405020304" charset="0"/>
              </a:rPr>
              <a:t> = new </a:t>
            </a:r>
            <a:r>
              <a:rPr lang="en-US" altLang="en-US" sz="1000" dirty="0" err="1">
                <a:latin typeface="Times New Roman" panose="02020603050405020304" charset="0"/>
                <a:cs typeface="Times New Roman" panose="02020603050405020304" charset="0"/>
              </a:rPr>
              <a:t>GridBagConstraints</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gbc.insets</a:t>
            </a:r>
            <a:r>
              <a:rPr lang="en-US" altLang="en-US" sz="1000" dirty="0">
                <a:latin typeface="Times New Roman" panose="02020603050405020304" charset="0"/>
                <a:cs typeface="Times New Roman" panose="02020603050405020304" charset="0"/>
              </a:rPr>
              <a:t> = new Insets(10, 10, 10, 10);</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gbc.fill</a:t>
            </a:r>
            <a:r>
              <a:rPr lang="en-US" altLang="en-US" sz="1000" dirty="0">
                <a:latin typeface="Times New Roman" panose="02020603050405020304" charset="0"/>
                <a:cs typeface="Times New Roman" panose="02020603050405020304" charset="0"/>
              </a:rPr>
              <a:t> = </a:t>
            </a:r>
            <a:r>
              <a:rPr lang="en-US" altLang="en-US" sz="1000" dirty="0" err="1">
                <a:latin typeface="Times New Roman" panose="02020603050405020304" charset="0"/>
                <a:cs typeface="Times New Roman" panose="02020603050405020304" charset="0"/>
              </a:rPr>
              <a:t>GridBagConstraints.HORIZONTAL</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String[] labels = {"Course Outcome Code:", "Course ID:", "Bloom ID:",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"Expected Proficiency:", "Expected Attainment:"};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JTextField</a:t>
            </a:r>
            <a:r>
              <a:rPr lang="en-US" altLang="en-US" sz="1000" dirty="0">
                <a:latin typeface="Times New Roman" panose="02020603050405020304" charset="0"/>
                <a:cs typeface="Times New Roman" panose="02020603050405020304" charset="0"/>
              </a:rPr>
              <a:t>[] fields = {</a:t>
            </a:r>
            <a:r>
              <a:rPr lang="en-US" altLang="en-US" sz="1000" dirty="0" err="1">
                <a:latin typeface="Times New Roman" panose="02020603050405020304" charset="0"/>
                <a:cs typeface="Times New Roman" panose="02020603050405020304" charset="0"/>
              </a:rPr>
              <a:t>tfCode</a:t>
            </a:r>
            <a:r>
              <a:rPr lang="en-US" altLang="en-US" sz="1000" dirty="0">
                <a:latin typeface="Times New Roman" panose="02020603050405020304" charset="0"/>
                <a:cs typeface="Times New Roman" panose="02020603050405020304" charset="0"/>
              </a:rPr>
              <a:t> = new </a:t>
            </a:r>
            <a:r>
              <a:rPr lang="en-US" altLang="en-US" sz="1000" dirty="0" err="1">
                <a:latin typeface="Times New Roman" panose="02020603050405020304" charset="0"/>
                <a:cs typeface="Times New Roman" panose="02020603050405020304" charset="0"/>
              </a:rPr>
              <a:t>JTextField</a:t>
            </a:r>
            <a:r>
              <a:rPr lang="en-US" altLang="en-US" sz="1000" dirty="0">
                <a:latin typeface="Times New Roman" panose="02020603050405020304" charset="0"/>
                <a:cs typeface="Times New Roman" panose="02020603050405020304" charset="0"/>
              </a:rPr>
              <a:t>(20), </a:t>
            </a:r>
            <a:r>
              <a:rPr lang="en-US" altLang="en-US" sz="1000" dirty="0" err="1">
                <a:latin typeface="Times New Roman" panose="02020603050405020304" charset="0"/>
                <a:cs typeface="Times New Roman" panose="02020603050405020304" charset="0"/>
              </a:rPr>
              <a:t>tfCourseID</a:t>
            </a:r>
            <a:r>
              <a:rPr lang="en-US" altLang="en-US" sz="1000" dirty="0">
                <a:latin typeface="Times New Roman" panose="02020603050405020304" charset="0"/>
                <a:cs typeface="Times New Roman" panose="02020603050405020304" charset="0"/>
              </a:rPr>
              <a:t> = new </a:t>
            </a:r>
            <a:r>
              <a:rPr lang="en-US" altLang="en-US" sz="1000" dirty="0" err="1">
                <a:latin typeface="Times New Roman" panose="02020603050405020304" charset="0"/>
                <a:cs typeface="Times New Roman" panose="02020603050405020304" charset="0"/>
              </a:rPr>
              <a:t>JTextField</a:t>
            </a:r>
            <a:r>
              <a:rPr lang="en-US" altLang="en-US" sz="1000" dirty="0">
                <a:latin typeface="Times New Roman" panose="02020603050405020304" charset="0"/>
                <a:cs typeface="Times New Roman" panose="02020603050405020304" charset="0"/>
              </a:rPr>
              <a:t>(20),</a:t>
            </a:r>
            <a:br>
              <a:rPr lang="en-US" altLang="en-US" sz="1000" dirty="0">
                <a:latin typeface="Times New Roman" panose="02020603050405020304" charset="0"/>
                <a:cs typeface="Times New Roman" panose="02020603050405020304" charset="0"/>
              </a:rPr>
            </a:br>
            <a:r>
              <a:rPr lang="en-US" altLang="en-US" sz="1000" dirty="0">
                <a:solidFill>
                  <a:schemeClr val="tx1"/>
                </a:solidFill>
                <a:latin typeface="Times New Roman" panose="02020603050405020304" charset="0"/>
                <a:cs typeface="Times New Roman" panose="02020603050405020304" charset="0"/>
                <a:sym typeface="+mn-ea"/>
              </a:rPr>
              <a:t> </a:t>
            </a:r>
            <a:r>
              <a:rPr lang="en-US" altLang="en-US" sz="1000" dirty="0" err="1">
                <a:solidFill>
                  <a:schemeClr val="tx1"/>
                </a:solidFill>
                <a:latin typeface="Times New Roman" panose="02020603050405020304" charset="0"/>
                <a:cs typeface="Times New Roman" panose="02020603050405020304" charset="0"/>
                <a:sym typeface="+mn-ea"/>
              </a:rPr>
              <a:t>tfBloomID</a:t>
            </a:r>
            <a:r>
              <a:rPr lang="en-US" altLang="en-US" sz="1000" dirty="0">
                <a:solidFill>
                  <a:schemeClr val="tx1"/>
                </a:solidFill>
                <a:latin typeface="Times New Roman" panose="02020603050405020304" charset="0"/>
                <a:cs typeface="Times New Roman" panose="02020603050405020304" charset="0"/>
                <a:sym typeface="+mn-ea"/>
              </a:rPr>
              <a:t> = new </a:t>
            </a:r>
            <a:r>
              <a:rPr lang="en-US" altLang="en-US" sz="1000" dirty="0" err="1">
                <a:solidFill>
                  <a:schemeClr val="tx1"/>
                </a:solidFill>
                <a:latin typeface="Times New Roman" panose="02020603050405020304" charset="0"/>
                <a:cs typeface="Times New Roman" panose="02020603050405020304" charset="0"/>
                <a:sym typeface="+mn-ea"/>
              </a:rPr>
              <a:t>JTextField</a:t>
            </a:r>
            <a:r>
              <a:rPr lang="en-US" altLang="en-US" sz="1000" dirty="0">
                <a:solidFill>
                  <a:schemeClr val="tx1"/>
                </a:solidFill>
                <a:latin typeface="Times New Roman" panose="02020603050405020304" charset="0"/>
                <a:cs typeface="Times New Roman" panose="02020603050405020304" charset="0"/>
                <a:sym typeface="+mn-ea"/>
              </a:rPr>
              <a:t>(20), </a:t>
            </a:r>
            <a:r>
              <a:rPr lang="en-US" altLang="en-US" sz="1000" dirty="0" err="1">
                <a:solidFill>
                  <a:schemeClr val="tx1"/>
                </a:solidFill>
                <a:latin typeface="Times New Roman" panose="02020603050405020304" charset="0"/>
                <a:cs typeface="Times New Roman" panose="02020603050405020304" charset="0"/>
                <a:sym typeface="+mn-ea"/>
              </a:rPr>
              <a:t>tfProficiency</a:t>
            </a:r>
            <a:r>
              <a:rPr lang="en-US" altLang="en-US" sz="1000" dirty="0">
                <a:solidFill>
                  <a:schemeClr val="tx1"/>
                </a:solidFill>
                <a:latin typeface="Times New Roman" panose="02020603050405020304" charset="0"/>
                <a:cs typeface="Times New Roman" panose="02020603050405020304" charset="0"/>
                <a:sym typeface="+mn-ea"/>
              </a:rPr>
              <a:t> = new </a:t>
            </a:r>
            <a:r>
              <a:rPr lang="en-US" altLang="en-US" sz="1000" dirty="0" err="1">
                <a:solidFill>
                  <a:schemeClr val="tx1"/>
                </a:solidFill>
                <a:latin typeface="Times New Roman" panose="02020603050405020304" charset="0"/>
                <a:cs typeface="Times New Roman" panose="02020603050405020304" charset="0"/>
                <a:sym typeface="+mn-ea"/>
              </a:rPr>
              <a:t>JTextField</a:t>
            </a:r>
            <a:r>
              <a:rPr lang="en-US" altLang="en-US" sz="1000" dirty="0">
                <a:solidFill>
                  <a:schemeClr val="tx1"/>
                </a:solidFill>
                <a:latin typeface="Times New Roman" panose="02020603050405020304" charset="0"/>
                <a:cs typeface="Times New Roman" panose="02020603050405020304" charset="0"/>
                <a:sym typeface="+mn-ea"/>
              </a:rPr>
              <a:t>(20), </a:t>
            </a:r>
            <a:br>
              <a:rPr lang="en-US" altLang="en-US" sz="1000" dirty="0">
                <a:solidFill>
                  <a:schemeClr val="tx1"/>
                </a:solidFill>
                <a:latin typeface="Times New Roman" panose="02020603050405020304" charset="0"/>
                <a:cs typeface="Times New Roman" panose="02020603050405020304" charset="0"/>
              </a:rPr>
            </a:br>
            <a:r>
              <a:rPr lang="en-US" altLang="en-US" sz="1000" dirty="0">
                <a:solidFill>
                  <a:schemeClr val="tx1"/>
                </a:solidFill>
                <a:latin typeface="Times New Roman" panose="02020603050405020304" charset="0"/>
                <a:cs typeface="Times New Roman" panose="02020603050405020304" charset="0"/>
                <a:sym typeface="+mn-ea"/>
              </a:rPr>
              <a:t>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br>
              <a:rPr lang="en-US" altLang="en-US" sz="1000" dirty="0">
                <a:latin typeface="Times New Roman" panose="02020603050405020304" charset="0"/>
                <a:cs typeface="Times New Roman" panose="02020603050405020304" charset="0"/>
              </a:rPr>
            </a:br>
            <a:endParaRPr lang="en-US" altLang="en-US" sz="1000"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3704162" y="199670"/>
            <a:ext cx="4742815" cy="4865370"/>
          </a:xfrm>
        </p:spPr>
        <p:txBody>
          <a:bodyPr>
            <a:normAutofit fontScale="25000" lnSpcReduction="20000"/>
          </a:bodyPr>
          <a:lstStyle/>
          <a:p>
            <a:pPr marL="114300" indent="0">
              <a:lnSpc>
                <a:spcPct val="95000"/>
              </a:lnSpc>
              <a:buNone/>
            </a:pPr>
            <a:r>
              <a:rPr lang="en-US" altLang="en-US" sz="4000" dirty="0">
                <a:solidFill>
                  <a:schemeClr val="tx1"/>
                </a:solidFill>
                <a:latin typeface="Times New Roman" panose="02020603050405020304" charset="0"/>
                <a:cs typeface="Times New Roman" panose="02020603050405020304" charset="0"/>
              </a:rPr>
              <a:t>                      </a:t>
            </a:r>
          </a:p>
          <a:p>
            <a:pPr marL="114300" indent="0">
              <a:lnSpc>
                <a:spcPct val="95000"/>
              </a:lnSpc>
              <a:buNone/>
            </a:pPr>
            <a:r>
              <a:rPr lang="en-US" altLang="en-US" sz="4000" dirty="0">
                <a:solidFill>
                  <a:schemeClr val="tx1"/>
                </a:solidFill>
                <a:latin typeface="Times New Roman" panose="02020603050405020304" charset="0"/>
                <a:cs typeface="Times New Roman" panose="02020603050405020304" charset="0"/>
              </a:rPr>
              <a:t>      </a:t>
            </a:r>
          </a:p>
          <a:p>
            <a:pPr marL="114300" indent="0" algn="l">
              <a:lnSpc>
                <a:spcPct val="105000"/>
              </a:lnSpc>
              <a:buNone/>
            </a:pPr>
            <a:r>
              <a:rPr lang="en-US" altLang="en-US" sz="4000" dirty="0" err="1">
                <a:solidFill>
                  <a:schemeClr val="tx1"/>
                </a:solidFill>
                <a:latin typeface="Times New Roman" panose="02020603050405020304" charset="0"/>
                <a:cs typeface="Times New Roman" panose="02020603050405020304" charset="0"/>
                <a:sym typeface="+mn-ea"/>
              </a:rPr>
              <a:t>tfAttainment</a:t>
            </a:r>
            <a:r>
              <a:rPr lang="en-US" altLang="en-US" sz="4000" dirty="0">
                <a:solidFill>
                  <a:schemeClr val="tx1"/>
                </a:solidFill>
                <a:latin typeface="Times New Roman" panose="02020603050405020304" charset="0"/>
                <a:cs typeface="Times New Roman" panose="02020603050405020304" charset="0"/>
                <a:sym typeface="+mn-ea"/>
              </a:rPr>
              <a:t> = new </a:t>
            </a:r>
            <a:r>
              <a:rPr lang="en-US" altLang="en-US" sz="4000" dirty="0" err="1">
                <a:solidFill>
                  <a:schemeClr val="tx1"/>
                </a:solidFill>
                <a:latin typeface="Times New Roman" panose="02020603050405020304" charset="0"/>
                <a:cs typeface="Times New Roman" panose="02020603050405020304" charset="0"/>
                <a:sym typeface="+mn-ea"/>
              </a:rPr>
              <a:t>JTextField</a:t>
            </a:r>
            <a:r>
              <a:rPr lang="en-US" altLang="en-US" sz="4000" dirty="0">
                <a:solidFill>
                  <a:schemeClr val="tx1"/>
                </a:solidFill>
                <a:latin typeface="Times New Roman" panose="02020603050405020304" charset="0"/>
                <a:cs typeface="Times New Roman" panose="02020603050405020304" charset="0"/>
                <a:sym typeface="+mn-ea"/>
              </a:rPr>
              <a:t>(20)};</a:t>
            </a:r>
            <a:endParaRPr lang="en-US" altLang="en-US" sz="4000" dirty="0">
              <a:solidFill>
                <a:schemeClr val="tx1"/>
              </a:solidFill>
              <a:latin typeface="Times New Roman" panose="02020603050405020304" charset="0"/>
              <a:cs typeface="Times New Roman" panose="02020603050405020304" charset="0"/>
            </a:endParaRP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for (int </a:t>
            </a:r>
            <a:r>
              <a:rPr lang="en-US" altLang="en-US" sz="4000" dirty="0" err="1">
                <a:solidFill>
                  <a:schemeClr val="tx1"/>
                </a:solidFill>
                <a:latin typeface="Times New Roman" panose="02020603050405020304" charset="0"/>
                <a:cs typeface="Times New Roman" panose="02020603050405020304" charset="0"/>
              </a:rPr>
              <a:t>i</a:t>
            </a:r>
            <a:r>
              <a:rPr lang="en-US" altLang="en-US" sz="4000" dirty="0">
                <a:solidFill>
                  <a:schemeClr val="tx1"/>
                </a:solidFill>
                <a:latin typeface="Times New Roman" panose="02020603050405020304" charset="0"/>
                <a:cs typeface="Times New Roman" panose="02020603050405020304" charset="0"/>
              </a:rPr>
              <a:t> = 0; </a:t>
            </a:r>
            <a:r>
              <a:rPr lang="en-US" altLang="en-US" sz="4000" dirty="0" err="1">
                <a:solidFill>
                  <a:schemeClr val="tx1"/>
                </a:solidFill>
                <a:latin typeface="Times New Roman" panose="02020603050405020304" charset="0"/>
                <a:cs typeface="Times New Roman" panose="02020603050405020304" charset="0"/>
              </a:rPr>
              <a:t>i</a:t>
            </a:r>
            <a:r>
              <a:rPr lang="en-US" altLang="en-US" sz="4000" dirty="0">
                <a:solidFill>
                  <a:schemeClr val="tx1"/>
                </a:solidFill>
                <a:latin typeface="Times New Roman" panose="02020603050405020304" charset="0"/>
                <a:cs typeface="Times New Roman" panose="02020603050405020304" charset="0"/>
              </a:rPr>
              <a:t> &lt; </a:t>
            </a:r>
            <a:r>
              <a:rPr lang="en-US" altLang="en-US" sz="4000" dirty="0" err="1">
                <a:solidFill>
                  <a:schemeClr val="tx1"/>
                </a:solidFill>
                <a:latin typeface="Times New Roman" panose="02020603050405020304" charset="0"/>
                <a:cs typeface="Times New Roman" panose="02020603050405020304" charset="0"/>
              </a:rPr>
              <a:t>labels.length</a:t>
            </a: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i</a:t>
            </a:r>
            <a:r>
              <a:rPr lang="en-US" altLang="en-US" sz="4000" dirty="0">
                <a:solidFill>
                  <a:schemeClr val="tx1"/>
                </a:solidFill>
                <a:latin typeface="Times New Roman" panose="02020603050405020304" charset="0"/>
                <a:cs typeface="Times New Roman" panose="02020603050405020304" charset="0"/>
              </a:rPr>
              <a:t>++) {</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JLabel</a:t>
            </a:r>
            <a:r>
              <a:rPr lang="en-US" altLang="en-US" sz="4000" dirty="0">
                <a:solidFill>
                  <a:schemeClr val="tx1"/>
                </a:solidFill>
                <a:latin typeface="Times New Roman" panose="02020603050405020304" charset="0"/>
                <a:cs typeface="Times New Roman" panose="02020603050405020304" charset="0"/>
              </a:rPr>
              <a:t> label = new </a:t>
            </a:r>
            <a:r>
              <a:rPr lang="en-US" altLang="en-US" sz="4000" dirty="0" err="1">
                <a:solidFill>
                  <a:schemeClr val="tx1"/>
                </a:solidFill>
                <a:latin typeface="Times New Roman" panose="02020603050405020304" charset="0"/>
                <a:cs typeface="Times New Roman" panose="02020603050405020304" charset="0"/>
              </a:rPr>
              <a:t>JLabel</a:t>
            </a:r>
            <a:r>
              <a:rPr lang="en-US" altLang="en-US" sz="4000" dirty="0">
                <a:solidFill>
                  <a:schemeClr val="tx1"/>
                </a:solidFill>
                <a:latin typeface="Times New Roman" panose="02020603050405020304" charset="0"/>
                <a:cs typeface="Times New Roman" panose="02020603050405020304" charset="0"/>
              </a:rPr>
              <a:t>(labels[</a:t>
            </a:r>
            <a:r>
              <a:rPr lang="en-US" altLang="en-US" sz="4000" dirty="0" err="1">
                <a:solidFill>
                  <a:schemeClr val="tx1"/>
                </a:solidFill>
                <a:latin typeface="Times New Roman" panose="02020603050405020304" charset="0"/>
                <a:cs typeface="Times New Roman" panose="02020603050405020304" charset="0"/>
              </a:rPr>
              <a:t>i</a:t>
            </a:r>
            <a:r>
              <a:rPr lang="en-US" altLang="en-US" sz="4000" dirty="0">
                <a:solidFill>
                  <a:schemeClr val="tx1"/>
                </a:solidFill>
                <a:latin typeface="Times New Roman" panose="02020603050405020304" charset="0"/>
                <a:cs typeface="Times New Roman" panose="02020603050405020304" charset="0"/>
              </a:rPr>
              <a:t>]);</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label.setFont</a:t>
            </a:r>
            <a:r>
              <a:rPr lang="en-US" altLang="en-US" sz="4000" dirty="0">
                <a:solidFill>
                  <a:schemeClr val="tx1"/>
                </a:solidFill>
                <a:latin typeface="Times New Roman" panose="02020603050405020304" charset="0"/>
                <a:cs typeface="Times New Roman" panose="02020603050405020304" charset="0"/>
              </a:rPr>
              <a:t>(LABEL_FONT);</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gbc.gridx</a:t>
            </a:r>
            <a:r>
              <a:rPr lang="en-US" altLang="en-US" sz="4000" dirty="0">
                <a:solidFill>
                  <a:schemeClr val="tx1"/>
                </a:solidFill>
                <a:latin typeface="Times New Roman" panose="02020603050405020304" charset="0"/>
                <a:cs typeface="Times New Roman" panose="02020603050405020304" charset="0"/>
              </a:rPr>
              <a:t> = 0;</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gbc.gridy</a:t>
            </a:r>
            <a:r>
              <a:rPr lang="en-US" altLang="en-US" sz="4000" dirty="0">
                <a:solidFill>
                  <a:schemeClr val="tx1"/>
                </a:solidFill>
                <a:latin typeface="Times New Roman" panose="02020603050405020304" charset="0"/>
                <a:cs typeface="Times New Roman" panose="02020603050405020304" charset="0"/>
              </a:rPr>
              <a:t> = </a:t>
            </a:r>
            <a:r>
              <a:rPr lang="en-US" altLang="en-US" sz="4000" dirty="0" err="1">
                <a:solidFill>
                  <a:schemeClr val="tx1"/>
                </a:solidFill>
                <a:latin typeface="Times New Roman" panose="02020603050405020304" charset="0"/>
                <a:cs typeface="Times New Roman" panose="02020603050405020304" charset="0"/>
              </a:rPr>
              <a:t>i</a:t>
            </a:r>
            <a:r>
              <a:rPr lang="en-US" altLang="en-US" sz="4000" dirty="0">
                <a:solidFill>
                  <a:schemeClr val="tx1"/>
                </a:solidFill>
                <a:latin typeface="Times New Roman" panose="02020603050405020304" charset="0"/>
                <a:cs typeface="Times New Roman" panose="02020603050405020304" charset="0"/>
              </a:rPr>
              <a:t>;</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panel.add</a:t>
            </a:r>
            <a:r>
              <a:rPr lang="en-US" altLang="en-US" sz="4000" dirty="0">
                <a:solidFill>
                  <a:schemeClr val="tx1"/>
                </a:solidFill>
                <a:latin typeface="Times New Roman" panose="02020603050405020304" charset="0"/>
                <a:cs typeface="Times New Roman" panose="02020603050405020304" charset="0"/>
              </a:rPr>
              <a:t>(label, </a:t>
            </a:r>
            <a:r>
              <a:rPr lang="en-US" altLang="en-US" sz="4000" dirty="0" err="1">
                <a:solidFill>
                  <a:schemeClr val="tx1"/>
                </a:solidFill>
                <a:latin typeface="Times New Roman" panose="02020603050405020304" charset="0"/>
                <a:cs typeface="Times New Roman" panose="02020603050405020304" charset="0"/>
              </a:rPr>
              <a:t>gbc</a:t>
            </a:r>
            <a:r>
              <a:rPr lang="en-US" altLang="en-US" sz="4000" dirty="0">
                <a:solidFill>
                  <a:schemeClr val="tx1"/>
                </a:solidFill>
                <a:latin typeface="Times New Roman" panose="02020603050405020304" charset="0"/>
                <a:cs typeface="Times New Roman" panose="02020603050405020304" charset="0"/>
              </a:rPr>
              <a:t>);      </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fields[</a:t>
            </a:r>
            <a:r>
              <a:rPr lang="en-US" altLang="en-US" sz="4000" dirty="0" err="1">
                <a:solidFill>
                  <a:schemeClr val="tx1"/>
                </a:solidFill>
                <a:latin typeface="Times New Roman" panose="02020603050405020304" charset="0"/>
                <a:cs typeface="Times New Roman" panose="02020603050405020304" charset="0"/>
              </a:rPr>
              <a:t>i</a:t>
            </a:r>
            <a:r>
              <a:rPr lang="en-US" altLang="en-US" sz="4000" dirty="0">
                <a:solidFill>
                  <a:schemeClr val="tx1"/>
                </a:solidFill>
                <a:latin typeface="Times New Roman" panose="02020603050405020304" charset="0"/>
                <a:cs typeface="Times New Roman" panose="02020603050405020304" charset="0"/>
              </a:rPr>
              <a:t>].</a:t>
            </a:r>
            <a:r>
              <a:rPr lang="en-US" altLang="en-US" sz="4000" dirty="0" err="1">
                <a:solidFill>
                  <a:schemeClr val="tx1"/>
                </a:solidFill>
                <a:latin typeface="Times New Roman" panose="02020603050405020304" charset="0"/>
                <a:cs typeface="Times New Roman" panose="02020603050405020304" charset="0"/>
              </a:rPr>
              <a:t>setFont</a:t>
            </a:r>
            <a:r>
              <a:rPr lang="en-US" altLang="en-US" sz="4000" dirty="0">
                <a:solidFill>
                  <a:schemeClr val="tx1"/>
                </a:solidFill>
                <a:latin typeface="Times New Roman" panose="02020603050405020304" charset="0"/>
                <a:cs typeface="Times New Roman" panose="02020603050405020304" charset="0"/>
              </a:rPr>
              <a:t>(FIELD_FONT);</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gbc.gridx</a:t>
            </a:r>
            <a:r>
              <a:rPr lang="en-US" altLang="en-US" sz="4000" dirty="0">
                <a:solidFill>
                  <a:schemeClr val="tx1"/>
                </a:solidFill>
                <a:latin typeface="Times New Roman" panose="02020603050405020304" charset="0"/>
                <a:cs typeface="Times New Roman" panose="02020603050405020304" charset="0"/>
              </a:rPr>
              <a:t> = 1;</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panel.add</a:t>
            </a:r>
            <a:r>
              <a:rPr lang="en-US" altLang="en-US" sz="4000" dirty="0">
                <a:solidFill>
                  <a:schemeClr val="tx1"/>
                </a:solidFill>
                <a:latin typeface="Times New Roman" panose="02020603050405020304" charset="0"/>
                <a:cs typeface="Times New Roman" panose="02020603050405020304" charset="0"/>
              </a:rPr>
              <a:t>(fields[</a:t>
            </a:r>
            <a:r>
              <a:rPr lang="en-US" altLang="en-US" sz="4000" dirty="0" err="1">
                <a:solidFill>
                  <a:schemeClr val="tx1"/>
                </a:solidFill>
                <a:latin typeface="Times New Roman" panose="02020603050405020304" charset="0"/>
                <a:cs typeface="Times New Roman" panose="02020603050405020304" charset="0"/>
              </a:rPr>
              <a:t>i</a:t>
            </a: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gbc</a:t>
            </a:r>
            <a:r>
              <a:rPr lang="en-US" altLang="en-US" sz="4000" dirty="0">
                <a:solidFill>
                  <a:schemeClr val="tx1"/>
                </a:solidFill>
                <a:latin typeface="Times New Roman" panose="02020603050405020304" charset="0"/>
                <a:cs typeface="Times New Roman" panose="02020603050405020304" charset="0"/>
              </a:rPr>
              <a:t>);</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gbc.gridx</a:t>
            </a:r>
            <a:r>
              <a:rPr lang="en-US" altLang="en-US" sz="4000" dirty="0">
                <a:solidFill>
                  <a:schemeClr val="tx1"/>
                </a:solidFill>
                <a:latin typeface="Times New Roman" panose="02020603050405020304" charset="0"/>
                <a:cs typeface="Times New Roman" panose="02020603050405020304" charset="0"/>
              </a:rPr>
              <a:t> = 0;</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gbc.gridy</a:t>
            </a:r>
            <a:r>
              <a:rPr lang="en-US" altLang="en-US" sz="4000" dirty="0">
                <a:solidFill>
                  <a:schemeClr val="tx1"/>
                </a:solidFill>
                <a:latin typeface="Times New Roman" panose="02020603050405020304" charset="0"/>
                <a:cs typeface="Times New Roman" panose="02020603050405020304" charset="0"/>
              </a:rPr>
              <a:t> = </a:t>
            </a:r>
            <a:r>
              <a:rPr lang="en-US" altLang="en-US" sz="4000" dirty="0" err="1">
                <a:solidFill>
                  <a:schemeClr val="tx1"/>
                </a:solidFill>
                <a:latin typeface="Times New Roman" panose="02020603050405020304" charset="0"/>
                <a:cs typeface="Times New Roman" panose="02020603050405020304" charset="0"/>
              </a:rPr>
              <a:t>labels.length</a:t>
            </a:r>
            <a:r>
              <a:rPr lang="en-US" altLang="en-US" sz="4000" dirty="0">
                <a:solidFill>
                  <a:schemeClr val="tx1"/>
                </a:solidFill>
                <a:latin typeface="Times New Roman" panose="02020603050405020304" charset="0"/>
                <a:cs typeface="Times New Roman" panose="02020603050405020304" charset="0"/>
              </a:rPr>
              <a:t>;</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gbc.gridwidth</a:t>
            </a:r>
            <a:r>
              <a:rPr lang="en-US" altLang="en-US" sz="4000" dirty="0">
                <a:solidFill>
                  <a:schemeClr val="tx1"/>
                </a:solidFill>
                <a:latin typeface="Times New Roman" panose="02020603050405020304" charset="0"/>
                <a:cs typeface="Times New Roman" panose="02020603050405020304" charset="0"/>
              </a:rPr>
              <a:t> = 2;</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gbc.anchor</a:t>
            </a:r>
            <a:r>
              <a:rPr lang="en-US" altLang="en-US" sz="4000" dirty="0">
                <a:solidFill>
                  <a:schemeClr val="tx1"/>
                </a:solidFill>
                <a:latin typeface="Times New Roman" panose="02020603050405020304" charset="0"/>
                <a:cs typeface="Times New Roman" panose="02020603050405020304" charset="0"/>
              </a:rPr>
              <a:t> = </a:t>
            </a:r>
            <a:r>
              <a:rPr lang="en-US" altLang="en-US" sz="4000" dirty="0" err="1">
                <a:solidFill>
                  <a:schemeClr val="tx1"/>
                </a:solidFill>
                <a:latin typeface="Times New Roman" panose="02020603050405020304" charset="0"/>
                <a:cs typeface="Times New Roman" panose="02020603050405020304" charset="0"/>
              </a:rPr>
              <a:t>GridBagConstraints.CENTER</a:t>
            </a:r>
            <a:r>
              <a:rPr lang="en-US" altLang="en-US" sz="4000" dirty="0">
                <a:solidFill>
                  <a:schemeClr val="tx1"/>
                </a:solidFill>
                <a:latin typeface="Times New Roman" panose="02020603050405020304" charset="0"/>
                <a:cs typeface="Times New Roman" panose="02020603050405020304" charset="0"/>
              </a:rPr>
              <a:t>;   </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JButton</a:t>
            </a: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btnCreate</a:t>
            </a:r>
            <a:r>
              <a:rPr lang="en-US" altLang="en-US" sz="4000" dirty="0">
                <a:solidFill>
                  <a:schemeClr val="tx1"/>
                </a:solidFill>
                <a:latin typeface="Times New Roman" panose="02020603050405020304" charset="0"/>
                <a:cs typeface="Times New Roman" panose="02020603050405020304" charset="0"/>
              </a:rPr>
              <a:t> = </a:t>
            </a:r>
            <a:r>
              <a:rPr lang="en-US" altLang="en-US" sz="4000" dirty="0" err="1">
                <a:solidFill>
                  <a:schemeClr val="tx1"/>
                </a:solidFill>
                <a:latin typeface="Times New Roman" panose="02020603050405020304" charset="0"/>
                <a:cs typeface="Times New Roman" panose="02020603050405020304" charset="0"/>
              </a:rPr>
              <a:t>createStyledButton</a:t>
            </a:r>
            <a:r>
              <a:rPr lang="en-US" altLang="en-US" sz="4000" dirty="0">
                <a:solidFill>
                  <a:schemeClr val="tx1"/>
                </a:solidFill>
                <a:latin typeface="Times New Roman" panose="02020603050405020304" charset="0"/>
                <a:cs typeface="Times New Roman" panose="02020603050405020304" charset="0"/>
              </a:rPr>
              <a:t>("Create Record", new Color(34, 139, 34));</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btnCreate.addActionListener</a:t>
            </a:r>
            <a:r>
              <a:rPr lang="en-US" altLang="en-US" sz="4000" dirty="0">
                <a:solidFill>
                  <a:schemeClr val="tx1"/>
                </a:solidFill>
                <a:latin typeface="Times New Roman" panose="02020603050405020304" charset="0"/>
                <a:cs typeface="Times New Roman" panose="02020603050405020304" charset="0"/>
              </a:rPr>
              <a:t>(e -&gt; Team11_course_outcome_create());</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panel.add</a:t>
            </a:r>
            <a:r>
              <a:rPr lang="en-US" altLang="en-US" sz="4000" dirty="0">
                <a:solidFill>
                  <a:schemeClr val="tx1"/>
                </a:solidFill>
                <a:latin typeface="Times New Roman" panose="02020603050405020304" charset="0"/>
                <a:cs typeface="Times New Roman" panose="02020603050405020304" charset="0"/>
              </a:rPr>
              <a:t>(</a:t>
            </a:r>
            <a:r>
              <a:rPr lang="en-US" altLang="en-US" sz="4000" dirty="0" err="1">
                <a:solidFill>
                  <a:schemeClr val="tx1"/>
                </a:solidFill>
                <a:latin typeface="Times New Roman" panose="02020603050405020304" charset="0"/>
                <a:cs typeface="Times New Roman" panose="02020603050405020304" charset="0"/>
              </a:rPr>
              <a:t>btnCreate</a:t>
            </a: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gbc</a:t>
            </a:r>
            <a:r>
              <a:rPr lang="en-US" altLang="en-US" sz="4000" dirty="0">
                <a:solidFill>
                  <a:schemeClr val="tx1"/>
                </a:solidFill>
                <a:latin typeface="Times New Roman" panose="02020603050405020304" charset="0"/>
                <a:cs typeface="Times New Roman" panose="02020603050405020304" charset="0"/>
              </a:rPr>
              <a:t>);     </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return panel;</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private void Team11_course_outcome_create() {</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try {</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if (!</a:t>
            </a:r>
            <a:r>
              <a:rPr lang="en-US" altLang="en-US" sz="4000" dirty="0" err="1">
                <a:solidFill>
                  <a:schemeClr val="tx1"/>
                </a:solidFill>
                <a:latin typeface="Times New Roman" panose="02020603050405020304" charset="0"/>
                <a:cs typeface="Times New Roman" panose="02020603050405020304" charset="0"/>
              </a:rPr>
              <a:t>isValidIdFormat</a:t>
            </a:r>
            <a:r>
              <a:rPr lang="en-US" altLang="en-US" sz="4000" dirty="0">
                <a:solidFill>
                  <a:schemeClr val="tx1"/>
                </a:solidFill>
                <a:latin typeface="Times New Roman" panose="02020603050405020304" charset="0"/>
                <a:cs typeface="Times New Roman" panose="02020603050405020304" charset="0"/>
              </a:rPr>
              <a:t>(</a:t>
            </a:r>
            <a:r>
              <a:rPr lang="en-US" altLang="en-US" sz="4000" dirty="0" err="1">
                <a:solidFill>
                  <a:schemeClr val="tx1"/>
                </a:solidFill>
                <a:latin typeface="Times New Roman" panose="02020603050405020304" charset="0"/>
                <a:cs typeface="Times New Roman" panose="02020603050405020304" charset="0"/>
              </a:rPr>
              <a:t>tfCode.getText</a:t>
            </a:r>
            <a:r>
              <a:rPr lang="en-US" altLang="en-US" sz="4000" dirty="0">
                <a:solidFill>
                  <a:schemeClr val="tx1"/>
                </a:solidFill>
                <a:latin typeface="Times New Roman" panose="02020603050405020304" charset="0"/>
                <a:cs typeface="Times New Roman" panose="02020603050405020304" charset="0"/>
              </a:rPr>
              <a:t>()) || !</a:t>
            </a:r>
            <a:r>
              <a:rPr lang="en-US" altLang="en-US" sz="4000" dirty="0" err="1">
                <a:solidFill>
                  <a:schemeClr val="tx1"/>
                </a:solidFill>
                <a:latin typeface="Times New Roman" panose="02020603050405020304" charset="0"/>
                <a:cs typeface="Times New Roman" panose="02020603050405020304" charset="0"/>
              </a:rPr>
              <a:t>isValidIdFormat</a:t>
            </a:r>
            <a:r>
              <a:rPr lang="en-US" altLang="en-US" sz="4000" dirty="0">
                <a:solidFill>
                  <a:schemeClr val="tx1"/>
                </a:solidFill>
                <a:latin typeface="Times New Roman" panose="02020603050405020304" charset="0"/>
                <a:cs typeface="Times New Roman" panose="02020603050405020304" charset="0"/>
              </a:rPr>
              <a:t>(</a:t>
            </a:r>
            <a:r>
              <a:rPr lang="en-US" altLang="en-US" sz="4000" dirty="0" err="1">
                <a:solidFill>
                  <a:schemeClr val="tx1"/>
                </a:solidFill>
                <a:latin typeface="Times New Roman" panose="02020603050405020304" charset="0"/>
                <a:cs typeface="Times New Roman" panose="02020603050405020304" charset="0"/>
              </a:rPr>
              <a:t>tfCourseID.getText</a:t>
            </a:r>
            <a:r>
              <a:rPr lang="en-US" altLang="en-US" sz="4000" dirty="0">
                <a:solidFill>
                  <a:schemeClr val="tx1"/>
                </a:solidFill>
                <a:latin typeface="Times New Roman" panose="02020603050405020304" charset="0"/>
                <a:cs typeface="Times New Roman" panose="02020603050405020304" charset="0"/>
              </a:rPr>
              <a:t>()) || </a:t>
            </a:r>
          </a:p>
          <a:p>
            <a:pPr marL="114300" indent="0" algn="l">
              <a:lnSpc>
                <a:spcPct val="105000"/>
              </a:lnSpc>
              <a:buNone/>
            </a:pPr>
            <a:endParaRPr lang="en-US" altLang="en-US" sz="4000" dirty="0">
              <a:solidFill>
                <a:schemeClr val="tx1"/>
              </a:solidFill>
              <a:latin typeface="Times New Roman" panose="02020603050405020304" charset="0"/>
              <a:cs typeface="Times New Roman" panose="02020603050405020304" charset="0"/>
            </a:endParaRP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isValidIdFormat</a:t>
            </a:r>
            <a:r>
              <a:rPr lang="en-US" altLang="en-US" sz="4000" dirty="0">
                <a:solidFill>
                  <a:schemeClr val="tx1"/>
                </a:solidFill>
                <a:latin typeface="Times New Roman" panose="02020603050405020304" charset="0"/>
                <a:cs typeface="Times New Roman" panose="02020603050405020304" charset="0"/>
              </a:rPr>
              <a:t>(</a:t>
            </a:r>
            <a:r>
              <a:rPr lang="en-US" altLang="en-US" sz="4000" dirty="0" err="1">
                <a:solidFill>
                  <a:schemeClr val="tx1"/>
                </a:solidFill>
                <a:latin typeface="Times New Roman" panose="02020603050405020304" charset="0"/>
                <a:cs typeface="Times New Roman" panose="02020603050405020304" charset="0"/>
              </a:rPr>
              <a:t>tfBloomID.getText</a:t>
            </a:r>
            <a:r>
              <a:rPr lang="en-US" altLang="en-US" sz="4000" dirty="0">
                <a:solidFill>
                  <a:schemeClr val="tx1"/>
                </a:solidFill>
                <a:latin typeface="Times New Roman" panose="02020603050405020304" charset="0"/>
                <a:cs typeface="Times New Roman" panose="02020603050405020304" charset="0"/>
              </a:rPr>
              <a:t>())) {</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r>
              <a:rPr lang="en-US" altLang="en-US" sz="4000" dirty="0" err="1">
                <a:solidFill>
                  <a:schemeClr val="tx1"/>
                </a:solidFill>
                <a:latin typeface="Times New Roman" panose="02020603050405020304" charset="0"/>
                <a:cs typeface="Times New Roman" panose="02020603050405020304" charset="0"/>
              </a:rPr>
              <a:t>JOptionPane.showMessageDialog</a:t>
            </a:r>
            <a:r>
              <a:rPr lang="en-US" altLang="en-US" sz="4000" dirty="0">
                <a:solidFill>
                  <a:schemeClr val="tx1"/>
                </a:solidFill>
                <a:latin typeface="Times New Roman" panose="02020603050405020304" charset="0"/>
                <a:cs typeface="Times New Roman" panose="02020603050405020304" charset="0"/>
              </a:rPr>
              <a:t>(this, "ID fields must start with letters and can include numbers", "Input Error", </a:t>
            </a:r>
            <a:r>
              <a:rPr lang="en-US" altLang="en-US" sz="4000" dirty="0" err="1">
                <a:solidFill>
                  <a:schemeClr val="tx1"/>
                </a:solidFill>
                <a:latin typeface="Times New Roman" panose="02020603050405020304" charset="0"/>
                <a:cs typeface="Times New Roman" panose="02020603050405020304" charset="0"/>
              </a:rPr>
              <a:t>JOptionPane.ERROR_MESSAGE</a:t>
            </a:r>
            <a:r>
              <a:rPr lang="en-US" altLang="en-US" sz="4000" dirty="0">
                <a:solidFill>
                  <a:schemeClr val="tx1"/>
                </a:solidFill>
                <a:latin typeface="Times New Roman" panose="02020603050405020304" charset="0"/>
                <a:cs typeface="Times New Roman" panose="02020603050405020304" charset="0"/>
              </a:rPr>
              <a:t>);</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return;</a:t>
            </a:r>
          </a:p>
          <a:p>
            <a:pPr marL="114300" indent="0" algn="l">
              <a:lnSpc>
                <a:spcPct val="105000"/>
              </a:lnSpc>
              <a:buNone/>
            </a:pPr>
            <a:r>
              <a:rPr lang="en-US" altLang="en-US" sz="4000" dirty="0">
                <a:solidFill>
                  <a:schemeClr val="tx1"/>
                </a:solidFill>
                <a:latin typeface="Times New Roman" panose="02020603050405020304" charset="0"/>
                <a:cs typeface="Times New Roman" panose="02020603050405020304" charset="0"/>
              </a:rPr>
              <a:t>            }</a:t>
            </a:r>
          </a:p>
          <a:p>
            <a:pPr marL="114300" indent="0">
              <a:lnSpc>
                <a:spcPct val="95000"/>
              </a:lnSpc>
              <a:buNone/>
            </a:pPr>
            <a:endParaRPr lang="en-US" altLang="en-US" sz="4000" dirty="0">
              <a:solidFill>
                <a:schemeClr val="tx1"/>
              </a:solidFill>
              <a:latin typeface="Times New Roman" panose="02020603050405020304" charset="0"/>
              <a:cs typeface="Times New Roman" panose="02020603050405020304" charset="0"/>
            </a:endParaRPr>
          </a:p>
          <a:p>
            <a:pPr marL="114300" indent="0">
              <a:lnSpc>
                <a:spcPct val="95000"/>
              </a:lnSpc>
              <a:buNone/>
            </a:pPr>
            <a:endParaRPr lang="en-US" altLang="en-US" sz="4000" dirty="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289560"/>
            <a:ext cx="3796030" cy="5008880"/>
          </a:xfrm>
        </p:spPr>
        <p:txBody>
          <a:bodyPr>
            <a:normAutofit/>
          </a:bodyPr>
          <a:lstStyle/>
          <a:p>
            <a:r>
              <a:rPr lang="en-US" altLang="en-US" sz="1000" dirty="0">
                <a:latin typeface="Times New Roman" panose="02020603050405020304" charset="0"/>
                <a:cs typeface="Times New Roman" panose="02020603050405020304" charset="0"/>
              </a:rPr>
              <a:t>            if (!</a:t>
            </a:r>
            <a:r>
              <a:rPr lang="en-US" altLang="en-US" sz="1000" dirty="0" err="1">
                <a:latin typeface="Times New Roman" panose="02020603050405020304" charset="0"/>
                <a:cs typeface="Times New Roman" panose="02020603050405020304" charset="0"/>
              </a:rPr>
              <a:t>isCourseOutcomeCodeUnique</a:t>
            </a:r>
            <a:r>
              <a:rPr lang="en-US" altLang="en-US" sz="1000" dirty="0">
                <a:latin typeface="Times New Roman" panose="02020603050405020304" charset="0"/>
                <a:cs typeface="Times New Roman" panose="02020603050405020304" charset="0"/>
              </a:rPr>
              <a:t>(</a:t>
            </a:r>
            <a:r>
              <a:rPr lang="en-US" altLang="en-US" sz="1000" dirty="0" err="1">
                <a:latin typeface="Times New Roman" panose="02020603050405020304" charset="0"/>
                <a:cs typeface="Times New Roman" panose="02020603050405020304" charset="0"/>
              </a:rPr>
              <a:t>tfCode.getText</a:t>
            </a:r>
            <a:r>
              <a:rPr lang="en-US" altLang="en-US" sz="1000" dirty="0">
                <a:latin typeface="Times New Roman" panose="02020603050405020304" charset="0"/>
                <a:cs typeface="Times New Roman" panose="02020603050405020304" charset="0"/>
              </a:rPr>
              <a:t>()))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JOptionPane.showMessageDialog</a:t>
            </a:r>
            <a:r>
              <a:rPr lang="en-US" altLang="en-US" sz="1000" dirty="0">
                <a:latin typeface="Times New Roman" panose="02020603050405020304" charset="0"/>
                <a:cs typeface="Times New Roman" panose="02020603050405020304" charset="0"/>
              </a:rPr>
              <a:t>(this, "Course Outcome Code must be unique", "Duplicate Code", </a:t>
            </a:r>
            <a:r>
              <a:rPr lang="en-US" altLang="en-US" sz="1000" dirty="0" err="1">
                <a:latin typeface="Times New Roman" panose="02020603050405020304" charset="0"/>
                <a:cs typeface="Times New Roman" panose="02020603050405020304" charset="0"/>
              </a:rPr>
              <a:t>JOptionPane.ERROR_MESSAGE</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return;</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Team11_course_outcome_update ("INSERT INTO team11_course_outcome (</a:t>
            </a:r>
            <a:r>
              <a:rPr lang="en-US" altLang="en-US" sz="1000" dirty="0" err="1">
                <a:latin typeface="Times New Roman" panose="02020603050405020304" charset="0"/>
                <a:cs typeface="Times New Roman" panose="02020603050405020304" charset="0"/>
              </a:rPr>
              <a:t>course_outcome_code</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course_id</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bloom_id</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expected_proficiency</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expected_attainment</a:t>
            </a:r>
            <a:r>
              <a:rPr lang="en-US" altLang="en-US" sz="1000" dirty="0">
                <a:latin typeface="Times New Roman" panose="02020603050405020304" charset="0"/>
                <a:cs typeface="Times New Roman" panose="02020603050405020304" charset="0"/>
              </a:rPr>
              <a:t>) VALUES (?, ?, ?, ?, ?)",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tfCode.getText</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tfCourseID.getText</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tfBloomID.getText</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Float.parseFloat</a:t>
            </a:r>
            <a:r>
              <a:rPr lang="en-US" altLang="en-US" sz="1000" dirty="0">
                <a:latin typeface="Times New Roman" panose="02020603050405020304" charset="0"/>
                <a:cs typeface="Times New Roman" panose="02020603050405020304" charset="0"/>
              </a:rPr>
              <a:t>(</a:t>
            </a:r>
            <a:r>
              <a:rPr lang="en-US" altLang="en-US" sz="1000" dirty="0" err="1">
                <a:latin typeface="Times New Roman" panose="02020603050405020304" charset="0"/>
                <a:cs typeface="Times New Roman" panose="02020603050405020304" charset="0"/>
              </a:rPr>
              <a:t>tfProficiency.getText</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Float.parseFloat</a:t>
            </a:r>
            <a:r>
              <a:rPr lang="en-US" altLang="en-US" sz="1000" dirty="0">
                <a:latin typeface="Times New Roman" panose="02020603050405020304" charset="0"/>
                <a:cs typeface="Times New Roman" panose="02020603050405020304" charset="0"/>
              </a:rPr>
              <a:t>(</a:t>
            </a:r>
            <a:r>
              <a:rPr lang="en-US" altLang="en-US" sz="1000" dirty="0" err="1">
                <a:latin typeface="Times New Roman" panose="02020603050405020304" charset="0"/>
                <a:cs typeface="Times New Roman" panose="02020603050405020304" charset="0"/>
              </a:rPr>
              <a:t>tfAttainment.getText</a:t>
            </a:r>
            <a:r>
              <a:rPr lang="en-US" altLang="en-US" sz="1000" dirty="0">
                <a:latin typeface="Times New Roman" panose="02020603050405020304" charset="0"/>
                <a:cs typeface="Times New Roman" panose="02020603050405020304" charset="0"/>
              </a:rPr>
              <a:t>()));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tfCode.setText</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tfCourseID.setText</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tfBloomID.setText</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tfProficiency.setText</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tfAttainment.setText</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 catch (</a:t>
            </a:r>
            <a:r>
              <a:rPr lang="en-US" altLang="en-US" sz="1000" dirty="0" err="1">
                <a:latin typeface="Times New Roman" panose="02020603050405020304" charset="0"/>
                <a:cs typeface="Times New Roman" panose="02020603050405020304" charset="0"/>
              </a:rPr>
              <a:t>NumberFormatException</a:t>
            </a:r>
            <a:r>
              <a:rPr lang="en-US" altLang="en-US" sz="1000" dirty="0">
                <a:latin typeface="Times New Roman" panose="02020603050405020304" charset="0"/>
                <a:cs typeface="Times New Roman" panose="02020603050405020304" charset="0"/>
              </a:rPr>
              <a:t> ex)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JOptionPane.showMessageDialog</a:t>
            </a:r>
            <a:r>
              <a:rPr lang="en-US" altLang="en-US" sz="1000" dirty="0">
                <a:latin typeface="Times New Roman" panose="02020603050405020304" charset="0"/>
                <a:cs typeface="Times New Roman" panose="02020603050405020304" charset="0"/>
              </a:rPr>
              <a:t>(this, "Invalid number format", "Input Error", </a:t>
            </a:r>
            <a:r>
              <a:rPr lang="en-US" altLang="en-US" sz="1000" dirty="0" err="1">
                <a:latin typeface="Times New Roman" panose="02020603050405020304" charset="0"/>
                <a:cs typeface="Times New Roman" panose="02020603050405020304" charset="0"/>
              </a:rPr>
              <a:t>JOptionPane.ERROR_MESSAGE</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private </a:t>
            </a:r>
            <a:r>
              <a:rPr lang="en-US" altLang="en-US" sz="1000" dirty="0" err="1">
                <a:latin typeface="Times New Roman" panose="02020603050405020304" charset="0"/>
                <a:cs typeface="Times New Roman" panose="02020603050405020304" charset="0"/>
              </a:rPr>
              <a:t>JPanel</a:t>
            </a: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createRetrievePanel</a:t>
            </a:r>
            <a:r>
              <a:rPr lang="en-US" altLang="en-US" sz="1000" dirty="0">
                <a:latin typeface="Times New Roman" panose="02020603050405020304" charset="0"/>
                <a:cs typeface="Times New Roman" panose="02020603050405020304" charset="0"/>
              </a:rPr>
              <a:t>() {</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JPanel</a:t>
            </a:r>
            <a:r>
              <a:rPr lang="en-US" altLang="en-US" sz="1000" dirty="0">
                <a:latin typeface="Times New Roman" panose="02020603050405020304" charset="0"/>
                <a:cs typeface="Times New Roman" panose="02020603050405020304" charset="0"/>
              </a:rPr>
              <a:t> panel = new </a:t>
            </a:r>
            <a:r>
              <a:rPr lang="en-US" altLang="en-US" sz="1000" dirty="0" err="1">
                <a:latin typeface="Times New Roman" panose="02020603050405020304" charset="0"/>
                <a:cs typeface="Times New Roman" panose="02020603050405020304" charset="0"/>
              </a:rPr>
              <a:t>JPanel</a:t>
            </a:r>
            <a:r>
              <a:rPr lang="en-US" altLang="en-US" sz="1000" dirty="0">
                <a:latin typeface="Times New Roman" panose="02020603050405020304" charset="0"/>
                <a:cs typeface="Times New Roman" panose="02020603050405020304" charset="0"/>
              </a:rPr>
              <a:t>(new </a:t>
            </a:r>
            <a:r>
              <a:rPr lang="en-US" altLang="en-US" sz="1000" dirty="0" err="1">
                <a:latin typeface="Times New Roman" panose="02020603050405020304" charset="0"/>
                <a:cs typeface="Times New Roman" panose="02020603050405020304" charset="0"/>
              </a:rPr>
              <a:t>BorderLayout</a:t>
            </a:r>
            <a:r>
              <a:rPr lang="en-US" altLang="en-US" sz="1000" dirty="0">
                <a:latin typeface="Times New Roman" panose="02020603050405020304" charset="0"/>
                <a:cs typeface="Times New Roman" panose="02020603050405020304" charset="0"/>
              </a:rPr>
              <a:t>(10, 10));</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panel.setBackground</a:t>
            </a:r>
            <a:r>
              <a:rPr lang="en-US" altLang="en-US" sz="1000" dirty="0">
                <a:latin typeface="Times New Roman" panose="02020603050405020304" charset="0"/>
                <a:cs typeface="Times New Roman" panose="02020603050405020304" charset="0"/>
              </a:rPr>
              <a:t>(</a:t>
            </a:r>
            <a:r>
              <a:rPr lang="en-US" altLang="en-US" sz="1000" dirty="0" err="1">
                <a:latin typeface="Times New Roman" panose="02020603050405020304" charset="0"/>
                <a:cs typeface="Times New Roman" panose="02020603050405020304" charset="0"/>
              </a:rPr>
              <a:t>Color.WHITE</a:t>
            </a:r>
            <a:r>
              <a:rPr lang="en-US" altLang="en-US" sz="1000" dirty="0">
                <a:latin typeface="Times New Roman" panose="02020603050405020304" charset="0"/>
                <a:cs typeface="Times New Roman" panose="02020603050405020304" charset="0"/>
              </a:rPr>
              <a:t>);</a:t>
            </a:r>
            <a:br>
              <a:rPr lang="en-US" altLang="en-US" sz="1000" dirty="0">
                <a:latin typeface="Times New Roman" panose="02020603050405020304" charset="0"/>
                <a:cs typeface="Times New Roman" panose="02020603050405020304" charset="0"/>
              </a:rPr>
            </a:br>
            <a:r>
              <a:rPr lang="en-US" altLang="en-US" sz="1000" dirty="0">
                <a:latin typeface="Times New Roman" panose="02020603050405020304" charset="0"/>
                <a:cs typeface="Times New Roman" panose="02020603050405020304" charset="0"/>
              </a:rPr>
              <a:t>        </a:t>
            </a:r>
            <a:r>
              <a:rPr lang="en-US" altLang="en-US" sz="1000" dirty="0" err="1">
                <a:latin typeface="Times New Roman" panose="02020603050405020304" charset="0"/>
                <a:cs typeface="Times New Roman" panose="02020603050405020304" charset="0"/>
              </a:rPr>
              <a:t>panel.setBorder</a:t>
            </a:r>
            <a:r>
              <a:rPr lang="en-US" altLang="en-US" sz="1000" dirty="0">
                <a:latin typeface="Times New Roman" panose="02020603050405020304" charset="0"/>
                <a:cs typeface="Times New Roman" panose="02020603050405020304" charset="0"/>
              </a:rPr>
              <a:t>(</a:t>
            </a:r>
            <a:r>
              <a:rPr lang="en-US" altLang="en-US" sz="1000" dirty="0" err="1">
                <a:latin typeface="Times New Roman" panose="02020603050405020304" charset="0"/>
                <a:cs typeface="Times New Roman" panose="02020603050405020304" charset="0"/>
              </a:rPr>
              <a:t>BorderFactory.createEmptyBorder</a:t>
            </a:r>
            <a:r>
              <a:rPr lang="en-US" altLang="en-US" sz="1000" dirty="0">
                <a:latin typeface="Times New Roman" panose="02020603050405020304" charset="0"/>
                <a:cs typeface="Times New Roman" panose="02020603050405020304" charset="0"/>
              </a:rPr>
              <a:t>(20, 20, 20, 20));        </a:t>
            </a:r>
            <a:br>
              <a:rPr lang="en-US" altLang="en-US" sz="1000" dirty="0">
                <a:latin typeface="Times New Roman" panose="02020603050405020304" charset="0"/>
                <a:cs typeface="Times New Roman" panose="02020603050405020304" charset="0"/>
              </a:rPr>
            </a:br>
            <a:br>
              <a:rPr lang="en-US" altLang="en-US" sz="1000" dirty="0">
                <a:latin typeface="Times New Roman" panose="02020603050405020304" charset="0"/>
                <a:cs typeface="Times New Roman" panose="02020603050405020304" charset="0"/>
              </a:rPr>
            </a:br>
            <a:endParaRPr lang="en-US" altLang="en-US" sz="1000"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4407535" y="504825"/>
            <a:ext cx="4424680" cy="4578350"/>
          </a:xfrm>
        </p:spPr>
        <p:txBody>
          <a:bodyPr/>
          <a:lstStyle/>
          <a:p>
            <a:pPr marL="114300" indent="0">
              <a:buNone/>
            </a:pPr>
            <a:r>
              <a:rPr lang="en-US" altLang="en-US" sz="8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JPanel</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buttonPanel</a:t>
            </a:r>
            <a:r>
              <a:rPr lang="en-US" altLang="en-US" sz="1000" dirty="0">
                <a:solidFill>
                  <a:schemeClr val="tx1"/>
                </a:solidFill>
                <a:latin typeface="Times New Roman" panose="02020603050405020304" charset="0"/>
                <a:cs typeface="Times New Roman" panose="02020603050405020304" charset="0"/>
              </a:rPr>
              <a:t> = new </a:t>
            </a:r>
            <a:r>
              <a:rPr lang="en-US" altLang="en-US" sz="1000" dirty="0" err="1">
                <a:solidFill>
                  <a:schemeClr val="tx1"/>
                </a:solidFill>
                <a:latin typeface="Times New Roman" panose="02020603050405020304" charset="0"/>
                <a:cs typeface="Times New Roman" panose="02020603050405020304" charset="0"/>
              </a:rPr>
              <a:t>JPanel</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buttonPanel.setBackground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Color.WHITE</a:t>
            </a:r>
            <a:r>
              <a:rPr lang="en-US" altLang="en-US" sz="1000" dirty="0">
                <a:solidFill>
                  <a:schemeClr val="tx1"/>
                </a:solidFill>
                <a:latin typeface="Times New Roman" panose="02020603050405020304" charset="0"/>
                <a:cs typeface="Times New Roman" panose="02020603050405020304" charset="0"/>
              </a:rPr>
              <a:t>);</a:t>
            </a:r>
          </a:p>
          <a:p>
            <a:pPr marL="114300" indent="0">
              <a:buNone/>
            </a:pPr>
            <a:endParaRPr lang="en-US" altLang="en-US" sz="1000" dirty="0">
              <a:solidFill>
                <a:schemeClr val="tx1"/>
              </a:solidFill>
              <a:latin typeface="Times New Roman" panose="02020603050405020304" charset="0"/>
              <a:cs typeface="Times New Roman" panose="02020603050405020304" charset="0"/>
            </a:endParaRP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JButton</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btnRetrieve</a:t>
            </a:r>
            <a:r>
              <a:rPr lang="en-US" altLang="en-US" sz="1000" dirty="0">
                <a:solidFill>
                  <a:schemeClr val="tx1"/>
                </a:solidFill>
                <a:latin typeface="Times New Roman" panose="02020603050405020304" charset="0"/>
                <a:cs typeface="Times New Roman" panose="02020603050405020304" charset="0"/>
              </a:rPr>
              <a:t> = </a:t>
            </a:r>
            <a:r>
              <a:rPr lang="en-US" altLang="en-US" sz="1000" dirty="0" err="1">
                <a:solidFill>
                  <a:schemeClr val="tx1"/>
                </a:solidFill>
                <a:latin typeface="Times New Roman" panose="02020603050405020304" charset="0"/>
                <a:cs typeface="Times New Roman" panose="02020603050405020304" charset="0"/>
              </a:rPr>
              <a:t>createStyledButton</a:t>
            </a:r>
            <a:r>
              <a:rPr lang="en-US" altLang="en-US" sz="1000" dirty="0">
                <a:solidFill>
                  <a:schemeClr val="tx1"/>
                </a:solidFill>
                <a:latin typeface="Times New Roman" panose="02020603050405020304" charset="0"/>
                <a:cs typeface="Times New Roman" panose="02020603050405020304" charset="0"/>
              </a:rPr>
              <a:t>("Retrieve All Records", new Color(70, 130, 180));</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btnRetrieve.addActionListener</a:t>
            </a:r>
            <a:r>
              <a:rPr lang="en-US" altLang="en-US" sz="1000" dirty="0">
                <a:solidFill>
                  <a:schemeClr val="tx1"/>
                </a:solidFill>
                <a:latin typeface="Times New Roman" panose="02020603050405020304" charset="0"/>
                <a:cs typeface="Times New Roman" panose="02020603050405020304" charset="0"/>
              </a:rPr>
              <a:t>(e -&gt; Team11_course_outcome_retrieve());</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buttonPanel.add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btnRetrieve</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panel.add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buttonPanel</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BorderLayout.NORTH</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retrieveScrollPane</a:t>
            </a:r>
            <a:r>
              <a:rPr lang="en-US" altLang="en-US" sz="1000" dirty="0">
                <a:solidFill>
                  <a:schemeClr val="tx1"/>
                </a:solidFill>
                <a:latin typeface="Times New Roman" panose="02020603050405020304" charset="0"/>
                <a:cs typeface="Times New Roman" panose="02020603050405020304" charset="0"/>
              </a:rPr>
              <a:t> = new </a:t>
            </a:r>
            <a:r>
              <a:rPr lang="en-US" altLang="en-US" sz="1000" dirty="0" err="1">
                <a:solidFill>
                  <a:schemeClr val="tx1"/>
                </a:solidFill>
                <a:latin typeface="Times New Roman" panose="02020603050405020304" charset="0"/>
                <a:cs typeface="Times New Roman" panose="02020603050405020304" charset="0"/>
              </a:rPr>
              <a:t>JScrollPane</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retrieveScrollPane.setBorder</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BorderFactory.createTitledBorder</a:t>
            </a:r>
            <a:r>
              <a:rPr lang="en-US" altLang="en-US" sz="1000" dirty="0">
                <a:solidFill>
                  <a:schemeClr val="tx1"/>
                </a:solidFill>
                <a:latin typeface="Times New Roman" panose="02020603050405020304" charset="0"/>
                <a:cs typeface="Times New Roman" panose="02020603050405020304" charset="0"/>
              </a:rPr>
              <a:t>("Course Outcome Records"));</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panel.add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retrieveScrollPane</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BorderLayout.CENTER</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return panel;</a:t>
            </a:r>
          </a:p>
          <a:p>
            <a:pPr marL="114300" indent="0">
              <a:buNone/>
            </a:pP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private void Team11_course_outcome_retrieve() {</a:t>
            </a:r>
          </a:p>
          <a:p>
            <a:pPr marL="114300" indent="0">
              <a:buNone/>
            </a:pPr>
            <a:r>
              <a:rPr lang="en-US" altLang="en-US" sz="1000" dirty="0">
                <a:solidFill>
                  <a:schemeClr val="tx1"/>
                </a:solidFill>
                <a:latin typeface="Times New Roman" panose="02020603050405020304" charset="0"/>
                <a:cs typeface="Times New Roman" panose="02020603050405020304" charset="0"/>
              </a:rPr>
              <a:t>        try (Connection conn = </a:t>
            </a:r>
            <a:r>
              <a:rPr lang="en-US" altLang="en-US" sz="1000" dirty="0" err="1">
                <a:solidFill>
                  <a:schemeClr val="tx1"/>
                </a:solidFill>
                <a:latin typeface="Times New Roman" panose="02020603050405020304" charset="0"/>
                <a:cs typeface="Times New Roman" panose="02020603050405020304" charset="0"/>
              </a:rPr>
              <a:t>DBHelper.getConnection</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Statement </a:t>
            </a:r>
            <a:r>
              <a:rPr lang="en-US" altLang="en-US" sz="1000" dirty="0" err="1">
                <a:solidFill>
                  <a:schemeClr val="tx1"/>
                </a:solidFill>
                <a:latin typeface="Times New Roman" panose="02020603050405020304" charset="0"/>
                <a:cs typeface="Times New Roman" panose="02020603050405020304" charset="0"/>
              </a:rPr>
              <a:t>stmt</a:t>
            </a:r>
            <a:r>
              <a:rPr lang="en-US" altLang="en-US" sz="1000" dirty="0">
                <a:solidFill>
                  <a:schemeClr val="tx1"/>
                </a:solidFill>
                <a:latin typeface="Times New Roman" panose="02020603050405020304" charset="0"/>
                <a:cs typeface="Times New Roman" panose="02020603050405020304" charset="0"/>
              </a:rPr>
              <a:t> = </a:t>
            </a:r>
            <a:r>
              <a:rPr lang="en-US" altLang="en-US" sz="1000" dirty="0" err="1">
                <a:solidFill>
                  <a:schemeClr val="tx1"/>
                </a:solidFill>
                <a:latin typeface="Times New Roman" panose="02020603050405020304" charset="0"/>
                <a:cs typeface="Times New Roman" panose="02020603050405020304" charset="0"/>
              </a:rPr>
              <a:t>conn.createStatement</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ResultSet</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rs</a:t>
            </a:r>
            <a:r>
              <a:rPr lang="en-US" altLang="en-US" sz="1000" dirty="0">
                <a:solidFill>
                  <a:schemeClr val="tx1"/>
                </a:solidFill>
                <a:latin typeface="Times New Roman" panose="02020603050405020304" charset="0"/>
                <a:cs typeface="Times New Roman" panose="02020603050405020304" charset="0"/>
              </a:rPr>
              <a:t> = </a:t>
            </a:r>
            <a:r>
              <a:rPr lang="en-US" altLang="en-US" sz="1000" dirty="0" err="1">
                <a:solidFill>
                  <a:schemeClr val="tx1"/>
                </a:solidFill>
                <a:latin typeface="Times New Roman" panose="02020603050405020304" charset="0"/>
                <a:cs typeface="Times New Roman" panose="02020603050405020304" charset="0"/>
              </a:rPr>
              <a:t>stmt.executeQuery</a:t>
            </a:r>
            <a:r>
              <a:rPr lang="en-US" altLang="en-US" sz="1000" dirty="0">
                <a:solidFill>
                  <a:schemeClr val="tx1"/>
                </a:solidFill>
                <a:latin typeface="Times New Roman" panose="02020603050405020304" charset="0"/>
                <a:cs typeface="Times New Roman" panose="02020603050405020304" charset="0"/>
              </a:rPr>
              <a:t>("SELECT * FROM team11_course_outcome")) {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DefaultTableModel</a:t>
            </a:r>
            <a:r>
              <a:rPr lang="en-US" altLang="en-US" sz="1000" dirty="0">
                <a:solidFill>
                  <a:schemeClr val="tx1"/>
                </a:solidFill>
                <a:latin typeface="Times New Roman" panose="02020603050405020304" charset="0"/>
                <a:cs typeface="Times New Roman" panose="02020603050405020304" charset="0"/>
              </a:rPr>
              <a:t> model = new </a:t>
            </a:r>
            <a:r>
              <a:rPr lang="en-US" altLang="en-US" sz="1000" dirty="0" err="1">
                <a:solidFill>
                  <a:schemeClr val="tx1"/>
                </a:solidFill>
                <a:latin typeface="Times New Roman" panose="02020603050405020304" charset="0"/>
                <a:cs typeface="Times New Roman" panose="02020603050405020304" charset="0"/>
              </a:rPr>
              <a:t>DefaultTableModel</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ResultSetMetaData</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metaData</a:t>
            </a:r>
            <a:r>
              <a:rPr lang="en-US" altLang="en-US" sz="1000" dirty="0">
                <a:solidFill>
                  <a:schemeClr val="tx1"/>
                </a:solidFill>
                <a:latin typeface="Times New Roman" panose="02020603050405020304" charset="0"/>
                <a:cs typeface="Times New Roman" panose="02020603050405020304" charset="0"/>
              </a:rPr>
              <a:t> = </a:t>
            </a:r>
            <a:r>
              <a:rPr lang="en-US" altLang="en-US" sz="1000" dirty="0" err="1">
                <a:solidFill>
                  <a:schemeClr val="tx1"/>
                </a:solidFill>
                <a:latin typeface="Times New Roman" panose="02020603050405020304" charset="0"/>
                <a:cs typeface="Times New Roman" panose="02020603050405020304" charset="0"/>
              </a:rPr>
              <a:t>rs.getMetaData</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for (int </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 = 1; </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 &lt;= </a:t>
            </a:r>
            <a:r>
              <a:rPr lang="en-US" altLang="en-US" sz="1000" dirty="0" err="1">
                <a:solidFill>
                  <a:schemeClr val="tx1"/>
                </a:solidFill>
                <a:latin typeface="Times New Roman" panose="02020603050405020304" charset="0"/>
                <a:cs typeface="Times New Roman" panose="02020603050405020304" charset="0"/>
              </a:rPr>
              <a:t>metaData.getColumnCount</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model.addColumn</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metaData.getColumnName</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           </a:t>
            </a:r>
          </a:p>
          <a:p>
            <a:pPr marL="114300" indent="0">
              <a:buNone/>
            </a:pPr>
            <a:endParaRPr lang="en-US" altLang="en-US" sz="10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70" y="180340"/>
            <a:ext cx="3738880" cy="4782185"/>
          </a:xfrm>
        </p:spPr>
        <p:txBody>
          <a:bodyPr>
            <a:normAutofit fontScale="90000"/>
          </a:bodyPr>
          <a:lstStyle/>
          <a:p>
            <a:r>
              <a:rPr lang="en-US" altLang="en-US" sz="1110" dirty="0">
                <a:latin typeface="Times New Roman" panose="02020603050405020304" charset="0"/>
                <a:cs typeface="Times New Roman" panose="02020603050405020304" charset="0"/>
              </a:rPr>
              <a:t>            while (</a:t>
            </a:r>
            <a:r>
              <a:rPr lang="en-US" altLang="en-US" sz="1110" dirty="0" err="1">
                <a:latin typeface="Times New Roman" panose="02020603050405020304" charset="0"/>
                <a:cs typeface="Times New Roman" panose="02020603050405020304" charset="0"/>
              </a:rPr>
              <a:t>rs.next</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Object[] row = new Object[</a:t>
            </a:r>
            <a:r>
              <a:rPr lang="en-US" altLang="en-US" sz="1110" dirty="0" err="1">
                <a:latin typeface="Times New Roman" panose="02020603050405020304" charset="0"/>
                <a:cs typeface="Times New Roman" panose="02020603050405020304" charset="0"/>
              </a:rPr>
              <a:t>metaData.getColumnCount</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for (int </a:t>
            </a:r>
            <a:r>
              <a:rPr lang="en-US" altLang="en-US" sz="1110" dirty="0" err="1">
                <a:latin typeface="Times New Roman" panose="02020603050405020304" charset="0"/>
                <a:cs typeface="Times New Roman" panose="02020603050405020304" charset="0"/>
              </a:rPr>
              <a:t>i</a:t>
            </a:r>
            <a:r>
              <a:rPr lang="en-US" altLang="en-US" sz="1110" dirty="0">
                <a:latin typeface="Times New Roman" panose="02020603050405020304" charset="0"/>
                <a:cs typeface="Times New Roman" panose="02020603050405020304" charset="0"/>
              </a:rPr>
              <a:t> = 1; </a:t>
            </a:r>
            <a:r>
              <a:rPr lang="en-US" altLang="en-US" sz="1110" dirty="0" err="1">
                <a:latin typeface="Times New Roman" panose="02020603050405020304" charset="0"/>
                <a:cs typeface="Times New Roman" panose="02020603050405020304" charset="0"/>
              </a:rPr>
              <a:t>i</a:t>
            </a:r>
            <a:r>
              <a:rPr lang="en-US" altLang="en-US" sz="1110" dirty="0">
                <a:latin typeface="Times New Roman" panose="02020603050405020304" charset="0"/>
                <a:cs typeface="Times New Roman" panose="02020603050405020304" charset="0"/>
              </a:rPr>
              <a:t> &lt;= </a:t>
            </a:r>
            <a:r>
              <a:rPr lang="en-US" altLang="en-US" sz="1110" dirty="0" err="1">
                <a:latin typeface="Times New Roman" panose="02020603050405020304" charset="0"/>
                <a:cs typeface="Times New Roman" panose="02020603050405020304" charset="0"/>
              </a:rPr>
              <a:t>metaData.getColumnCount</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i</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row[</a:t>
            </a:r>
            <a:r>
              <a:rPr lang="en-US" altLang="en-US" sz="1110" dirty="0" err="1">
                <a:latin typeface="Times New Roman" panose="02020603050405020304" charset="0"/>
                <a:cs typeface="Times New Roman" panose="02020603050405020304" charset="0"/>
              </a:rPr>
              <a:t>i</a:t>
            </a:r>
            <a:r>
              <a:rPr lang="en-US" altLang="en-US" sz="1110" dirty="0">
                <a:latin typeface="Times New Roman" panose="02020603050405020304" charset="0"/>
                <a:cs typeface="Times New Roman" panose="02020603050405020304" charset="0"/>
              </a:rPr>
              <a:t> - 1] = </a:t>
            </a:r>
            <a:r>
              <a:rPr lang="en-US" altLang="en-US" sz="1110" dirty="0" err="1">
                <a:latin typeface="Times New Roman" panose="02020603050405020304" charset="0"/>
                <a:cs typeface="Times New Roman" panose="02020603050405020304" charset="0"/>
              </a:rPr>
              <a:t>rs.getObject</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i</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model.addRow</a:t>
            </a:r>
            <a:r>
              <a:rPr lang="en-US" altLang="en-US" sz="1110" dirty="0">
                <a:latin typeface="Times New Roman" panose="02020603050405020304" charset="0"/>
                <a:cs typeface="Times New Roman" panose="02020603050405020304" charset="0"/>
              </a:rPr>
              <a:t>(row);</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JTable</a:t>
            </a:r>
            <a:r>
              <a:rPr lang="en-US" altLang="en-US" sz="1110" dirty="0">
                <a:latin typeface="Times New Roman" panose="02020603050405020304" charset="0"/>
                <a:cs typeface="Times New Roman" panose="02020603050405020304" charset="0"/>
              </a:rPr>
              <a:t> table = new </a:t>
            </a:r>
            <a:r>
              <a:rPr lang="en-US" altLang="en-US" sz="1110" dirty="0" err="1">
                <a:latin typeface="Times New Roman" panose="02020603050405020304" charset="0"/>
                <a:cs typeface="Times New Roman" panose="02020603050405020304" charset="0"/>
              </a:rPr>
              <a:t>JTable</a:t>
            </a:r>
            <a:r>
              <a:rPr lang="en-US" altLang="en-US" sz="1110" dirty="0">
                <a:latin typeface="Times New Roman" panose="02020603050405020304" charset="0"/>
                <a:cs typeface="Times New Roman" panose="02020603050405020304" charset="0"/>
              </a:rPr>
              <a:t>(model);</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table.setFont</a:t>
            </a:r>
            <a:r>
              <a:rPr lang="en-US" altLang="en-US" sz="1110" dirty="0">
                <a:latin typeface="Times New Roman" panose="02020603050405020304" charset="0"/>
                <a:cs typeface="Times New Roman" panose="02020603050405020304" charset="0"/>
              </a:rPr>
              <a:t>(FIELD_FONT);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table.setRowHeight</a:t>
            </a:r>
            <a:r>
              <a:rPr lang="en-US" altLang="en-US" sz="1110" dirty="0">
                <a:latin typeface="Times New Roman" panose="02020603050405020304" charset="0"/>
                <a:cs typeface="Times New Roman" panose="02020603050405020304" charset="0"/>
              </a:rPr>
              <a:t>(30);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retrieveScrollPane.setViewportView</a:t>
            </a:r>
            <a:r>
              <a:rPr lang="en-US" altLang="en-US" sz="1110" dirty="0">
                <a:latin typeface="Times New Roman" panose="02020603050405020304" charset="0"/>
                <a:cs typeface="Times New Roman" panose="02020603050405020304" charset="0"/>
              </a:rPr>
              <a:t>(table);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 catch (</a:t>
            </a:r>
            <a:r>
              <a:rPr lang="en-US" altLang="en-US" sz="1110" dirty="0" err="1">
                <a:latin typeface="Times New Roman" panose="02020603050405020304" charset="0"/>
                <a:cs typeface="Times New Roman" panose="02020603050405020304" charset="0"/>
              </a:rPr>
              <a:t>SQLException</a:t>
            </a:r>
            <a:r>
              <a:rPr lang="en-US" altLang="en-US" sz="1110" dirty="0">
                <a:latin typeface="Times New Roman" panose="02020603050405020304" charset="0"/>
                <a:cs typeface="Times New Roman" panose="02020603050405020304" charset="0"/>
              </a:rPr>
              <a:t> ex)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showError</a:t>
            </a:r>
            <a:r>
              <a:rPr lang="en-US" altLang="en-US" sz="1110" dirty="0">
                <a:latin typeface="Times New Roman" panose="02020603050405020304" charset="0"/>
                <a:cs typeface="Times New Roman" panose="02020603050405020304" charset="0"/>
              </a:rPr>
              <a:t>("Database Error: " + </a:t>
            </a:r>
            <a:r>
              <a:rPr lang="en-US" altLang="en-US" sz="1110" dirty="0" err="1">
                <a:latin typeface="Times New Roman" panose="02020603050405020304" charset="0"/>
                <a:cs typeface="Times New Roman" panose="02020603050405020304" charset="0"/>
              </a:rPr>
              <a:t>ex.getMessage</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private </a:t>
            </a:r>
            <a:r>
              <a:rPr lang="en-US" altLang="en-US" sz="1110" dirty="0" err="1">
                <a:latin typeface="Times New Roman" panose="02020603050405020304" charset="0"/>
                <a:cs typeface="Times New Roman" panose="02020603050405020304" charset="0"/>
              </a:rPr>
              <a:t>JPanel</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createUpdatePanel</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JPanel</a:t>
            </a:r>
            <a:r>
              <a:rPr lang="en-US" altLang="en-US" sz="1110" dirty="0">
                <a:latin typeface="Times New Roman" panose="02020603050405020304" charset="0"/>
                <a:cs typeface="Times New Roman" panose="02020603050405020304" charset="0"/>
              </a:rPr>
              <a:t> panel = new </a:t>
            </a:r>
            <a:r>
              <a:rPr lang="en-US" altLang="en-US" sz="1110" dirty="0" err="1">
                <a:latin typeface="Times New Roman" panose="02020603050405020304" charset="0"/>
                <a:cs typeface="Times New Roman" panose="02020603050405020304" charset="0"/>
              </a:rPr>
              <a:t>JPanel</a:t>
            </a:r>
            <a:r>
              <a:rPr lang="en-US" altLang="en-US" sz="1110" dirty="0">
                <a:latin typeface="Times New Roman" panose="02020603050405020304" charset="0"/>
                <a:cs typeface="Times New Roman" panose="02020603050405020304" charset="0"/>
              </a:rPr>
              <a:t>(new </a:t>
            </a:r>
            <a:r>
              <a:rPr lang="en-US" altLang="en-US" sz="1110" dirty="0" err="1">
                <a:latin typeface="Times New Roman" panose="02020603050405020304" charset="0"/>
                <a:cs typeface="Times New Roman" panose="02020603050405020304" charset="0"/>
              </a:rPr>
              <a:t>GridBagLayout</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panel.setBackground</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Color.WHITE</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panel.setBorder</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BorderFactory.createEmptyBorder</a:t>
            </a:r>
            <a:r>
              <a:rPr lang="en-US" altLang="en-US" sz="1110" dirty="0">
                <a:latin typeface="Times New Roman" panose="02020603050405020304" charset="0"/>
                <a:cs typeface="Times New Roman" panose="02020603050405020304" charset="0"/>
              </a:rPr>
              <a:t>(20, 20, 20, 20));</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GridBagConstraints</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gbc</a:t>
            </a:r>
            <a:r>
              <a:rPr lang="en-US" altLang="en-US" sz="1110" dirty="0">
                <a:latin typeface="Times New Roman" panose="02020603050405020304" charset="0"/>
                <a:cs typeface="Times New Roman" panose="02020603050405020304" charset="0"/>
              </a:rPr>
              <a:t> = new </a:t>
            </a:r>
            <a:r>
              <a:rPr lang="en-US" altLang="en-US" sz="1110" dirty="0" err="1">
                <a:latin typeface="Times New Roman" panose="02020603050405020304" charset="0"/>
                <a:cs typeface="Times New Roman" panose="02020603050405020304" charset="0"/>
              </a:rPr>
              <a:t>GridBagConstraints</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gbc.insets</a:t>
            </a:r>
            <a:r>
              <a:rPr lang="en-US" altLang="en-US" sz="1110" dirty="0">
                <a:latin typeface="Times New Roman" panose="02020603050405020304" charset="0"/>
                <a:cs typeface="Times New Roman" panose="02020603050405020304" charset="0"/>
              </a:rPr>
              <a:t> = new Insets(10, 10, 10, 10);</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gbc.fill</a:t>
            </a:r>
            <a:r>
              <a:rPr lang="en-US" altLang="en-US" sz="1110" dirty="0">
                <a:latin typeface="Times New Roman" panose="02020603050405020304" charset="0"/>
                <a:cs typeface="Times New Roman" panose="02020603050405020304" charset="0"/>
              </a:rPr>
              <a:t> = </a:t>
            </a:r>
            <a:r>
              <a:rPr lang="en-US" altLang="en-US" sz="1110" dirty="0" err="1">
                <a:latin typeface="Times New Roman" panose="02020603050405020304" charset="0"/>
                <a:cs typeface="Times New Roman" panose="02020603050405020304" charset="0"/>
              </a:rPr>
              <a:t>GridBagConstraints.HORIZONTAL</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JLabel</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updateLabel</a:t>
            </a:r>
            <a:r>
              <a:rPr lang="en-US" altLang="en-US" sz="1110" dirty="0">
                <a:latin typeface="Times New Roman" panose="02020603050405020304" charset="0"/>
                <a:cs typeface="Times New Roman" panose="02020603050405020304" charset="0"/>
              </a:rPr>
              <a:t> = new </a:t>
            </a:r>
            <a:r>
              <a:rPr lang="en-US" altLang="en-US" sz="1110" dirty="0" err="1">
                <a:latin typeface="Times New Roman" panose="02020603050405020304" charset="0"/>
                <a:cs typeface="Times New Roman" panose="02020603050405020304" charset="0"/>
              </a:rPr>
              <a:t>JLabel</a:t>
            </a:r>
            <a:r>
              <a:rPr lang="en-US" altLang="en-US" sz="1110" dirty="0">
                <a:latin typeface="Times New Roman" panose="02020603050405020304" charset="0"/>
                <a:cs typeface="Times New Roman" panose="02020603050405020304" charset="0"/>
              </a:rPr>
              <a:t>("Outcome Code to Update:");</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updateLabel.setFont</a:t>
            </a:r>
            <a:r>
              <a:rPr lang="en-US" altLang="en-US" sz="1110" dirty="0">
                <a:latin typeface="Times New Roman" panose="02020603050405020304" charset="0"/>
                <a:cs typeface="Times New Roman" panose="02020603050405020304" charset="0"/>
              </a:rPr>
              <a:t>(LABEL_FONT);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IN"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gbc.gridx</a:t>
            </a:r>
            <a:r>
              <a:rPr lang="en-US" altLang="en-US" sz="1110" dirty="0">
                <a:latin typeface="Times New Roman" panose="02020603050405020304" charset="0"/>
                <a:cs typeface="Times New Roman" panose="02020603050405020304" charset="0"/>
              </a:rPr>
              <a:t> = 0;</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gbc.gridy</a:t>
            </a:r>
            <a:r>
              <a:rPr lang="en-US" altLang="en-US" sz="1110" dirty="0">
                <a:latin typeface="Times New Roman" panose="02020603050405020304" charset="0"/>
                <a:cs typeface="Times New Roman" panose="02020603050405020304" charset="0"/>
              </a:rPr>
              <a:t> = 0;</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panel.add</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updateLabel</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gbc</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tfUpdateID</a:t>
            </a:r>
            <a:r>
              <a:rPr lang="en-US" altLang="en-US" sz="1110" dirty="0">
                <a:latin typeface="Times New Roman" panose="02020603050405020304" charset="0"/>
                <a:cs typeface="Times New Roman" panose="02020603050405020304" charset="0"/>
              </a:rPr>
              <a:t> = new </a:t>
            </a:r>
            <a:r>
              <a:rPr lang="en-US" altLang="en-US" sz="1110" dirty="0" err="1">
                <a:latin typeface="Times New Roman" panose="02020603050405020304" charset="0"/>
                <a:cs typeface="Times New Roman" panose="02020603050405020304" charset="0"/>
              </a:rPr>
              <a:t>JTextField</a:t>
            </a:r>
            <a:r>
              <a:rPr lang="en-US" altLang="en-US" sz="1110" dirty="0">
                <a:latin typeface="Times New Roman" panose="02020603050405020304" charset="0"/>
                <a:cs typeface="Times New Roman" panose="02020603050405020304" charset="0"/>
              </a:rPr>
              <a:t>(20);</a:t>
            </a:r>
            <a:br>
              <a:rPr lang="en-US" altLang="en-US" sz="1110" dirty="0">
                <a:latin typeface="Times New Roman" panose="02020603050405020304" charset="0"/>
                <a:cs typeface="Times New Roman" panose="02020603050405020304" charset="0"/>
              </a:rPr>
            </a:br>
            <a:br>
              <a:rPr lang="en-US" altLang="en-US" sz="1110" dirty="0">
                <a:latin typeface="Times New Roman" panose="02020603050405020304" charset="0"/>
                <a:cs typeface="Times New Roman" panose="02020603050405020304" charset="0"/>
              </a:rPr>
            </a:br>
            <a:br>
              <a:rPr lang="en-US" altLang="en-US" sz="1110" dirty="0">
                <a:latin typeface="Times New Roman" panose="02020603050405020304" charset="0"/>
                <a:cs typeface="Times New Roman" panose="02020603050405020304" charset="0"/>
              </a:rPr>
            </a:br>
            <a:br>
              <a:rPr lang="en-US" altLang="en-US" sz="1110" dirty="0">
                <a:latin typeface="Times New Roman" panose="02020603050405020304" charset="0"/>
                <a:cs typeface="Times New Roman" panose="02020603050405020304" charset="0"/>
              </a:rPr>
            </a:br>
            <a:endParaRPr lang="en-US" altLang="en-US" sz="1110"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4111625" y="322580"/>
            <a:ext cx="4177665" cy="4743450"/>
          </a:xfrm>
        </p:spPr>
        <p:txBody>
          <a:bodyPr>
            <a:normAutofit/>
          </a:bodyPr>
          <a:lstStyle/>
          <a:p>
            <a:pPr marL="114300" indent="0">
              <a:buNone/>
            </a:pPr>
            <a:r>
              <a:rPr lang="en-US" altLang="en-US" sz="1000" dirty="0">
                <a:latin typeface="Times New Roman" panose="02020603050405020304" charset="0"/>
                <a:cs typeface="Times New Roman" panose="02020603050405020304" charset="0"/>
              </a:rPr>
              <a:t>    </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tfUpdateID.setFont</a:t>
            </a:r>
            <a:r>
              <a:rPr lang="en-US" altLang="en-US" sz="1000" dirty="0">
                <a:solidFill>
                  <a:schemeClr val="tx1"/>
                </a:solidFill>
                <a:latin typeface="Times New Roman" panose="02020603050405020304" charset="0"/>
                <a:cs typeface="Times New Roman" panose="02020603050405020304" charset="0"/>
              </a:rPr>
              <a:t>(FIELD_FONT);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gbc.gridx</a:t>
            </a:r>
            <a:r>
              <a:rPr lang="en-US" altLang="en-US" sz="1000" dirty="0">
                <a:solidFill>
                  <a:schemeClr val="tx1"/>
                </a:solidFill>
                <a:latin typeface="Times New Roman" panose="02020603050405020304" charset="0"/>
                <a:cs typeface="Times New Roman" panose="02020603050405020304" charset="0"/>
              </a:rPr>
              <a:t> = 1;</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panel.add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tfUpdateID</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String[] labels = {"New Course ID:", "New Bloom ID:", "New Expected Proficiency:", "New Expected Attainment:"};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JTextField</a:t>
            </a:r>
            <a:r>
              <a:rPr lang="en-US" altLang="en-US" sz="1000" dirty="0">
                <a:solidFill>
                  <a:schemeClr val="tx1"/>
                </a:solidFill>
                <a:latin typeface="Times New Roman" panose="02020603050405020304" charset="0"/>
                <a:cs typeface="Times New Roman" panose="02020603050405020304" charset="0"/>
              </a:rPr>
              <a:t>[] fields = new </a:t>
            </a:r>
            <a:r>
              <a:rPr lang="en-US" altLang="en-US" sz="1000" dirty="0" err="1">
                <a:solidFill>
                  <a:schemeClr val="tx1"/>
                </a:solidFill>
                <a:latin typeface="Times New Roman" panose="02020603050405020304" charset="0"/>
                <a:cs typeface="Times New Roman" panose="02020603050405020304" charset="0"/>
              </a:rPr>
              <a:t>JTextField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labels.length</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for (int </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 = 0; </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 &lt; </a:t>
            </a:r>
            <a:r>
              <a:rPr lang="en-US" altLang="en-US" sz="1000" dirty="0" err="1">
                <a:solidFill>
                  <a:schemeClr val="tx1"/>
                </a:solidFill>
                <a:latin typeface="Times New Roman" panose="02020603050405020304" charset="0"/>
                <a:cs typeface="Times New Roman" panose="02020603050405020304" charset="0"/>
              </a:rPr>
              <a:t>labels.length</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JLabel</a:t>
            </a:r>
            <a:r>
              <a:rPr lang="en-US" altLang="en-US" sz="1000" dirty="0">
                <a:solidFill>
                  <a:schemeClr val="tx1"/>
                </a:solidFill>
                <a:latin typeface="Times New Roman" panose="02020603050405020304" charset="0"/>
                <a:cs typeface="Times New Roman" panose="02020603050405020304" charset="0"/>
              </a:rPr>
              <a:t> label = new </a:t>
            </a:r>
            <a:r>
              <a:rPr lang="en-US" altLang="en-US" sz="1000" dirty="0" err="1">
                <a:solidFill>
                  <a:schemeClr val="tx1"/>
                </a:solidFill>
                <a:latin typeface="Times New Roman" panose="02020603050405020304" charset="0"/>
                <a:cs typeface="Times New Roman" panose="02020603050405020304" charset="0"/>
              </a:rPr>
              <a:t>JLabel</a:t>
            </a:r>
            <a:r>
              <a:rPr lang="en-US" altLang="en-US" sz="1000" dirty="0">
                <a:solidFill>
                  <a:schemeClr val="tx1"/>
                </a:solidFill>
                <a:latin typeface="Times New Roman" panose="02020603050405020304" charset="0"/>
                <a:cs typeface="Times New Roman" panose="02020603050405020304" charset="0"/>
              </a:rPr>
              <a:t>(labels[</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label.setFont</a:t>
            </a:r>
            <a:r>
              <a:rPr lang="en-US" altLang="en-US" sz="1000" dirty="0">
                <a:solidFill>
                  <a:schemeClr val="tx1"/>
                </a:solidFill>
                <a:latin typeface="Times New Roman" panose="02020603050405020304" charset="0"/>
                <a:cs typeface="Times New Roman" panose="02020603050405020304" charset="0"/>
              </a:rPr>
              <a:t>(LABEL_FONT);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gbc.gridx</a:t>
            </a:r>
            <a:r>
              <a:rPr lang="en-US" altLang="en-US" sz="1000" dirty="0">
                <a:solidFill>
                  <a:schemeClr val="tx1"/>
                </a:solidFill>
                <a:latin typeface="Times New Roman" panose="02020603050405020304" charset="0"/>
                <a:cs typeface="Times New Roman" panose="02020603050405020304" charset="0"/>
              </a:rPr>
              <a:t> = 0;</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gbc.gridy</a:t>
            </a:r>
            <a:r>
              <a:rPr lang="en-US" altLang="en-US" sz="1000" dirty="0">
                <a:solidFill>
                  <a:schemeClr val="tx1"/>
                </a:solidFill>
                <a:latin typeface="Times New Roman" panose="02020603050405020304" charset="0"/>
                <a:cs typeface="Times New Roman" panose="02020603050405020304" charset="0"/>
              </a:rPr>
              <a:t> = i+1;</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panel.add</a:t>
            </a:r>
            <a:r>
              <a:rPr lang="en-US" altLang="en-US" sz="1000" dirty="0">
                <a:solidFill>
                  <a:schemeClr val="tx1"/>
                </a:solidFill>
                <a:latin typeface="Times New Roman" panose="02020603050405020304" charset="0"/>
                <a:cs typeface="Times New Roman" panose="02020603050405020304" charset="0"/>
              </a:rPr>
              <a:t>(label, </a:t>
            </a:r>
            <a:r>
              <a:rPr lang="en-US" altLang="en-US" sz="1000" dirty="0" err="1">
                <a:solidFill>
                  <a:schemeClr val="tx1"/>
                </a:solidFill>
                <a:latin typeface="Times New Roman" panose="02020603050405020304" charset="0"/>
                <a:cs typeface="Times New Roman" panose="02020603050405020304" charset="0"/>
              </a:rPr>
              <a:t>gbc</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fields[</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 = new </a:t>
            </a:r>
            <a:r>
              <a:rPr lang="en-US" altLang="en-US" sz="1000" dirty="0" err="1">
                <a:solidFill>
                  <a:schemeClr val="tx1"/>
                </a:solidFill>
                <a:latin typeface="Times New Roman" panose="02020603050405020304" charset="0"/>
                <a:cs typeface="Times New Roman" panose="02020603050405020304" charset="0"/>
              </a:rPr>
              <a:t>JTextField</a:t>
            </a:r>
            <a:r>
              <a:rPr lang="en-US" altLang="en-US" sz="1000" dirty="0">
                <a:solidFill>
                  <a:schemeClr val="tx1"/>
                </a:solidFill>
                <a:latin typeface="Times New Roman" panose="02020603050405020304" charset="0"/>
                <a:cs typeface="Times New Roman" panose="02020603050405020304" charset="0"/>
              </a:rPr>
              <a:t>(20);</a:t>
            </a:r>
          </a:p>
          <a:p>
            <a:pPr marL="114300" indent="0">
              <a:buNone/>
            </a:pPr>
            <a:r>
              <a:rPr lang="en-US" altLang="en-US" sz="1000" dirty="0">
                <a:solidFill>
                  <a:schemeClr val="tx1"/>
                </a:solidFill>
                <a:latin typeface="Times New Roman" panose="02020603050405020304" charset="0"/>
                <a:cs typeface="Times New Roman" panose="02020603050405020304" charset="0"/>
              </a:rPr>
              <a:t>            fields[</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setFont</a:t>
            </a:r>
            <a:r>
              <a:rPr lang="en-US" altLang="en-US" sz="1000" dirty="0">
                <a:solidFill>
                  <a:schemeClr val="tx1"/>
                </a:solidFill>
                <a:latin typeface="Times New Roman" panose="02020603050405020304" charset="0"/>
                <a:cs typeface="Times New Roman" panose="02020603050405020304" charset="0"/>
              </a:rPr>
              <a:t>(FIELD_FONT);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gbc.gridx</a:t>
            </a:r>
            <a:r>
              <a:rPr lang="en-US" altLang="en-US" sz="1000" dirty="0">
                <a:solidFill>
                  <a:schemeClr val="tx1"/>
                </a:solidFill>
                <a:latin typeface="Times New Roman" panose="02020603050405020304" charset="0"/>
                <a:cs typeface="Times New Roman" panose="02020603050405020304" charset="0"/>
              </a:rPr>
              <a:t> = 1;</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panel.add</a:t>
            </a:r>
            <a:r>
              <a:rPr lang="en-US" altLang="en-US" sz="1000" dirty="0">
                <a:solidFill>
                  <a:schemeClr val="tx1"/>
                </a:solidFill>
                <a:latin typeface="Times New Roman" panose="02020603050405020304" charset="0"/>
                <a:cs typeface="Times New Roman" panose="02020603050405020304" charset="0"/>
              </a:rPr>
              <a:t>(fields[</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gbc.gridx</a:t>
            </a:r>
            <a:r>
              <a:rPr lang="en-US" altLang="en-US" sz="1000" dirty="0">
                <a:solidFill>
                  <a:schemeClr val="tx1"/>
                </a:solidFill>
                <a:latin typeface="Times New Roman" panose="02020603050405020304" charset="0"/>
                <a:cs typeface="Times New Roman" panose="02020603050405020304" charset="0"/>
              </a:rPr>
              <a:t> = 0;</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gbc.gridy</a:t>
            </a:r>
            <a:r>
              <a:rPr lang="en-US" altLang="en-US" sz="1000" dirty="0">
                <a:solidFill>
                  <a:schemeClr val="tx1"/>
                </a:solidFill>
                <a:latin typeface="Times New Roman" panose="02020603050405020304" charset="0"/>
                <a:cs typeface="Times New Roman" panose="02020603050405020304" charset="0"/>
              </a:rPr>
              <a:t> = labels.length+1;</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gbc.gridwidth</a:t>
            </a:r>
            <a:r>
              <a:rPr lang="en-US" altLang="en-US" sz="1000" dirty="0">
                <a:solidFill>
                  <a:schemeClr val="tx1"/>
                </a:solidFill>
                <a:latin typeface="Times New Roman" panose="02020603050405020304" charset="0"/>
                <a:cs typeface="Times New Roman" panose="02020603050405020304" charset="0"/>
              </a:rPr>
              <a:t> = 2;</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gbc.anchor</a:t>
            </a:r>
            <a:r>
              <a:rPr lang="en-US" altLang="en-US" sz="1000" dirty="0">
                <a:solidFill>
                  <a:schemeClr val="tx1"/>
                </a:solidFill>
                <a:latin typeface="Times New Roman" panose="02020603050405020304" charset="0"/>
                <a:cs typeface="Times New Roman" panose="02020603050405020304" charset="0"/>
              </a:rPr>
              <a:t> = </a:t>
            </a:r>
            <a:r>
              <a:rPr lang="en-US" altLang="en-US" sz="1000" dirty="0" err="1">
                <a:solidFill>
                  <a:schemeClr val="tx1"/>
                </a:solidFill>
                <a:latin typeface="Times New Roman" panose="02020603050405020304" charset="0"/>
                <a:cs typeface="Times New Roman" panose="02020603050405020304" charset="0"/>
              </a:rPr>
              <a:t>GridBagConstraints.CENTER</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JButton</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btnUpdate</a:t>
            </a:r>
            <a:r>
              <a:rPr lang="en-US" altLang="en-US" sz="1000" dirty="0">
                <a:solidFill>
                  <a:schemeClr val="tx1"/>
                </a:solidFill>
                <a:latin typeface="Times New Roman" panose="02020603050405020304" charset="0"/>
                <a:cs typeface="Times New Roman" panose="02020603050405020304" charset="0"/>
              </a:rPr>
              <a:t> = </a:t>
            </a:r>
            <a:r>
              <a:rPr lang="en-US" altLang="en-US" sz="1000" dirty="0" err="1">
                <a:solidFill>
                  <a:schemeClr val="tx1"/>
                </a:solidFill>
                <a:latin typeface="Times New Roman" panose="02020603050405020304" charset="0"/>
                <a:cs typeface="Times New Roman" panose="02020603050405020304" charset="0"/>
              </a:rPr>
              <a:t>createStyledButton</a:t>
            </a:r>
            <a:r>
              <a:rPr lang="en-US" altLang="en-US" sz="1000" dirty="0">
                <a:solidFill>
                  <a:schemeClr val="tx1"/>
                </a:solidFill>
                <a:latin typeface="Times New Roman" panose="02020603050405020304" charset="0"/>
                <a:cs typeface="Times New Roman" panose="02020603050405020304" charset="0"/>
              </a:rPr>
              <a:t>("Update Record", new Color(218, 165, 32));</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btnUpdate.addActionListener</a:t>
            </a:r>
            <a:r>
              <a:rPr lang="en-US" altLang="en-US" sz="1000" dirty="0">
                <a:solidFill>
                  <a:schemeClr val="tx1"/>
                </a:solidFill>
                <a:latin typeface="Times New Roman" panose="02020603050405020304" charset="0"/>
                <a:cs typeface="Times New Roman" panose="02020603050405020304" charset="0"/>
              </a:rPr>
              <a:t>(e -&gt;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77800"/>
            <a:ext cx="3611880" cy="4965700"/>
          </a:xfrm>
        </p:spPr>
        <p:txBody>
          <a:bodyPr>
            <a:normAutofit fontScale="90000"/>
          </a:bodyPr>
          <a:lstStyle/>
          <a:p>
            <a:r>
              <a:rPr lang="en-US" altLang="en-US" sz="1000" dirty="0">
                <a:latin typeface="Times New Roman" panose="02020603050405020304" charset="0"/>
                <a:cs typeface="Times New Roman" panose="02020603050405020304" charset="0"/>
              </a:rPr>
              <a:t>          </a:t>
            </a:r>
            <a:r>
              <a:rPr lang="en-US" altLang="en-US" sz="1110" dirty="0">
                <a:latin typeface="Times New Roman" panose="02020603050405020304" charset="0"/>
                <a:cs typeface="Times New Roman" panose="02020603050405020304" charset="0"/>
              </a:rPr>
              <a:t>  if (</a:t>
            </a:r>
            <a:r>
              <a:rPr lang="en-US" altLang="en-US" sz="1110" dirty="0" err="1">
                <a:latin typeface="Times New Roman" panose="02020603050405020304" charset="0"/>
                <a:cs typeface="Times New Roman" panose="02020603050405020304" charset="0"/>
              </a:rPr>
              <a:t>tfUpdateID.getText</a:t>
            </a:r>
            <a:r>
              <a:rPr lang="en-US" altLang="en-US" sz="1110" dirty="0">
                <a:latin typeface="Times New Roman" panose="02020603050405020304" charset="0"/>
                <a:cs typeface="Times New Roman" panose="02020603050405020304" charset="0"/>
              </a:rPr>
              <a:t>().trim().</a:t>
            </a:r>
            <a:r>
              <a:rPr lang="en-US" altLang="en-US" sz="1110" dirty="0" err="1">
                <a:latin typeface="Times New Roman" panose="02020603050405020304" charset="0"/>
                <a:cs typeface="Times New Roman" panose="02020603050405020304" charset="0"/>
              </a:rPr>
              <a:t>isEmpty</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showError</a:t>
            </a:r>
            <a:r>
              <a:rPr lang="en-US" altLang="en-US" sz="1110" dirty="0">
                <a:latin typeface="Times New Roman" panose="02020603050405020304" charset="0"/>
                <a:cs typeface="Times New Roman" panose="02020603050405020304" charset="0"/>
              </a:rPr>
              <a:t>("Outcome Code is required");</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return;</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try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Team11_course_outcome_update ("UPDATE team11_course_outcome SET </a:t>
            </a:r>
            <a:r>
              <a:rPr lang="en-US" altLang="en-US" sz="1110" dirty="0" err="1">
                <a:latin typeface="Times New Roman" panose="02020603050405020304" charset="0"/>
                <a:cs typeface="Times New Roman" panose="02020603050405020304" charset="0"/>
              </a:rPr>
              <a:t>course_id</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bloom_id</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expected_proficiency</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expected_attainment</a:t>
            </a:r>
            <a:r>
              <a:rPr lang="en-US" altLang="en-US" sz="1110" dirty="0">
                <a:latin typeface="Times New Roman" panose="02020603050405020304" charset="0"/>
                <a:cs typeface="Times New Roman" panose="02020603050405020304" charset="0"/>
              </a:rPr>
              <a:t>=? WHERE </a:t>
            </a:r>
            <a:r>
              <a:rPr lang="en-US" altLang="en-US" sz="1110" dirty="0" err="1">
                <a:latin typeface="Times New Roman" panose="02020603050405020304" charset="0"/>
                <a:cs typeface="Times New Roman" panose="02020603050405020304" charset="0"/>
              </a:rPr>
              <a:t>course_outcome_code</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fields[0].</a:t>
            </a:r>
            <a:r>
              <a:rPr lang="en-US" altLang="en-US" sz="1110" dirty="0" err="1">
                <a:latin typeface="Times New Roman" panose="02020603050405020304" charset="0"/>
                <a:cs typeface="Times New Roman" panose="02020603050405020304" charset="0"/>
              </a:rPr>
              <a:t>getText</a:t>
            </a:r>
            <a:r>
              <a:rPr lang="en-US" altLang="en-US" sz="1110" dirty="0">
                <a:latin typeface="Times New Roman" panose="02020603050405020304" charset="0"/>
                <a:cs typeface="Times New Roman" panose="02020603050405020304" charset="0"/>
              </a:rPr>
              <a:t>(), fields[1].</a:t>
            </a:r>
            <a:r>
              <a:rPr lang="en-US" altLang="en-US" sz="1110" dirty="0" err="1">
                <a:latin typeface="Times New Roman" panose="02020603050405020304" charset="0"/>
                <a:cs typeface="Times New Roman" panose="02020603050405020304" charset="0"/>
              </a:rPr>
              <a:t>getText</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Float.parseFloat</a:t>
            </a:r>
            <a:r>
              <a:rPr lang="en-US" altLang="en-US" sz="1110" dirty="0">
                <a:latin typeface="Times New Roman" panose="02020603050405020304" charset="0"/>
                <a:cs typeface="Times New Roman" panose="02020603050405020304" charset="0"/>
              </a:rPr>
              <a:t>(fields[2].</a:t>
            </a:r>
            <a:r>
              <a:rPr lang="en-US" altLang="en-US" sz="1110" dirty="0" err="1">
                <a:latin typeface="Times New Roman" panose="02020603050405020304" charset="0"/>
                <a:cs typeface="Times New Roman" panose="02020603050405020304" charset="0"/>
              </a:rPr>
              <a:t>getText</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Float.parseFloat</a:t>
            </a:r>
            <a:r>
              <a:rPr lang="en-US" altLang="en-US" sz="1110" dirty="0">
                <a:latin typeface="Times New Roman" panose="02020603050405020304" charset="0"/>
                <a:cs typeface="Times New Roman" panose="02020603050405020304" charset="0"/>
              </a:rPr>
              <a:t>(fields[3].</a:t>
            </a:r>
            <a:r>
              <a:rPr lang="en-US" altLang="en-US" sz="1110" dirty="0" err="1">
                <a:latin typeface="Times New Roman" panose="02020603050405020304" charset="0"/>
                <a:cs typeface="Times New Roman" panose="02020603050405020304" charset="0"/>
              </a:rPr>
              <a:t>getText</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tfUpdateID.getText</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tfUpdateID.setText</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for (</a:t>
            </a:r>
            <a:r>
              <a:rPr lang="en-US" altLang="en-US" sz="1110" dirty="0" err="1">
                <a:latin typeface="Times New Roman" panose="02020603050405020304" charset="0"/>
                <a:cs typeface="Times New Roman" panose="02020603050405020304" charset="0"/>
              </a:rPr>
              <a:t>JTextField</a:t>
            </a:r>
            <a:r>
              <a:rPr lang="en-US" altLang="en-US" sz="1110" dirty="0">
                <a:latin typeface="Times New Roman" panose="02020603050405020304" charset="0"/>
                <a:cs typeface="Times New Roman" panose="02020603050405020304" charset="0"/>
              </a:rPr>
              <a:t> field : fields) </a:t>
            </a:r>
            <a:r>
              <a:rPr lang="en-US" altLang="en-US" sz="1110" dirty="0" err="1">
                <a:latin typeface="Times New Roman" panose="02020603050405020304" charset="0"/>
                <a:cs typeface="Times New Roman" panose="02020603050405020304" charset="0"/>
              </a:rPr>
              <a:t>field.setText</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 catch (</a:t>
            </a:r>
            <a:r>
              <a:rPr lang="en-US" altLang="en-US" sz="1110" dirty="0" err="1">
                <a:latin typeface="Times New Roman" panose="02020603050405020304" charset="0"/>
                <a:cs typeface="Times New Roman" panose="02020603050405020304" charset="0"/>
              </a:rPr>
              <a:t>NumberFormatException</a:t>
            </a:r>
            <a:r>
              <a:rPr lang="en-US" altLang="en-US" sz="1110" dirty="0">
                <a:latin typeface="Times New Roman" panose="02020603050405020304" charset="0"/>
                <a:cs typeface="Times New Roman" panose="02020603050405020304" charset="0"/>
              </a:rPr>
              <a:t> ex)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showError</a:t>
            </a:r>
            <a:r>
              <a:rPr lang="en-US" altLang="en-US" sz="1110" dirty="0">
                <a:latin typeface="Times New Roman" panose="02020603050405020304" charset="0"/>
                <a:cs typeface="Times New Roman" panose="02020603050405020304" charset="0"/>
              </a:rPr>
              <a:t>("Invalid number format");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panel.add</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btnUpdate</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gbc</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return panel;</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private </a:t>
            </a:r>
            <a:r>
              <a:rPr lang="en-US" altLang="en-US" sz="1110" dirty="0" err="1">
                <a:latin typeface="Times New Roman" panose="02020603050405020304" charset="0"/>
                <a:cs typeface="Times New Roman" panose="02020603050405020304" charset="0"/>
              </a:rPr>
              <a:t>JPanel</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createDeletePanel</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JPanel</a:t>
            </a:r>
            <a:r>
              <a:rPr lang="en-US" altLang="en-US" sz="1110" dirty="0">
                <a:latin typeface="Times New Roman" panose="02020603050405020304" charset="0"/>
                <a:cs typeface="Times New Roman" panose="02020603050405020304" charset="0"/>
              </a:rPr>
              <a:t> panel = new </a:t>
            </a:r>
            <a:r>
              <a:rPr lang="en-US" altLang="en-US" sz="1110" dirty="0" err="1">
                <a:latin typeface="Times New Roman" panose="02020603050405020304" charset="0"/>
                <a:cs typeface="Times New Roman" panose="02020603050405020304" charset="0"/>
              </a:rPr>
              <a:t>JPanel</a:t>
            </a:r>
            <a:r>
              <a:rPr lang="en-US" altLang="en-US" sz="1110" dirty="0">
                <a:latin typeface="Times New Roman" panose="02020603050405020304" charset="0"/>
                <a:cs typeface="Times New Roman" panose="02020603050405020304" charset="0"/>
              </a:rPr>
              <a:t>(new </a:t>
            </a:r>
            <a:r>
              <a:rPr lang="en-US" altLang="en-US" sz="1110" dirty="0" err="1">
                <a:latin typeface="Times New Roman" panose="02020603050405020304" charset="0"/>
                <a:cs typeface="Times New Roman" panose="02020603050405020304" charset="0"/>
              </a:rPr>
              <a:t>GridBagLayout</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br>
              <a:rPr lang="en-US" altLang="en-US" sz="1110" dirty="0">
                <a:latin typeface="Times New Roman" panose="02020603050405020304" charset="0"/>
                <a:cs typeface="Times New Roman" panose="02020603050405020304" charset="0"/>
              </a:rPr>
            </a:br>
            <a:r>
              <a:rPr lang="en-US" altLang="en-US" sz="1110" dirty="0">
                <a:solidFill>
                  <a:schemeClr val="tx1"/>
                </a:solidFill>
                <a:latin typeface="Times New Roman" panose="02020603050405020304" charset="0"/>
                <a:cs typeface="Times New Roman" panose="02020603050405020304" charset="0"/>
                <a:sym typeface="+mn-ea"/>
              </a:rPr>
              <a:t> </a:t>
            </a:r>
            <a:r>
              <a:rPr lang="en-US" altLang="en-US" sz="1110" dirty="0" err="1">
                <a:solidFill>
                  <a:schemeClr val="tx1"/>
                </a:solidFill>
                <a:latin typeface="Times New Roman" panose="02020603050405020304" charset="0"/>
                <a:cs typeface="Times New Roman" panose="02020603050405020304" charset="0"/>
                <a:sym typeface="+mn-ea"/>
              </a:rPr>
              <a:t>panel.setBackground</a:t>
            </a:r>
            <a:r>
              <a:rPr lang="en-US" altLang="en-US" sz="1110" dirty="0">
                <a:solidFill>
                  <a:schemeClr val="tx1"/>
                </a:solidFill>
                <a:latin typeface="Times New Roman" panose="02020603050405020304" charset="0"/>
                <a:cs typeface="Times New Roman" panose="02020603050405020304" charset="0"/>
                <a:sym typeface="+mn-ea"/>
              </a:rPr>
              <a:t>(</a:t>
            </a:r>
            <a:r>
              <a:rPr lang="en-US" altLang="en-US" sz="1110" dirty="0" err="1">
                <a:solidFill>
                  <a:schemeClr val="tx1"/>
                </a:solidFill>
                <a:latin typeface="Times New Roman" panose="02020603050405020304" charset="0"/>
                <a:cs typeface="Times New Roman" panose="02020603050405020304" charset="0"/>
                <a:sym typeface="+mn-ea"/>
              </a:rPr>
              <a:t>Color.WHITE</a:t>
            </a:r>
            <a:r>
              <a:rPr lang="en-US" altLang="en-US" sz="1110" dirty="0">
                <a:solidFill>
                  <a:schemeClr val="tx1"/>
                </a:solidFill>
                <a:latin typeface="Times New Roman" panose="02020603050405020304" charset="0"/>
                <a:cs typeface="Times New Roman" panose="02020603050405020304" charset="0"/>
                <a:sym typeface="+mn-ea"/>
              </a:rPr>
              <a:t>);</a:t>
            </a:r>
            <a:br>
              <a:rPr lang="en-US" altLang="en-US" sz="1110" dirty="0">
                <a:solidFill>
                  <a:schemeClr val="tx1"/>
                </a:solidFill>
                <a:latin typeface="Times New Roman" panose="02020603050405020304" charset="0"/>
                <a:cs typeface="Times New Roman" panose="02020603050405020304" charset="0"/>
              </a:rPr>
            </a:br>
            <a:r>
              <a:rPr lang="en-US" altLang="en-US" sz="1110" dirty="0">
                <a:solidFill>
                  <a:schemeClr val="tx1"/>
                </a:solidFill>
                <a:latin typeface="Times New Roman" panose="02020603050405020304" charset="0"/>
                <a:cs typeface="Times New Roman" panose="02020603050405020304" charset="0"/>
                <a:sym typeface="+mn-ea"/>
              </a:rPr>
              <a:t>        </a:t>
            </a:r>
            <a:r>
              <a:rPr lang="en-US" altLang="en-US" sz="1110" dirty="0" err="1">
                <a:solidFill>
                  <a:schemeClr val="tx1"/>
                </a:solidFill>
                <a:latin typeface="Times New Roman" panose="02020603050405020304" charset="0"/>
                <a:cs typeface="Times New Roman" panose="02020603050405020304" charset="0"/>
                <a:sym typeface="+mn-ea"/>
              </a:rPr>
              <a:t>panel.setBorder</a:t>
            </a:r>
            <a:r>
              <a:rPr lang="en-US" altLang="en-US" sz="1110" dirty="0">
                <a:solidFill>
                  <a:schemeClr val="tx1"/>
                </a:solidFill>
                <a:latin typeface="Times New Roman" panose="02020603050405020304" charset="0"/>
                <a:cs typeface="Times New Roman" panose="02020603050405020304" charset="0"/>
                <a:sym typeface="+mn-ea"/>
              </a:rPr>
              <a:t>(</a:t>
            </a:r>
            <a:r>
              <a:rPr lang="en-US" altLang="en-US" sz="1110" dirty="0" err="1">
                <a:solidFill>
                  <a:schemeClr val="tx1"/>
                </a:solidFill>
                <a:latin typeface="Times New Roman" panose="02020603050405020304" charset="0"/>
                <a:cs typeface="Times New Roman" panose="02020603050405020304" charset="0"/>
                <a:sym typeface="+mn-ea"/>
              </a:rPr>
              <a:t>BorderFactory.createEmptyBorder</a:t>
            </a:r>
            <a:r>
              <a:rPr lang="en-US" altLang="en-US" sz="1110" dirty="0">
                <a:solidFill>
                  <a:schemeClr val="tx1"/>
                </a:solidFill>
                <a:latin typeface="Times New Roman" panose="02020603050405020304" charset="0"/>
                <a:cs typeface="Times New Roman" panose="02020603050405020304" charset="0"/>
                <a:sym typeface="+mn-ea"/>
              </a:rPr>
              <a:t>(20, 20, 20, 20));</a:t>
            </a:r>
            <a:br>
              <a:rPr lang="en-US" altLang="en-US" sz="1110" dirty="0">
                <a:latin typeface="Times New Roman" panose="02020603050405020304" charset="0"/>
                <a:cs typeface="Times New Roman" panose="02020603050405020304" charset="0"/>
              </a:rPr>
            </a:br>
            <a:r>
              <a:rPr lang="en-US" altLang="en-US" sz="1110" dirty="0">
                <a:solidFill>
                  <a:schemeClr val="tx1"/>
                </a:solidFill>
                <a:latin typeface="Times New Roman" panose="02020603050405020304" charset="0"/>
                <a:cs typeface="Times New Roman" panose="02020603050405020304" charset="0"/>
                <a:sym typeface="+mn-ea"/>
              </a:rPr>
              <a:t>           </a:t>
            </a:r>
            <a:r>
              <a:rPr lang="en-US" altLang="en-US" sz="1110" dirty="0" err="1">
                <a:solidFill>
                  <a:schemeClr val="tx1"/>
                </a:solidFill>
                <a:latin typeface="Times New Roman" panose="02020603050405020304" charset="0"/>
                <a:cs typeface="Times New Roman" panose="02020603050405020304" charset="0"/>
                <a:sym typeface="+mn-ea"/>
              </a:rPr>
              <a:t>GridBagConstraints</a:t>
            </a:r>
            <a:r>
              <a:rPr lang="en-US" altLang="en-US" sz="1110" dirty="0">
                <a:solidFill>
                  <a:schemeClr val="tx1"/>
                </a:solidFill>
                <a:latin typeface="Times New Roman" panose="02020603050405020304" charset="0"/>
                <a:cs typeface="Times New Roman" panose="02020603050405020304" charset="0"/>
                <a:sym typeface="+mn-ea"/>
              </a:rPr>
              <a:t> </a:t>
            </a:r>
            <a:r>
              <a:rPr lang="en-US" altLang="en-US" sz="1110" dirty="0" err="1">
                <a:solidFill>
                  <a:schemeClr val="tx1"/>
                </a:solidFill>
                <a:latin typeface="Times New Roman" panose="02020603050405020304" charset="0"/>
                <a:cs typeface="Times New Roman" panose="02020603050405020304" charset="0"/>
                <a:sym typeface="+mn-ea"/>
              </a:rPr>
              <a:t>gbc</a:t>
            </a:r>
            <a:r>
              <a:rPr lang="en-US" altLang="en-US" sz="1110" dirty="0">
                <a:solidFill>
                  <a:schemeClr val="tx1"/>
                </a:solidFill>
                <a:latin typeface="Times New Roman" panose="02020603050405020304" charset="0"/>
                <a:cs typeface="Times New Roman" panose="02020603050405020304" charset="0"/>
                <a:sym typeface="+mn-ea"/>
              </a:rPr>
              <a:t> = new </a:t>
            </a:r>
            <a:r>
              <a:rPr lang="en-US" altLang="en-US" sz="1110" dirty="0" err="1">
                <a:solidFill>
                  <a:schemeClr val="tx1"/>
                </a:solidFill>
                <a:latin typeface="Times New Roman" panose="02020603050405020304" charset="0"/>
                <a:cs typeface="Times New Roman" panose="02020603050405020304" charset="0"/>
                <a:sym typeface="+mn-ea"/>
              </a:rPr>
              <a:t>GridBagConstraints</a:t>
            </a:r>
            <a:r>
              <a:rPr lang="en-US" altLang="en-US" sz="1110" dirty="0">
                <a:solidFill>
                  <a:schemeClr val="tx1"/>
                </a:solidFill>
                <a:latin typeface="Times New Roman" panose="02020603050405020304" charset="0"/>
                <a:cs typeface="Times New Roman" panose="02020603050405020304" charset="0"/>
                <a:sym typeface="+mn-ea"/>
              </a:rPr>
              <a:t>();</a:t>
            </a:r>
            <a:endParaRPr lang="en-US" altLang="en-US" sz="1110"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3886200" y="177800"/>
            <a:ext cx="4330065" cy="4651375"/>
          </a:xfrm>
        </p:spPr>
        <p:txBody>
          <a:bodyPr>
            <a:noAutofit/>
          </a:bodyPr>
          <a:lstStyle/>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gbc.insets</a:t>
            </a:r>
            <a:r>
              <a:rPr lang="en-US" altLang="en-US" sz="1000" dirty="0">
                <a:solidFill>
                  <a:schemeClr val="tx1"/>
                </a:solidFill>
                <a:latin typeface="Times New Roman" panose="02020603050405020304" charset="0"/>
                <a:cs typeface="Times New Roman" panose="02020603050405020304" charset="0"/>
              </a:rPr>
              <a:t> = new Insets(10, 10, 10, 10);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JLabel</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deleteLabel</a:t>
            </a:r>
            <a:r>
              <a:rPr lang="en-US" altLang="en-US" sz="1000" dirty="0">
                <a:solidFill>
                  <a:schemeClr val="tx1"/>
                </a:solidFill>
                <a:latin typeface="Times New Roman" panose="02020603050405020304" charset="0"/>
                <a:cs typeface="Times New Roman" panose="02020603050405020304" charset="0"/>
              </a:rPr>
              <a:t> = new </a:t>
            </a:r>
            <a:r>
              <a:rPr lang="en-US" altLang="en-US" sz="1000" dirty="0" err="1">
                <a:solidFill>
                  <a:schemeClr val="tx1"/>
                </a:solidFill>
                <a:latin typeface="Times New Roman" panose="02020603050405020304" charset="0"/>
                <a:cs typeface="Times New Roman" panose="02020603050405020304" charset="0"/>
              </a:rPr>
              <a:t>JLabel</a:t>
            </a:r>
            <a:r>
              <a:rPr lang="en-US" altLang="en-US" sz="1000" dirty="0">
                <a:solidFill>
                  <a:schemeClr val="tx1"/>
                </a:solidFill>
                <a:latin typeface="Times New Roman" panose="02020603050405020304" charset="0"/>
                <a:cs typeface="Times New Roman" panose="02020603050405020304" charset="0"/>
              </a:rPr>
              <a:t>("Record ID to Delete:");</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deleteLabel.setFont</a:t>
            </a:r>
            <a:r>
              <a:rPr lang="en-US" altLang="en-US" sz="1000" dirty="0">
                <a:solidFill>
                  <a:schemeClr val="tx1"/>
                </a:solidFill>
                <a:latin typeface="Times New Roman" panose="02020603050405020304" charset="0"/>
                <a:cs typeface="Times New Roman" panose="02020603050405020304" charset="0"/>
              </a:rPr>
              <a:t>(LABEL_FONT);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gbc.gridx</a:t>
            </a:r>
            <a:r>
              <a:rPr lang="en-US" altLang="en-US" sz="1000" dirty="0">
                <a:solidFill>
                  <a:schemeClr val="tx1"/>
                </a:solidFill>
                <a:latin typeface="Times New Roman" panose="02020603050405020304" charset="0"/>
                <a:cs typeface="Times New Roman" panose="02020603050405020304" charset="0"/>
              </a:rPr>
              <a:t> = 0;</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gbc.gridy</a:t>
            </a:r>
            <a:r>
              <a:rPr lang="en-US" altLang="en-US" sz="1000" dirty="0">
                <a:solidFill>
                  <a:schemeClr val="tx1"/>
                </a:solidFill>
                <a:latin typeface="Times New Roman" panose="02020603050405020304" charset="0"/>
                <a:cs typeface="Times New Roman" panose="02020603050405020304" charset="0"/>
              </a:rPr>
              <a:t> = 0;</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panel.add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deleteLabel</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tfDeleteID</a:t>
            </a:r>
            <a:r>
              <a:rPr lang="en-US" altLang="en-US" sz="1000" dirty="0">
                <a:solidFill>
                  <a:schemeClr val="tx1"/>
                </a:solidFill>
                <a:latin typeface="Times New Roman" panose="02020603050405020304" charset="0"/>
                <a:cs typeface="Times New Roman" panose="02020603050405020304" charset="0"/>
              </a:rPr>
              <a:t> = new </a:t>
            </a:r>
            <a:r>
              <a:rPr lang="en-US" altLang="en-US" sz="1000" dirty="0" err="1">
                <a:solidFill>
                  <a:schemeClr val="tx1"/>
                </a:solidFill>
                <a:latin typeface="Times New Roman" panose="02020603050405020304" charset="0"/>
                <a:cs typeface="Times New Roman" panose="02020603050405020304" charset="0"/>
              </a:rPr>
              <a:t>JTextField</a:t>
            </a:r>
            <a:r>
              <a:rPr lang="en-US" altLang="en-US" sz="1000" dirty="0">
                <a:solidFill>
                  <a:schemeClr val="tx1"/>
                </a:solidFill>
                <a:latin typeface="Times New Roman" panose="02020603050405020304" charset="0"/>
                <a:cs typeface="Times New Roman" panose="02020603050405020304" charset="0"/>
              </a:rPr>
              <a:t>(20);</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tfDeleteID.setFont</a:t>
            </a:r>
            <a:r>
              <a:rPr lang="en-US" altLang="en-US" sz="1000" dirty="0">
                <a:solidFill>
                  <a:schemeClr val="tx1"/>
                </a:solidFill>
                <a:latin typeface="Times New Roman" panose="02020603050405020304" charset="0"/>
                <a:cs typeface="Times New Roman" panose="02020603050405020304" charset="0"/>
              </a:rPr>
              <a:t>(FIELD_FONT);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gbc.gridx</a:t>
            </a:r>
            <a:r>
              <a:rPr lang="en-US" altLang="en-US" sz="1000" dirty="0">
                <a:solidFill>
                  <a:schemeClr val="tx1"/>
                </a:solidFill>
                <a:latin typeface="Times New Roman" panose="02020603050405020304" charset="0"/>
                <a:cs typeface="Times New Roman" panose="02020603050405020304" charset="0"/>
              </a:rPr>
              <a:t> = 1;</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panel.add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tfDeleteID</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gbc.gridx</a:t>
            </a:r>
            <a:r>
              <a:rPr lang="en-US" altLang="en-US" sz="1000" dirty="0">
                <a:solidFill>
                  <a:schemeClr val="tx1"/>
                </a:solidFill>
                <a:latin typeface="Times New Roman" panose="02020603050405020304" charset="0"/>
                <a:cs typeface="Times New Roman" panose="02020603050405020304" charset="0"/>
              </a:rPr>
              <a:t> = 0;</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gbc.gridy</a:t>
            </a:r>
            <a:r>
              <a:rPr lang="en-US" altLang="en-US" sz="1000" dirty="0">
                <a:solidFill>
                  <a:schemeClr val="tx1"/>
                </a:solidFill>
                <a:latin typeface="Times New Roman" panose="02020603050405020304" charset="0"/>
                <a:cs typeface="Times New Roman" panose="02020603050405020304" charset="0"/>
              </a:rPr>
              <a:t> = 1;</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gbc.gridwidth</a:t>
            </a:r>
            <a:r>
              <a:rPr lang="en-US" altLang="en-US" sz="1000" dirty="0">
                <a:solidFill>
                  <a:schemeClr val="tx1"/>
                </a:solidFill>
                <a:latin typeface="Times New Roman" panose="02020603050405020304" charset="0"/>
                <a:cs typeface="Times New Roman" panose="02020603050405020304" charset="0"/>
              </a:rPr>
              <a:t> = 2;</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gbc.anchor</a:t>
            </a:r>
            <a:r>
              <a:rPr lang="en-US" altLang="en-US" sz="1000" dirty="0">
                <a:solidFill>
                  <a:schemeClr val="tx1"/>
                </a:solidFill>
                <a:latin typeface="Times New Roman" panose="02020603050405020304" charset="0"/>
                <a:cs typeface="Times New Roman" panose="02020603050405020304" charset="0"/>
              </a:rPr>
              <a:t> = </a:t>
            </a:r>
            <a:r>
              <a:rPr lang="en-US" altLang="en-US" sz="1000" dirty="0" err="1">
                <a:solidFill>
                  <a:schemeClr val="tx1"/>
                </a:solidFill>
                <a:latin typeface="Times New Roman" panose="02020603050405020304" charset="0"/>
                <a:cs typeface="Times New Roman" panose="02020603050405020304" charset="0"/>
              </a:rPr>
              <a:t>GridBagConstraints.CENTER</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JButton</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btnDelete</a:t>
            </a:r>
            <a:r>
              <a:rPr lang="en-US" altLang="en-US" sz="1000" dirty="0">
                <a:solidFill>
                  <a:schemeClr val="tx1"/>
                </a:solidFill>
                <a:latin typeface="Times New Roman" panose="02020603050405020304" charset="0"/>
                <a:cs typeface="Times New Roman" panose="02020603050405020304" charset="0"/>
              </a:rPr>
              <a:t> = </a:t>
            </a:r>
            <a:r>
              <a:rPr lang="en-US" altLang="en-US" sz="1000" dirty="0" err="1">
                <a:solidFill>
                  <a:schemeClr val="tx1"/>
                </a:solidFill>
                <a:latin typeface="Times New Roman" panose="02020603050405020304" charset="0"/>
                <a:cs typeface="Times New Roman" panose="02020603050405020304" charset="0"/>
              </a:rPr>
              <a:t>createStyledButton</a:t>
            </a:r>
            <a:r>
              <a:rPr lang="en-US" altLang="en-US" sz="1000" dirty="0">
                <a:solidFill>
                  <a:schemeClr val="tx1"/>
                </a:solidFill>
                <a:latin typeface="Times New Roman" panose="02020603050405020304" charset="0"/>
                <a:cs typeface="Times New Roman" panose="02020603050405020304" charset="0"/>
              </a:rPr>
              <a:t>("Delete Record", new Color(178, 34, 34));</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btnDelete.addActionListener</a:t>
            </a:r>
            <a:r>
              <a:rPr lang="en-US" altLang="en-US" sz="1000" dirty="0">
                <a:solidFill>
                  <a:schemeClr val="tx1"/>
                </a:solidFill>
                <a:latin typeface="Times New Roman" panose="02020603050405020304" charset="0"/>
                <a:cs typeface="Times New Roman" panose="02020603050405020304" charset="0"/>
              </a:rPr>
              <a:t>(e -&gt; {</a:t>
            </a:r>
          </a:p>
          <a:p>
            <a:pPr marL="114300" indent="0">
              <a:buNone/>
            </a:pPr>
            <a:r>
              <a:rPr lang="en-US" altLang="en-US" sz="1000" dirty="0">
                <a:solidFill>
                  <a:schemeClr val="tx1"/>
                </a:solidFill>
                <a:latin typeface="Times New Roman" panose="02020603050405020304" charset="0"/>
                <a:cs typeface="Times New Roman" panose="02020603050405020304" charset="0"/>
              </a:rPr>
              <a:t>            try {</a:t>
            </a:r>
          </a:p>
          <a:p>
            <a:pPr marL="114300" indent="0">
              <a:buNone/>
            </a:pPr>
            <a:r>
              <a:rPr lang="en-US" altLang="en-US" sz="1000" dirty="0">
                <a:solidFill>
                  <a:schemeClr val="tx1"/>
                </a:solidFill>
                <a:latin typeface="Times New Roman" panose="02020603050405020304" charset="0"/>
                <a:cs typeface="Times New Roman" panose="02020603050405020304" charset="0"/>
              </a:rPr>
              <a:t>                Team11_course_outcome_delete("DELETE FROM team11_course_outcome WHERE id=?", </a:t>
            </a:r>
            <a:r>
              <a:rPr lang="en-US" altLang="en-US" sz="1000" dirty="0" err="1">
                <a:solidFill>
                  <a:schemeClr val="tx1"/>
                </a:solidFill>
                <a:latin typeface="Times New Roman" panose="02020603050405020304" charset="0"/>
                <a:cs typeface="Times New Roman" panose="02020603050405020304" charset="0"/>
              </a:rPr>
              <a:t>Integer.parseInt</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tfDeleteID.getText</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tfDeleteID.setText</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 catch (</a:t>
            </a:r>
            <a:r>
              <a:rPr lang="en-US" altLang="en-US" sz="1000" dirty="0" err="1">
                <a:solidFill>
                  <a:schemeClr val="tx1"/>
                </a:solidFill>
                <a:latin typeface="Times New Roman" panose="02020603050405020304" charset="0"/>
                <a:cs typeface="Times New Roman" panose="02020603050405020304" charset="0"/>
              </a:rPr>
              <a:t>NumberFormatException</a:t>
            </a:r>
            <a:r>
              <a:rPr lang="en-US" altLang="en-US" sz="1000" dirty="0">
                <a:solidFill>
                  <a:schemeClr val="tx1"/>
                </a:solidFill>
                <a:latin typeface="Times New Roman" panose="02020603050405020304" charset="0"/>
                <a:cs typeface="Times New Roman" panose="02020603050405020304" charset="0"/>
              </a:rPr>
              <a:t> ex)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showError</a:t>
            </a:r>
            <a:r>
              <a:rPr lang="en-US" altLang="en-US" sz="1000" dirty="0">
                <a:solidFill>
                  <a:schemeClr val="tx1"/>
                </a:solidFill>
                <a:latin typeface="Times New Roman" panose="02020603050405020304" charset="0"/>
                <a:cs typeface="Times New Roman" panose="02020603050405020304" charset="0"/>
              </a:rPr>
              <a:t>("Invalid ID format");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panel.add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btnDelete</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gbc</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p>
          <a:p>
            <a:pPr marL="114300" indent="0">
              <a:buNone/>
            </a:pPr>
            <a:endParaRPr lang="en-US" altLang="en-US" sz="10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95" y="109441"/>
            <a:ext cx="3625215" cy="4490720"/>
          </a:xfrm>
        </p:spPr>
        <p:txBody>
          <a:bodyPr>
            <a:normAutofit fontScale="90000"/>
          </a:bodyPr>
          <a:lstStyle/>
          <a:p>
            <a:r>
              <a:rPr lang="en-US" altLang="en-US" sz="1110" dirty="0">
                <a:latin typeface="Times New Roman" panose="02020603050405020304" charset="0"/>
                <a:cs typeface="Times New Roman" panose="02020603050405020304" charset="0"/>
              </a:rPr>
              <a:t>        return panel;</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private </a:t>
            </a:r>
            <a:r>
              <a:rPr lang="en-US" altLang="en-US" sz="1110" dirty="0" err="1">
                <a:latin typeface="Times New Roman" panose="02020603050405020304" charset="0"/>
                <a:cs typeface="Times New Roman" panose="02020603050405020304" charset="0"/>
              </a:rPr>
              <a:t>JPanel</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createFooterPanel</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JPanel</a:t>
            </a:r>
            <a:r>
              <a:rPr lang="en-US" altLang="en-US" sz="1110" dirty="0">
                <a:latin typeface="Times New Roman" panose="02020603050405020304" charset="0"/>
                <a:cs typeface="Times New Roman" panose="02020603050405020304" charset="0"/>
              </a:rPr>
              <a:t> panel = new </a:t>
            </a:r>
            <a:r>
              <a:rPr lang="en-US" altLang="en-US" sz="1110" dirty="0" err="1">
                <a:latin typeface="Times New Roman" panose="02020603050405020304" charset="0"/>
                <a:cs typeface="Times New Roman" panose="02020603050405020304" charset="0"/>
              </a:rPr>
              <a:t>JPanel</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panel.setBackground</a:t>
            </a:r>
            <a:r>
              <a:rPr lang="en-US" altLang="en-US" sz="1110" dirty="0">
                <a:latin typeface="Times New Roman" panose="02020603050405020304" charset="0"/>
                <a:cs typeface="Times New Roman" panose="02020603050405020304" charset="0"/>
              </a:rPr>
              <a:t>(new Color(70, 130, 180));</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JLabel</a:t>
            </a:r>
            <a:r>
              <a:rPr lang="en-US" altLang="en-US" sz="1110" dirty="0">
                <a:latin typeface="Times New Roman" panose="02020603050405020304" charset="0"/>
                <a:cs typeface="Times New Roman" panose="02020603050405020304" charset="0"/>
              </a:rPr>
              <a:t> footer = new </a:t>
            </a:r>
            <a:r>
              <a:rPr lang="en-US" altLang="en-US" sz="1110" dirty="0" err="1">
                <a:latin typeface="Times New Roman" panose="02020603050405020304" charset="0"/>
                <a:cs typeface="Times New Roman" panose="02020603050405020304" charset="0"/>
              </a:rPr>
              <a:t>JLabel</a:t>
            </a:r>
            <a:r>
              <a:rPr lang="en-US" altLang="en-US" sz="1110" dirty="0">
                <a:latin typeface="Times New Roman" panose="02020603050405020304" charset="0"/>
                <a:cs typeface="Times New Roman" panose="02020603050405020304" charset="0"/>
              </a:rPr>
              <a:t>("Team 11 - Course Outcome Management System");</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footer.setForeground</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Color.WHITE</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panel.add</a:t>
            </a:r>
            <a:r>
              <a:rPr lang="en-US" altLang="en-US" sz="1110" dirty="0">
                <a:latin typeface="Times New Roman" panose="02020603050405020304" charset="0"/>
                <a:cs typeface="Times New Roman" panose="02020603050405020304" charset="0"/>
              </a:rPr>
              <a:t>(footer);</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return panel;</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private </a:t>
            </a:r>
            <a:r>
              <a:rPr lang="en-US" altLang="en-US" sz="1110" dirty="0" err="1">
                <a:latin typeface="Times New Roman" panose="02020603050405020304" charset="0"/>
                <a:cs typeface="Times New Roman" panose="02020603050405020304" charset="0"/>
              </a:rPr>
              <a:t>JButton</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createStyledButton</a:t>
            </a:r>
            <a:r>
              <a:rPr lang="en-US" altLang="en-US" sz="1110" dirty="0">
                <a:latin typeface="Times New Roman" panose="02020603050405020304" charset="0"/>
                <a:cs typeface="Times New Roman" panose="02020603050405020304" charset="0"/>
              </a:rPr>
              <a:t>(String text, Color </a:t>
            </a:r>
            <a:r>
              <a:rPr lang="en-US" altLang="en-US" sz="1110" dirty="0" err="1">
                <a:latin typeface="Times New Roman" panose="02020603050405020304" charset="0"/>
                <a:cs typeface="Times New Roman" panose="02020603050405020304" charset="0"/>
              </a:rPr>
              <a:t>bgColor</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JButton</a:t>
            </a:r>
            <a:r>
              <a:rPr lang="en-US" altLang="en-US" sz="1110" dirty="0">
                <a:latin typeface="Times New Roman" panose="02020603050405020304" charset="0"/>
                <a:cs typeface="Times New Roman" panose="02020603050405020304" charset="0"/>
              </a:rPr>
              <a:t> button = new </a:t>
            </a:r>
            <a:r>
              <a:rPr lang="en-US" altLang="en-US" sz="1110" dirty="0" err="1">
                <a:latin typeface="Times New Roman" panose="02020603050405020304" charset="0"/>
                <a:cs typeface="Times New Roman" panose="02020603050405020304" charset="0"/>
              </a:rPr>
              <a:t>JButton</a:t>
            </a:r>
            <a:r>
              <a:rPr lang="en-US" altLang="en-US" sz="1110" dirty="0">
                <a:latin typeface="Times New Roman" panose="02020603050405020304" charset="0"/>
                <a:cs typeface="Times New Roman" panose="02020603050405020304" charset="0"/>
              </a:rPr>
              <a:t>(text);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button.setFont</a:t>
            </a:r>
            <a:r>
              <a:rPr lang="en-US" altLang="en-US" sz="1110" dirty="0">
                <a:latin typeface="Times New Roman" panose="02020603050405020304" charset="0"/>
                <a:cs typeface="Times New Roman" panose="02020603050405020304" charset="0"/>
              </a:rPr>
              <a:t>(new Font("Segoe UI", </a:t>
            </a:r>
            <a:r>
              <a:rPr lang="en-US" altLang="en-US" sz="1110" dirty="0" err="1">
                <a:latin typeface="Times New Roman" panose="02020603050405020304" charset="0"/>
                <a:cs typeface="Times New Roman" panose="02020603050405020304" charset="0"/>
              </a:rPr>
              <a:t>Font.BOLD</a:t>
            </a:r>
            <a:r>
              <a:rPr lang="en-US" altLang="en-US" sz="1110" dirty="0">
                <a:latin typeface="Times New Roman" panose="02020603050405020304" charset="0"/>
                <a:cs typeface="Times New Roman" panose="02020603050405020304" charset="0"/>
              </a:rPr>
              <a:t>, 16));</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button.setBackground</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bgColor</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button.setForeground</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Color.BLACK</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button.setFocusPainted</a:t>
            </a:r>
            <a:r>
              <a:rPr lang="en-US" altLang="en-US" sz="1110" dirty="0">
                <a:latin typeface="Times New Roman" panose="02020603050405020304" charset="0"/>
                <a:cs typeface="Times New Roman" panose="02020603050405020304" charset="0"/>
              </a:rPr>
              <a:t>(false);</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button.setBorder</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BorderFactory.createEmptyBorder</a:t>
            </a:r>
            <a:r>
              <a:rPr lang="en-US" altLang="en-US" sz="1110" dirty="0">
                <a:latin typeface="Times New Roman" panose="02020603050405020304" charset="0"/>
                <a:cs typeface="Times New Roman" panose="02020603050405020304" charset="0"/>
              </a:rPr>
              <a:t>(10, 25, 10, 25));</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button.addMouseListener</a:t>
            </a:r>
            <a:r>
              <a:rPr lang="en-US" altLang="en-US" sz="1110" dirty="0">
                <a:latin typeface="Times New Roman" panose="02020603050405020304" charset="0"/>
                <a:cs typeface="Times New Roman" panose="02020603050405020304" charset="0"/>
              </a:rPr>
              <a:t>(new </a:t>
            </a:r>
            <a:r>
              <a:rPr lang="en-US" altLang="en-US" sz="1110" dirty="0" err="1">
                <a:latin typeface="Times New Roman" panose="02020603050405020304" charset="0"/>
                <a:cs typeface="Times New Roman" panose="02020603050405020304" charset="0"/>
              </a:rPr>
              <a:t>java.awt.event.MouseAdapter</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public void </a:t>
            </a:r>
            <a:r>
              <a:rPr lang="en-US" altLang="en-US" sz="1110" dirty="0" err="1">
                <a:latin typeface="Times New Roman" panose="02020603050405020304" charset="0"/>
                <a:cs typeface="Times New Roman" panose="02020603050405020304" charset="0"/>
              </a:rPr>
              <a:t>mouseEntered</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java.awt.event.MouseEvent</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evt</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button.setBackground</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bgColor.darker</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public void </a:t>
            </a:r>
            <a:r>
              <a:rPr lang="en-US" altLang="en-US" sz="1110" dirty="0" err="1">
                <a:latin typeface="Times New Roman" panose="02020603050405020304" charset="0"/>
                <a:cs typeface="Times New Roman" panose="02020603050405020304" charset="0"/>
              </a:rPr>
              <a:t>mouseExited</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java.awt.event.MouseEvent</a:t>
            </a: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evt</a:t>
            </a: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r>
              <a:rPr lang="en-US" altLang="en-US" sz="1110" dirty="0" err="1">
                <a:latin typeface="Times New Roman" panose="02020603050405020304" charset="0"/>
                <a:cs typeface="Times New Roman" panose="02020603050405020304" charset="0"/>
              </a:rPr>
              <a:t>button.setBackground</a:t>
            </a:r>
            <a:r>
              <a:rPr lang="en-US" altLang="en-US" sz="1110" dirty="0">
                <a:latin typeface="Times New Roman" panose="02020603050405020304" charset="0"/>
                <a:cs typeface="Times New Roman" panose="02020603050405020304" charset="0"/>
              </a:rPr>
              <a:t>(</a:t>
            </a:r>
            <a:r>
              <a:rPr lang="en-US" altLang="en-US" sz="1110" dirty="0" err="1">
                <a:latin typeface="Times New Roman" panose="02020603050405020304" charset="0"/>
                <a:cs typeface="Times New Roman" panose="02020603050405020304" charset="0"/>
              </a:rPr>
              <a:t>bgColor</a:t>
            </a:r>
            <a:r>
              <a:rPr lang="en-US" altLang="en-US" sz="1110" dirty="0">
                <a:latin typeface="Times New Roman" panose="02020603050405020304" charset="0"/>
                <a:cs typeface="Times New Roman" panose="02020603050405020304" charset="0"/>
              </a:rPr>
              <a:t>);</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return button;</a:t>
            </a:r>
            <a:br>
              <a:rPr lang="en-US" altLang="en-US" sz="1110" dirty="0">
                <a:latin typeface="Times New Roman" panose="02020603050405020304" charset="0"/>
                <a:cs typeface="Times New Roman" panose="02020603050405020304" charset="0"/>
              </a:rPr>
            </a:br>
            <a:r>
              <a:rPr lang="en-US" altLang="en-US" sz="1110" dirty="0">
                <a:latin typeface="Times New Roman" panose="02020603050405020304" charset="0"/>
                <a:cs typeface="Times New Roman" panose="02020603050405020304" charset="0"/>
              </a:rPr>
              <a:t>    }</a:t>
            </a:r>
            <a:br>
              <a:rPr lang="en-US" altLang="en-US" sz="1110" dirty="0">
                <a:latin typeface="Times New Roman" panose="02020603050405020304" charset="0"/>
                <a:cs typeface="Times New Roman" panose="02020603050405020304" charset="0"/>
              </a:rPr>
            </a:br>
            <a:br>
              <a:rPr lang="en-US" altLang="en-US" sz="1110" dirty="0">
                <a:latin typeface="Times New Roman" panose="02020603050405020304" charset="0"/>
                <a:cs typeface="Times New Roman" panose="02020603050405020304" charset="0"/>
              </a:rPr>
            </a:br>
            <a:endParaRPr lang="en-US" altLang="en-US" sz="1110"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3668528" y="192760"/>
            <a:ext cx="4215130" cy="3930650"/>
          </a:xfrm>
        </p:spPr>
        <p:txBody>
          <a:bodyPr>
            <a:noAutofit/>
          </a:bodyPr>
          <a:lstStyle/>
          <a:p>
            <a:pPr marL="114300" indent="0">
              <a:buNone/>
            </a:pPr>
            <a:r>
              <a:rPr lang="en-US" altLang="en-US" sz="1000" dirty="0">
                <a:solidFill>
                  <a:schemeClr val="tx1"/>
                </a:solidFill>
                <a:latin typeface="Times New Roman" panose="02020603050405020304" charset="0"/>
                <a:cs typeface="Times New Roman" panose="02020603050405020304" charset="0"/>
              </a:rPr>
              <a:t>    private </a:t>
            </a:r>
            <a:r>
              <a:rPr lang="en-US" altLang="en-US" sz="1000" dirty="0" err="1">
                <a:solidFill>
                  <a:schemeClr val="tx1"/>
                </a:solidFill>
                <a:latin typeface="Times New Roman" panose="02020603050405020304" charset="0"/>
                <a:cs typeface="Times New Roman" panose="02020603050405020304" charset="0"/>
              </a:rPr>
              <a:t>boolean</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isCourseOutcomeCodeUnique</a:t>
            </a:r>
            <a:r>
              <a:rPr lang="en-US" altLang="en-US" sz="1000" dirty="0">
                <a:solidFill>
                  <a:schemeClr val="tx1"/>
                </a:solidFill>
                <a:latin typeface="Times New Roman" panose="02020603050405020304" charset="0"/>
                <a:cs typeface="Times New Roman" panose="02020603050405020304" charset="0"/>
              </a:rPr>
              <a:t>(String code) {</a:t>
            </a:r>
          </a:p>
          <a:p>
            <a:pPr marL="114300" indent="0">
              <a:buNone/>
            </a:pPr>
            <a:r>
              <a:rPr lang="en-US" altLang="en-US" sz="1000" dirty="0">
                <a:solidFill>
                  <a:schemeClr val="tx1"/>
                </a:solidFill>
                <a:latin typeface="Times New Roman" panose="02020603050405020304" charset="0"/>
                <a:cs typeface="Times New Roman" panose="02020603050405020304" charset="0"/>
              </a:rPr>
              <a:t>        try (Connection conn = </a:t>
            </a:r>
            <a:r>
              <a:rPr lang="en-US" altLang="en-US" sz="1000" dirty="0" err="1">
                <a:solidFill>
                  <a:schemeClr val="tx1"/>
                </a:solidFill>
                <a:latin typeface="Times New Roman" panose="02020603050405020304" charset="0"/>
                <a:cs typeface="Times New Roman" panose="02020603050405020304" charset="0"/>
              </a:rPr>
              <a:t>DBHelper.getConnection</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PreparedStatement</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pstmt</a:t>
            </a:r>
            <a:r>
              <a:rPr lang="en-US" altLang="en-US" sz="1000" dirty="0">
                <a:solidFill>
                  <a:schemeClr val="tx1"/>
                </a:solidFill>
                <a:latin typeface="Times New Roman" panose="02020603050405020304" charset="0"/>
                <a:cs typeface="Times New Roman" panose="02020603050405020304" charset="0"/>
              </a:rPr>
              <a:t> = </a:t>
            </a:r>
            <a:r>
              <a:rPr lang="en-US" altLang="en-US" sz="1000" dirty="0" err="1">
                <a:solidFill>
                  <a:schemeClr val="tx1"/>
                </a:solidFill>
                <a:latin typeface="Times New Roman" panose="02020603050405020304" charset="0"/>
                <a:cs typeface="Times New Roman" panose="02020603050405020304" charset="0"/>
              </a:rPr>
              <a:t>conn.prepareStatement</a:t>
            </a:r>
            <a:r>
              <a:rPr lang="en-US" altLang="en-US" sz="1000" dirty="0">
                <a:solidFill>
                  <a:schemeClr val="tx1"/>
                </a:solidFill>
                <a:latin typeface="Times New Roman" panose="02020603050405020304" charset="0"/>
                <a:cs typeface="Times New Roman" panose="02020603050405020304" charset="0"/>
              </a:rPr>
              <a:t>("SELECT COUNT(*) FROM team11_course_outcome WHERE </a:t>
            </a:r>
            <a:r>
              <a:rPr lang="en-US" altLang="en-US" sz="1000" dirty="0" err="1">
                <a:solidFill>
                  <a:schemeClr val="tx1"/>
                </a:solidFill>
                <a:latin typeface="Times New Roman" panose="02020603050405020304" charset="0"/>
                <a:cs typeface="Times New Roman" panose="02020603050405020304" charset="0"/>
              </a:rPr>
              <a:t>course_outcome_code</a:t>
            </a:r>
            <a:r>
              <a:rPr lang="en-US" altLang="en-US" sz="1000" dirty="0">
                <a:solidFill>
                  <a:schemeClr val="tx1"/>
                </a:solidFill>
                <a:latin typeface="Times New Roman" panose="02020603050405020304" charset="0"/>
                <a:cs typeface="Times New Roman" panose="02020603050405020304" charset="0"/>
              </a:rPr>
              <a:t>=?")) {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pstmt.setString</a:t>
            </a:r>
            <a:r>
              <a:rPr lang="en-US" altLang="en-US" sz="1000" dirty="0">
                <a:solidFill>
                  <a:schemeClr val="tx1"/>
                </a:solidFill>
                <a:latin typeface="Times New Roman" panose="02020603050405020304" charset="0"/>
                <a:cs typeface="Times New Roman" panose="02020603050405020304" charset="0"/>
              </a:rPr>
              <a:t>(1, code);</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ResultSet</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rs</a:t>
            </a:r>
            <a:r>
              <a:rPr lang="en-US" altLang="en-US" sz="1000" dirty="0">
                <a:solidFill>
                  <a:schemeClr val="tx1"/>
                </a:solidFill>
                <a:latin typeface="Times New Roman" panose="02020603050405020304" charset="0"/>
                <a:cs typeface="Times New Roman" panose="02020603050405020304" charset="0"/>
              </a:rPr>
              <a:t> = </a:t>
            </a:r>
            <a:r>
              <a:rPr lang="en-US" altLang="en-US" sz="1000" dirty="0" err="1">
                <a:solidFill>
                  <a:schemeClr val="tx1"/>
                </a:solidFill>
                <a:latin typeface="Times New Roman" panose="02020603050405020304" charset="0"/>
                <a:cs typeface="Times New Roman" panose="02020603050405020304" charset="0"/>
              </a:rPr>
              <a:t>pstmt.executeQuery</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return </a:t>
            </a:r>
            <a:r>
              <a:rPr lang="en-US" altLang="en-US" sz="1000" dirty="0" err="1">
                <a:solidFill>
                  <a:schemeClr val="tx1"/>
                </a:solidFill>
                <a:latin typeface="Times New Roman" panose="02020603050405020304" charset="0"/>
                <a:cs typeface="Times New Roman" panose="02020603050405020304" charset="0"/>
              </a:rPr>
              <a:t>rs.next</a:t>
            </a:r>
            <a:r>
              <a:rPr lang="en-US" altLang="en-US" sz="1000" dirty="0">
                <a:solidFill>
                  <a:schemeClr val="tx1"/>
                </a:solidFill>
                <a:latin typeface="Times New Roman" panose="02020603050405020304" charset="0"/>
                <a:cs typeface="Times New Roman" panose="02020603050405020304" charset="0"/>
              </a:rPr>
              <a:t>() &amp;&amp; </a:t>
            </a:r>
            <a:r>
              <a:rPr lang="en-US" altLang="en-US" sz="1000" dirty="0" err="1">
                <a:solidFill>
                  <a:schemeClr val="tx1"/>
                </a:solidFill>
                <a:latin typeface="Times New Roman" panose="02020603050405020304" charset="0"/>
                <a:cs typeface="Times New Roman" panose="02020603050405020304" charset="0"/>
              </a:rPr>
              <a:t>rs.getInt</a:t>
            </a:r>
            <a:r>
              <a:rPr lang="en-US" altLang="en-US" sz="1000" dirty="0">
                <a:solidFill>
                  <a:schemeClr val="tx1"/>
                </a:solidFill>
                <a:latin typeface="Times New Roman" panose="02020603050405020304" charset="0"/>
                <a:cs typeface="Times New Roman" panose="02020603050405020304" charset="0"/>
              </a:rPr>
              <a:t>(1) == 0;</a:t>
            </a:r>
          </a:p>
          <a:p>
            <a:pPr marL="114300" indent="0">
              <a:buNone/>
            </a:pPr>
            <a:r>
              <a:rPr lang="en-US" altLang="en-US" sz="1000" dirty="0">
                <a:solidFill>
                  <a:schemeClr val="tx1"/>
                </a:solidFill>
                <a:latin typeface="Times New Roman" panose="02020603050405020304" charset="0"/>
                <a:cs typeface="Times New Roman" panose="02020603050405020304" charset="0"/>
              </a:rPr>
              <a:t>        } catch (</a:t>
            </a:r>
            <a:r>
              <a:rPr lang="en-US" altLang="en-US" sz="1000" dirty="0" err="1">
                <a:solidFill>
                  <a:schemeClr val="tx1"/>
                </a:solidFill>
                <a:latin typeface="Times New Roman" panose="02020603050405020304" charset="0"/>
                <a:cs typeface="Times New Roman" panose="02020603050405020304" charset="0"/>
              </a:rPr>
              <a:t>SQLException</a:t>
            </a:r>
            <a:r>
              <a:rPr lang="en-US" altLang="en-US" sz="1000" dirty="0">
                <a:solidFill>
                  <a:schemeClr val="tx1"/>
                </a:solidFill>
                <a:latin typeface="Times New Roman" panose="02020603050405020304" charset="0"/>
                <a:cs typeface="Times New Roman" panose="02020603050405020304" charset="0"/>
              </a:rPr>
              <a:t> e)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showError</a:t>
            </a:r>
            <a:r>
              <a:rPr lang="en-US" altLang="en-US" sz="1000" dirty="0">
                <a:solidFill>
                  <a:schemeClr val="tx1"/>
                </a:solidFill>
                <a:latin typeface="Times New Roman" panose="02020603050405020304" charset="0"/>
                <a:cs typeface="Times New Roman" panose="02020603050405020304" charset="0"/>
              </a:rPr>
              <a:t>("Database Error: " + </a:t>
            </a:r>
            <a:r>
              <a:rPr lang="en-US" altLang="en-US" sz="1000" dirty="0" err="1">
                <a:solidFill>
                  <a:schemeClr val="tx1"/>
                </a:solidFill>
                <a:latin typeface="Times New Roman" panose="02020603050405020304" charset="0"/>
                <a:cs typeface="Times New Roman" panose="02020603050405020304" charset="0"/>
              </a:rPr>
              <a:t>e.getMessage</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return false;</a:t>
            </a:r>
          </a:p>
          <a:p>
            <a:pPr marL="114300" indent="0">
              <a:buNone/>
            </a:pP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private void Team11_course_outcome_delete(String </a:t>
            </a:r>
            <a:r>
              <a:rPr lang="en-US" altLang="en-US" sz="1000" dirty="0" err="1">
                <a:solidFill>
                  <a:schemeClr val="tx1"/>
                </a:solidFill>
                <a:latin typeface="Times New Roman" panose="02020603050405020304" charset="0"/>
                <a:cs typeface="Times New Roman" panose="02020603050405020304" charset="0"/>
              </a:rPr>
              <a:t>sql</a:t>
            </a:r>
            <a:r>
              <a:rPr lang="en-US" altLang="en-US" sz="1000" dirty="0">
                <a:solidFill>
                  <a:schemeClr val="tx1"/>
                </a:solidFill>
                <a:latin typeface="Times New Roman" panose="02020603050405020304" charset="0"/>
                <a:cs typeface="Times New Roman" panose="02020603050405020304" charset="0"/>
              </a:rPr>
              <a:t>, Object... params) {</a:t>
            </a:r>
          </a:p>
          <a:p>
            <a:pPr marL="114300" indent="0">
              <a:buNone/>
            </a:pPr>
            <a:r>
              <a:rPr lang="en-US" altLang="en-US" sz="1000" dirty="0">
                <a:solidFill>
                  <a:schemeClr val="tx1"/>
                </a:solidFill>
                <a:latin typeface="Times New Roman" panose="02020603050405020304" charset="0"/>
                <a:cs typeface="Times New Roman" panose="02020603050405020304" charset="0"/>
              </a:rPr>
              <a:t>        try (Connection conn = </a:t>
            </a:r>
            <a:r>
              <a:rPr lang="en-US" altLang="en-US" sz="1000" dirty="0" err="1">
                <a:solidFill>
                  <a:schemeClr val="tx1"/>
                </a:solidFill>
                <a:latin typeface="Times New Roman" panose="02020603050405020304" charset="0"/>
                <a:cs typeface="Times New Roman" panose="02020603050405020304" charset="0"/>
              </a:rPr>
              <a:t>DBHelper.getConnection</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PreparedStatement</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pstmt</a:t>
            </a:r>
            <a:r>
              <a:rPr lang="en-US" altLang="en-US" sz="1000" dirty="0">
                <a:solidFill>
                  <a:schemeClr val="tx1"/>
                </a:solidFill>
                <a:latin typeface="Times New Roman" panose="02020603050405020304" charset="0"/>
                <a:cs typeface="Times New Roman" panose="02020603050405020304" charset="0"/>
              </a:rPr>
              <a:t> = </a:t>
            </a:r>
            <a:r>
              <a:rPr lang="en-US" altLang="en-US" sz="1000" dirty="0" err="1">
                <a:solidFill>
                  <a:schemeClr val="tx1"/>
                </a:solidFill>
                <a:latin typeface="Times New Roman" panose="02020603050405020304" charset="0"/>
                <a:cs typeface="Times New Roman" panose="02020603050405020304" charset="0"/>
              </a:rPr>
              <a:t>conn.prepareStatement</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sql</a:t>
            </a:r>
            <a:r>
              <a:rPr lang="en-US" altLang="en-US" sz="1000" dirty="0">
                <a:solidFill>
                  <a:schemeClr val="tx1"/>
                </a:solidFill>
                <a:latin typeface="Times New Roman" panose="02020603050405020304" charset="0"/>
                <a:cs typeface="Times New Roman" panose="02020603050405020304" charset="0"/>
              </a:rPr>
              <a:t>)) {         </a:t>
            </a:r>
          </a:p>
          <a:p>
            <a:pPr marL="114300" indent="0">
              <a:buNone/>
            </a:pPr>
            <a:r>
              <a:rPr lang="en-US" altLang="en-US" sz="1000" dirty="0">
                <a:solidFill>
                  <a:schemeClr val="tx1"/>
                </a:solidFill>
                <a:latin typeface="Times New Roman" panose="02020603050405020304" charset="0"/>
                <a:cs typeface="Times New Roman" panose="02020603050405020304" charset="0"/>
              </a:rPr>
              <a:t>            for (int </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 = 0; </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 &lt; </a:t>
            </a:r>
            <a:r>
              <a:rPr lang="en-US" altLang="en-US" sz="1000" dirty="0" err="1">
                <a:solidFill>
                  <a:schemeClr val="tx1"/>
                </a:solidFill>
                <a:latin typeface="Times New Roman" panose="02020603050405020304" charset="0"/>
                <a:cs typeface="Times New Roman" panose="02020603050405020304" charset="0"/>
              </a:rPr>
              <a:t>params.length</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pstmt.setObject</a:t>
            </a:r>
            <a:r>
              <a:rPr lang="en-US" altLang="en-US" sz="1000" dirty="0">
                <a:solidFill>
                  <a:schemeClr val="tx1"/>
                </a:solidFill>
                <a:latin typeface="Times New Roman" panose="02020603050405020304" charset="0"/>
                <a:cs typeface="Times New Roman" panose="02020603050405020304" charset="0"/>
              </a:rPr>
              <a:t>(i+1, params[</a:t>
            </a:r>
            <a:r>
              <a:rPr lang="en-US" altLang="en-US" sz="1000" dirty="0" err="1">
                <a:solidFill>
                  <a:schemeClr val="tx1"/>
                </a:solidFill>
                <a:latin typeface="Times New Roman" panose="02020603050405020304" charset="0"/>
                <a:cs typeface="Times New Roman" panose="02020603050405020304" charset="0"/>
              </a:rPr>
              <a:t>i</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           </a:t>
            </a:r>
          </a:p>
          <a:p>
            <a:pPr marL="114300" indent="0">
              <a:buNone/>
            </a:pPr>
            <a:r>
              <a:rPr lang="en-US" altLang="en-US" sz="1000" dirty="0">
                <a:solidFill>
                  <a:schemeClr val="tx1"/>
                </a:solidFill>
                <a:latin typeface="Times New Roman" panose="02020603050405020304" charset="0"/>
                <a:cs typeface="Times New Roman" panose="02020603050405020304" charset="0"/>
              </a:rPr>
              <a:t>            int rows = </a:t>
            </a:r>
            <a:r>
              <a:rPr lang="en-US" altLang="en-US" sz="1000" dirty="0" err="1">
                <a:solidFill>
                  <a:schemeClr val="tx1"/>
                </a:solidFill>
                <a:latin typeface="Times New Roman" panose="02020603050405020304" charset="0"/>
                <a:cs typeface="Times New Roman" panose="02020603050405020304" charset="0"/>
              </a:rPr>
              <a:t>pstmt.executeUpdate</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JOptionPane.showMessageDialog</a:t>
            </a:r>
            <a:r>
              <a:rPr lang="en-US" altLang="en-US" sz="1000" dirty="0">
                <a:solidFill>
                  <a:schemeClr val="tx1"/>
                </a:solidFill>
                <a:latin typeface="Times New Roman" panose="02020603050405020304" charset="0"/>
                <a:cs typeface="Times New Roman" panose="02020603050405020304" charset="0"/>
              </a:rPr>
              <a:t>(this, rows + " record(s) affected", "Success", </a:t>
            </a:r>
            <a:r>
              <a:rPr lang="en-US" altLang="en-US" sz="1000" dirty="0" err="1">
                <a:solidFill>
                  <a:schemeClr val="tx1"/>
                </a:solidFill>
                <a:latin typeface="Times New Roman" panose="02020603050405020304" charset="0"/>
                <a:cs typeface="Times New Roman" panose="02020603050405020304" charset="0"/>
              </a:rPr>
              <a:t>JOptionPane.INFORMATION_MESSAGE</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 catch (</a:t>
            </a:r>
            <a:r>
              <a:rPr lang="en-US" altLang="en-US" sz="1000" dirty="0" err="1">
                <a:solidFill>
                  <a:schemeClr val="tx1"/>
                </a:solidFill>
                <a:latin typeface="Times New Roman" panose="02020603050405020304" charset="0"/>
                <a:cs typeface="Times New Roman" panose="02020603050405020304" charset="0"/>
              </a:rPr>
              <a:t>SQLException</a:t>
            </a:r>
            <a:r>
              <a:rPr lang="en-US" altLang="en-US" sz="1000" dirty="0">
                <a:solidFill>
                  <a:schemeClr val="tx1"/>
                </a:solidFill>
                <a:latin typeface="Times New Roman" panose="02020603050405020304" charset="0"/>
                <a:cs typeface="Times New Roman" panose="02020603050405020304" charset="0"/>
              </a:rPr>
              <a:t> e) {</a:t>
            </a:r>
          </a:p>
          <a:p>
            <a:pPr marL="114300" indent="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showError</a:t>
            </a:r>
            <a:r>
              <a:rPr lang="en-US" altLang="en-US" sz="1000" dirty="0">
                <a:solidFill>
                  <a:schemeClr val="tx1"/>
                </a:solidFill>
                <a:latin typeface="Times New Roman" panose="02020603050405020304" charset="0"/>
                <a:cs typeface="Times New Roman" panose="02020603050405020304" charset="0"/>
              </a:rPr>
              <a:t>("Database Error: " + </a:t>
            </a:r>
            <a:r>
              <a:rPr lang="en-US" altLang="en-US" sz="1000" dirty="0" err="1">
                <a:solidFill>
                  <a:schemeClr val="tx1"/>
                </a:solidFill>
                <a:latin typeface="Times New Roman" panose="02020603050405020304" charset="0"/>
                <a:cs typeface="Times New Roman" panose="02020603050405020304" charset="0"/>
              </a:rPr>
              <a:t>e.getMessage</a:t>
            </a:r>
            <a:r>
              <a:rPr lang="en-US" altLang="en-US" sz="1000" dirty="0">
                <a:solidFill>
                  <a:schemeClr val="tx1"/>
                </a:solidFill>
                <a:latin typeface="Times New Roman" panose="02020603050405020304" charset="0"/>
                <a:cs typeface="Times New Roman" panose="02020603050405020304" charset="0"/>
              </a:rPr>
              <a:t>());</a:t>
            </a:r>
          </a:p>
          <a:p>
            <a:pPr marL="114300" indent="0">
              <a:buNone/>
            </a:pPr>
            <a:r>
              <a:rPr lang="en-US" altLang="en-US" sz="1000" dirty="0">
                <a:solidFill>
                  <a:schemeClr val="tx1"/>
                </a:solidFill>
                <a:latin typeface="Times New Roman" panose="02020603050405020304" charset="0"/>
                <a:cs typeface="Times New Roman" panose="02020603050405020304" charset="0"/>
              </a:rPr>
              <a:t>        }</a:t>
            </a:r>
          </a:p>
          <a:p>
            <a:pPr marL="114300" indent="0">
              <a:buNone/>
            </a:pPr>
            <a:r>
              <a:rPr lang="en-US" altLang="en-US" sz="1000" dirty="0">
                <a:solidFill>
                  <a:schemeClr val="tx1"/>
                </a:solidFill>
                <a:latin typeface="Times New Roman" panose="02020603050405020304" charset="0"/>
                <a:cs typeface="Times New Roman" panose="02020603050405020304" charset="0"/>
              </a:rPr>
              <a:t>    }</a:t>
            </a:r>
          </a:p>
          <a:p>
            <a:pPr marL="114300" indent="0">
              <a:buNone/>
            </a:pPr>
            <a:endParaRPr lang="en-US" altLang="en-US" sz="1000" dirty="0">
              <a:solidFill>
                <a:schemeClr val="tx1"/>
              </a:solidFill>
              <a:latin typeface="Times New Roman" panose="02020603050405020304" charset="0"/>
              <a:cs typeface="Times New Roman" panose="02020603050405020304" charset="0"/>
            </a:endParaRPr>
          </a:p>
          <a:p>
            <a:pPr marL="114300" indent="0">
              <a:buNone/>
            </a:pPr>
            <a:endParaRPr lang="en-US" altLang="en-US" sz="10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3396615" cy="4230370"/>
          </a:xfrm>
        </p:spPr>
        <p:txBody>
          <a:bodyPr>
            <a:normAutofit/>
          </a:bodyPr>
          <a:lstStyle/>
          <a:p>
            <a:r>
              <a:rPr lang="en-US" altLang="en-US" sz="1000">
                <a:latin typeface="Times New Roman" panose="02020603050405020304" charset="0"/>
                <a:cs typeface="Times New Roman" panose="02020603050405020304" charset="0"/>
              </a:rPr>
              <a:t>    private boolean isValidIdFormat(String input) {</a:t>
            </a:r>
            <a:br>
              <a:rPr lang="en-US" altLang="en-US" sz="1000">
                <a:latin typeface="Times New Roman" panose="02020603050405020304" charset="0"/>
                <a:cs typeface="Times New Roman" panose="02020603050405020304" charset="0"/>
              </a:rPr>
            </a:br>
            <a:r>
              <a:rPr lang="en-US" altLang="en-US" sz="1000">
                <a:latin typeface="Times New Roman" panose="02020603050405020304" charset="0"/>
                <a:cs typeface="Times New Roman" panose="02020603050405020304" charset="0"/>
              </a:rPr>
              <a:t>        return input != null &amp;&amp; !input.trim().isEmpty() &amp;&amp; input.matches("^[a-zA-Z]+[a-zA-Z0-9]*$");</a:t>
            </a:r>
            <a:br>
              <a:rPr lang="en-US" altLang="en-US" sz="1000">
                <a:latin typeface="Times New Roman" panose="02020603050405020304" charset="0"/>
                <a:cs typeface="Times New Roman" panose="02020603050405020304" charset="0"/>
              </a:rPr>
            </a:br>
            <a:r>
              <a:rPr lang="en-US" altLang="en-US" sz="1000">
                <a:latin typeface="Times New Roman" panose="02020603050405020304" charset="0"/>
                <a:cs typeface="Times New Roman" panose="02020603050405020304" charset="0"/>
              </a:rPr>
              <a:t>    }</a:t>
            </a:r>
            <a:br>
              <a:rPr lang="en-US" altLang="en-US" sz="1000">
                <a:latin typeface="Times New Roman" panose="02020603050405020304" charset="0"/>
                <a:cs typeface="Times New Roman" panose="02020603050405020304" charset="0"/>
              </a:rPr>
            </a:br>
            <a:br>
              <a:rPr lang="en-US" altLang="en-US" sz="1000">
                <a:latin typeface="Times New Roman" panose="02020603050405020304" charset="0"/>
                <a:cs typeface="Times New Roman" panose="02020603050405020304" charset="0"/>
              </a:rPr>
            </a:br>
            <a:r>
              <a:rPr lang="en-US" altLang="en-US" sz="1000">
                <a:latin typeface="Times New Roman" panose="02020603050405020304" charset="0"/>
                <a:cs typeface="Times New Roman" panose="02020603050405020304" charset="0"/>
              </a:rPr>
              <a:t>    private void showError(String message) {</a:t>
            </a:r>
            <a:br>
              <a:rPr lang="en-US" altLang="en-US" sz="1000">
                <a:latin typeface="Times New Roman" panose="02020603050405020304" charset="0"/>
                <a:cs typeface="Times New Roman" panose="02020603050405020304" charset="0"/>
              </a:rPr>
            </a:br>
            <a:r>
              <a:rPr lang="en-US" altLang="en-US" sz="1000">
                <a:latin typeface="Times New Roman" panose="02020603050405020304" charset="0"/>
                <a:cs typeface="Times New Roman" panose="02020603050405020304" charset="0"/>
              </a:rPr>
              <a:t>        JOptionPane.showMessageDialog(this, message, "Error", JOptionPane.ERROR_MESSAGE);</a:t>
            </a:r>
            <a:br>
              <a:rPr lang="en-US" altLang="en-US" sz="1000">
                <a:latin typeface="Times New Roman" panose="02020603050405020304" charset="0"/>
                <a:cs typeface="Times New Roman" panose="02020603050405020304" charset="0"/>
              </a:rPr>
            </a:br>
            <a:r>
              <a:rPr lang="en-US" altLang="en-US" sz="1000">
                <a:latin typeface="Times New Roman" panose="02020603050405020304" charset="0"/>
                <a:cs typeface="Times New Roman" panose="02020603050405020304" charset="0"/>
              </a:rPr>
              <a:t>    }</a:t>
            </a:r>
            <a:br>
              <a:rPr lang="en-US" altLang="en-US" sz="1000">
                <a:latin typeface="Times New Roman" panose="02020603050405020304" charset="0"/>
                <a:cs typeface="Times New Roman" panose="02020603050405020304" charset="0"/>
              </a:rPr>
            </a:br>
            <a:r>
              <a:rPr lang="en-US" altLang="en-US" sz="1000">
                <a:latin typeface="Times New Roman" panose="02020603050405020304" charset="0"/>
                <a:cs typeface="Times New Roman" panose="02020603050405020304" charset="0"/>
              </a:rPr>
              <a:t>}</a:t>
            </a:r>
            <a:br>
              <a:rPr lang="en-US" altLang="en-US" sz="1000">
                <a:latin typeface="Times New Roman" panose="02020603050405020304" charset="0"/>
                <a:cs typeface="Times New Roman" panose="02020603050405020304" charset="0"/>
              </a:rPr>
            </a:br>
            <a:endParaRPr lang="en-US" altLang="en-US" sz="10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latin typeface="Times New Roman" panose="02020603050405020304" charset="0"/>
                <a:cs typeface="Times New Roman" panose="02020603050405020304" charset="0"/>
              </a:rPr>
              <a:t>Conclusion</a:t>
            </a:r>
          </a:p>
        </p:txBody>
      </p:sp>
      <p:sp>
        <p:nvSpPr>
          <p:cNvPr id="108" name="Google Shape;10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US" altLang="en-US" dirty="0">
                <a:solidFill>
                  <a:schemeClr val="tx1"/>
                </a:solidFill>
                <a:latin typeface="Times New Roman" panose="02020603050405020304" charset="0"/>
                <a:cs typeface="Times New Roman" panose="02020603050405020304" charset="0"/>
              </a:rPr>
              <a:t>The Course Outcome Setting module is a user-friendly Java application developed to simplify and organize the process of managing course outcomes. Featuring an intuitive interface built with Swing and a robust backend using JDBC, the system allows users to efficiently create, </a:t>
            </a:r>
            <a:r>
              <a:rPr lang="en-IN" altLang="en-US" dirty="0">
                <a:solidFill>
                  <a:schemeClr val="tx1"/>
                </a:solidFill>
                <a:latin typeface="Times New Roman" panose="02020603050405020304" charset="0"/>
                <a:cs typeface="Times New Roman" panose="02020603050405020304" charset="0"/>
              </a:rPr>
              <a:t>retrieve</a:t>
            </a:r>
            <a:r>
              <a:rPr lang="en-US" altLang="en-US" dirty="0">
                <a:solidFill>
                  <a:schemeClr val="tx1"/>
                </a:solidFill>
                <a:latin typeface="Times New Roman" panose="02020603050405020304" charset="0"/>
                <a:cs typeface="Times New Roman" panose="02020603050405020304" charset="0"/>
              </a:rPr>
              <a:t>, update, and delete C</a:t>
            </a:r>
            <a:r>
              <a:rPr lang="en-IN" altLang="en-US" dirty="0" err="1">
                <a:solidFill>
                  <a:schemeClr val="tx1"/>
                </a:solidFill>
                <a:latin typeface="Times New Roman" panose="02020603050405020304" charset="0"/>
                <a:cs typeface="Times New Roman" panose="02020603050405020304" charset="0"/>
              </a:rPr>
              <a:t>ourse</a:t>
            </a:r>
            <a:r>
              <a:rPr lang="en-IN" altLang="en-US" dirty="0">
                <a:solidFill>
                  <a:schemeClr val="tx1"/>
                </a:solidFill>
                <a:latin typeface="Times New Roman" panose="02020603050405020304" charset="0"/>
                <a:cs typeface="Times New Roman" panose="02020603050405020304" charset="0"/>
              </a:rPr>
              <a:t> </a:t>
            </a:r>
            <a:r>
              <a:rPr lang="en-US" altLang="en-US" dirty="0">
                <a:solidFill>
                  <a:schemeClr val="tx1"/>
                </a:solidFill>
                <a:latin typeface="Times New Roman" panose="02020603050405020304" charset="0"/>
                <a:cs typeface="Times New Roman" panose="02020603050405020304" charset="0"/>
              </a:rPr>
              <a:t>O</a:t>
            </a:r>
            <a:r>
              <a:rPr lang="en-IN" altLang="en-US" dirty="0" err="1">
                <a:solidFill>
                  <a:schemeClr val="tx1"/>
                </a:solidFill>
                <a:latin typeface="Times New Roman" panose="02020603050405020304" charset="0"/>
                <a:cs typeface="Times New Roman" panose="02020603050405020304" charset="0"/>
              </a:rPr>
              <a:t>utcome</a:t>
            </a:r>
            <a:r>
              <a:rPr lang="en-US" altLang="en-US" dirty="0">
                <a:solidFill>
                  <a:schemeClr val="tx1"/>
                </a:solidFill>
                <a:latin typeface="Times New Roman" panose="02020603050405020304" charset="0"/>
                <a:cs typeface="Times New Roman" panose="02020603050405020304" charset="0"/>
              </a:rPr>
              <a:t> records.</a:t>
            </a:r>
          </a:p>
          <a:p>
            <a:pPr marL="0" lvl="0" indent="0" algn="l" rtl="0">
              <a:lnSpc>
                <a:spcPct val="115000"/>
              </a:lnSpc>
              <a:spcBef>
                <a:spcPts val="0"/>
              </a:spcBef>
              <a:spcAft>
                <a:spcPts val="1200"/>
              </a:spcAft>
              <a:buSzPts val="1800"/>
              <a:buNone/>
            </a:pPr>
            <a:r>
              <a:rPr lang="en-US" altLang="en-US" dirty="0">
                <a:solidFill>
                  <a:schemeClr val="tx1"/>
                </a:solidFill>
                <a:latin typeface="Times New Roman" panose="02020603050405020304" charset="0"/>
                <a:cs typeface="Times New Roman" panose="02020603050405020304" charset="0"/>
              </a:rPr>
              <a:t>Key features like input validation and real-time feedback messages ensure accurate data entry and enhance the overall user experience. The tabular display of records offers clear visualization, making outcome tracking and management straightforward.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2310765" y="1866900"/>
            <a:ext cx="4070985" cy="1409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11000"/>
              <a:buNone/>
            </a:pPr>
            <a:r>
              <a:rPr lang="en-IN" altLang="en-GB" sz="5000" b="1">
                <a:latin typeface="Times New Roman" panose="02020603050405020304" charset="0"/>
                <a:cs typeface="Times New Roman" panose="02020603050405020304" charset="0"/>
              </a:rPr>
              <a:t>   </a:t>
            </a:r>
            <a:r>
              <a:rPr lang="en-GB" sz="5000" b="1">
                <a:latin typeface="Times New Roman" panose="02020603050405020304" charset="0"/>
                <a:cs typeface="Times New Roman" panose="020206030504050203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latin typeface="Times New Roman" panose="02020603050405020304" charset="0"/>
                <a:cs typeface="Times New Roman" panose="02020603050405020304" charset="0"/>
              </a:rPr>
              <a:t>Introduction to Project</a:t>
            </a:r>
          </a:p>
        </p:txBody>
      </p:sp>
      <p:sp>
        <p:nvSpPr>
          <p:cNvPr id="64" name="Google Shape;64;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US" altLang="en-US" dirty="0">
                <a:solidFill>
                  <a:schemeClr val="tx1"/>
                </a:solidFill>
                <a:latin typeface="Times New Roman" panose="02020603050405020304" charset="0"/>
                <a:cs typeface="Times New Roman" panose="02020603050405020304" charset="0"/>
              </a:rPr>
              <a:t>The Course Outcome Setting module plays a vital role in the academic framework by allowing faculty and administrators to create, manage, and evaluate course-specific learning outcomes. It enables seamless mapping of Course Outcomes to Bloom’s Taxonomy levels, making it easier to assess student proficiency and attainment.</a:t>
            </a:r>
          </a:p>
          <a:p>
            <a:pPr marL="0" lvl="0" indent="0" algn="l" rtl="0">
              <a:lnSpc>
                <a:spcPct val="115000"/>
              </a:lnSpc>
              <a:spcBef>
                <a:spcPts val="0"/>
              </a:spcBef>
              <a:spcAft>
                <a:spcPts val="1200"/>
              </a:spcAft>
              <a:buSzPts val="1800"/>
              <a:buNone/>
            </a:pPr>
            <a:r>
              <a:rPr lang="en-US" altLang="en-US" dirty="0">
                <a:solidFill>
                  <a:schemeClr val="tx1"/>
                </a:solidFill>
                <a:latin typeface="Times New Roman" panose="02020603050405020304" charset="0"/>
                <a:cs typeface="Times New Roman" panose="02020603050405020304" charset="0"/>
              </a:rPr>
              <a:t>This module ensures that course outcomes are systematically organized and aligned with institutional goals, curriculum standards, and OBE (Outcome-Based Education) requirements, thereby supporting continuous academic improvement and accreditation processes.</a:t>
            </a:r>
          </a:p>
          <a:p>
            <a:pPr marL="0" lvl="0" indent="0" algn="l" rtl="0">
              <a:lnSpc>
                <a:spcPct val="115000"/>
              </a:lnSpc>
              <a:spcBef>
                <a:spcPts val="0"/>
              </a:spcBef>
              <a:spcAft>
                <a:spcPts val="1200"/>
              </a:spcAft>
              <a:buSzPts val="1800"/>
              <a:buNone/>
            </a:pPr>
            <a:endParaRPr lang="en-US" altLang="en-US" b="1" dirty="0">
              <a:solidFill>
                <a:srgbClr val="FF0000"/>
              </a:solidFill>
              <a:latin typeface="Times New Roman" panose="02020603050405020304" charset="0"/>
              <a:cs typeface="Times New Roman" panose="02020603050405020304" charset="0"/>
            </a:endParaRPr>
          </a:p>
          <a:p>
            <a:pPr marL="0" lvl="0" indent="0" algn="l" rtl="0">
              <a:lnSpc>
                <a:spcPct val="115000"/>
              </a:lnSpc>
              <a:spcBef>
                <a:spcPts val="0"/>
              </a:spcBef>
              <a:spcAft>
                <a:spcPts val="1200"/>
              </a:spcAft>
              <a:buSzPts val="1800"/>
              <a:buNone/>
            </a:pPr>
            <a:endParaRPr lang="en-US" altLang="en-US" b="1" dirty="0">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latin typeface="Times New Roman" panose="02020603050405020304" charset="0"/>
                <a:cs typeface="Times New Roman" panose="02020603050405020304" charset="0"/>
              </a:rPr>
              <a:t>Architecture Diagram</a:t>
            </a:r>
            <a:r>
              <a:rPr lang="en-IN" altLang="en-GB" b="1">
                <a:latin typeface="Times New Roman" panose="02020603050405020304" charset="0"/>
                <a:cs typeface="Times New Roman" panose="02020603050405020304" charset="0"/>
              </a:rPr>
              <a:t>:</a:t>
            </a:r>
          </a:p>
        </p:txBody>
      </p:sp>
      <p:sp>
        <p:nvSpPr>
          <p:cNvPr id="70" name="Google Shape;70;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9" name="Picture 8"/>
          <p:cNvPicPr>
            <a:picLocks noChangeAspect="1"/>
          </p:cNvPicPr>
          <p:nvPr/>
        </p:nvPicPr>
        <p:blipFill>
          <a:blip r:embed="rId3"/>
          <a:stretch>
            <a:fillRect/>
          </a:stretch>
        </p:blipFill>
        <p:spPr>
          <a:xfrm>
            <a:off x="311785" y="1017905"/>
            <a:ext cx="7920990" cy="40570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latin typeface="Times New Roman" panose="02020603050405020304" charset="0"/>
                <a:cs typeface="Times New Roman" panose="02020603050405020304" charset="0"/>
              </a:rPr>
              <a:t>Module Description : </a:t>
            </a:r>
            <a:r>
              <a:rPr lang="en-US" altLang="en-US" b="1">
                <a:latin typeface="Times New Roman" panose="02020603050405020304" charset="0"/>
                <a:cs typeface="Times New Roman" panose="02020603050405020304" charset="0"/>
                <a:sym typeface="+mn-ea"/>
              </a:rPr>
              <a:t>Course Outcome </a:t>
            </a:r>
            <a:r>
              <a:rPr lang="en-GB" b="1">
                <a:latin typeface="Times New Roman" panose="02020603050405020304" charset="0"/>
                <a:cs typeface="Times New Roman" panose="02020603050405020304" charset="0"/>
              </a:rPr>
              <a:t> Setting</a:t>
            </a:r>
          </a:p>
        </p:txBody>
      </p:sp>
      <p:sp>
        <p:nvSpPr>
          <p:cNvPr id="77" name="Google Shape;7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114300" lvl="0" indent="0" algn="l" rtl="0">
              <a:lnSpc>
                <a:spcPct val="115000"/>
              </a:lnSpc>
              <a:spcBef>
                <a:spcPts val="0"/>
              </a:spcBef>
              <a:spcAft>
                <a:spcPts val="0"/>
              </a:spcAft>
              <a:buSzPts val="1800"/>
              <a:buNone/>
            </a:pPr>
            <a:r>
              <a:rPr lang="en-US" altLang="en-US" sz="1700">
                <a:solidFill>
                  <a:schemeClr val="tx1"/>
                </a:solidFill>
                <a:latin typeface="Times New Roman" panose="02020603050405020304" charset="0"/>
                <a:cs typeface="Times New Roman" panose="02020603050405020304" charset="0"/>
              </a:rPr>
              <a:t>The Course Outcome Setting Module is a comprehensive Java application designed to manage course outcome data for Outcome-Based Education systems. It provides complete CRUD functionality through an intuitive graphical interface built with Java Swing. The system stores course outcomes along with their associated course IDs, Bloom's Taxonomy levels, and expected proficiency/attainment values in an SQLite database, enforcing data integrity through unique constraints and proper field validation.</a:t>
            </a:r>
          </a:p>
          <a:p>
            <a:pPr marL="114300" lvl="0" indent="0" algn="l" rtl="0">
              <a:lnSpc>
                <a:spcPct val="115000"/>
              </a:lnSpc>
              <a:spcBef>
                <a:spcPts val="0"/>
              </a:spcBef>
              <a:spcAft>
                <a:spcPts val="0"/>
              </a:spcAft>
              <a:buSzPts val="1800"/>
              <a:buNone/>
            </a:pPr>
            <a:endParaRPr lang="en-US" altLang="en-US">
              <a:latin typeface="Times New Roman" panose="02020603050405020304" charset="0"/>
              <a:cs typeface="Times New Roman" panose="02020603050405020304" charset="0"/>
            </a:endParaRPr>
          </a:p>
          <a:p>
            <a:pPr marL="114300" lvl="0" indent="0" algn="l" rtl="0">
              <a:lnSpc>
                <a:spcPct val="115000"/>
              </a:lnSpc>
              <a:spcBef>
                <a:spcPts val="0"/>
              </a:spcBef>
              <a:spcAft>
                <a:spcPts val="0"/>
              </a:spcAft>
              <a:buSzPts val="1800"/>
              <a:buNone/>
            </a:pPr>
            <a:r>
              <a:rPr lang="en-US" altLang="en-US" sz="1700">
                <a:solidFill>
                  <a:schemeClr val="tx1"/>
                </a:solidFill>
                <a:latin typeface="Times New Roman" panose="02020603050405020304" charset="0"/>
                <a:cs typeface="Times New Roman" panose="02020603050405020304" charset="0"/>
              </a:rPr>
              <a:t>The application features a tabbed interface that allows users to easily create new outcomes with validated inputs, view all existing outcomes in a sortable table, update current records, or remove outdated entries.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85" y="445135"/>
            <a:ext cx="8520430" cy="4413885"/>
          </a:xfrm>
        </p:spPr>
        <p:txBody>
          <a:bodyPr>
            <a:normAutofit fontScale="90000"/>
          </a:bodyPr>
          <a:lstStyle/>
          <a:p>
            <a:r>
              <a:rPr lang="en-US" altLang="en-US" sz="1890">
                <a:latin typeface="Times New Roman" panose="02020603050405020304" charset="0"/>
                <a:cs typeface="Times New Roman" panose="02020603050405020304" charset="0"/>
              </a:rPr>
              <a:t>Key validation checks ensure outcome codes follow the correct format (letters followed by numbers), remain unique across the system, and that all numerical values for proficiency and attainment are properly formatted. The clean, professional interface uses consistent styling with responsive buttons and clear error messaging to guide users through all operations.</a:t>
            </a:r>
            <a:br>
              <a:rPr lang="en-US" altLang="en-US" sz="1890">
                <a:latin typeface="Times New Roman" panose="02020603050405020304" charset="0"/>
                <a:cs typeface="Times New Roman" panose="02020603050405020304" charset="0"/>
              </a:rPr>
            </a:br>
            <a:br>
              <a:rPr lang="en-US" altLang="en-US" sz="1890">
                <a:latin typeface="Times New Roman" panose="02020603050405020304" charset="0"/>
                <a:cs typeface="Times New Roman" panose="02020603050405020304" charset="0"/>
              </a:rPr>
            </a:br>
            <a:r>
              <a:rPr lang="en-US" altLang="en-US" sz="1890">
                <a:latin typeface="Times New Roman" panose="02020603050405020304" charset="0"/>
                <a:cs typeface="Times New Roman" panose="02020603050405020304" charset="0"/>
              </a:rPr>
              <a:t>Built with a clear separation between database operations (handled by DBHelper.java) and user interface components (managed by CourseOutcomeGUI.java), the module implements secure database access through prepared statements while maintaining proper connection management. This robust yet user-friendly system replaces manual, error-prone processes with a reliable solution for academic staff to define and maintain course learning outcomes according to OBE standards, with all changes immediately persisted to the database. The focus on data integrity through validation and constraints, combined with an intuitive interface design, makes this an effective tool for daily academic administration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US" altLang="en-US" b="1">
                <a:latin typeface="Times New Roman" panose="02020603050405020304" charset="0"/>
                <a:cs typeface="Times New Roman" panose="02020603050405020304" charset="0"/>
                <a:sym typeface="+mn-ea"/>
              </a:rPr>
              <a:t>Course Outcome</a:t>
            </a:r>
            <a:r>
              <a:rPr lang="en-GB" b="1">
                <a:latin typeface="Times New Roman" panose="02020603050405020304" charset="0"/>
                <a:cs typeface="Times New Roman" panose="02020603050405020304" charset="0"/>
              </a:rPr>
              <a:t> Setting:Field/table details</a:t>
            </a:r>
          </a:p>
        </p:txBody>
      </p:sp>
      <p:sp>
        <p:nvSpPr>
          <p:cNvPr id="83" name="Google Shape;8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graphicFrame>
        <p:nvGraphicFramePr>
          <p:cNvPr id="84" name="Google Shape;84;p5"/>
          <p:cNvGraphicFramePr/>
          <p:nvPr>
            <p:extLst>
              <p:ext uri="{D42A27DB-BD31-4B8C-83A1-F6EECF244321}">
                <p14:modId xmlns:p14="http://schemas.microsoft.com/office/powerpoint/2010/main" val="1029783009"/>
              </p:ext>
            </p:extLst>
          </p:nvPr>
        </p:nvGraphicFramePr>
        <p:xfrm>
          <a:off x="446325" y="1372150"/>
          <a:ext cx="8059800" cy="3000025"/>
        </p:xfrm>
        <a:graphic>
          <a:graphicData uri="http://schemas.openxmlformats.org/drawingml/2006/table">
            <a:tbl>
              <a:tblPr>
                <a:noFill/>
                <a:tableStyleId>{535832A5-6BA2-4ECA-8036-809AD3297996}</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28575">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100" b="1" u="none" strike="noStrike" cap="none">
                          <a:latin typeface="Times New Roman" panose="02020603050405020304" charset="0"/>
                          <a:cs typeface="Times New Roman" panose="02020603050405020304" charset="0"/>
                        </a:rPr>
                        <a:t>Field Name </a:t>
                      </a:r>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100" b="1" u="none" strike="noStrike" cap="none">
                          <a:latin typeface="Times New Roman" panose="02020603050405020304" charset="0"/>
                          <a:cs typeface="Times New Roman" panose="02020603050405020304" charset="0"/>
                        </a:rPr>
                        <a:t>Data type</a:t>
                      </a:r>
                    </a:p>
                  </a:txBody>
                  <a:tcPr marL="63500" marR="63500" marT="63500" marB="63500"/>
                </a:tc>
                <a:extLst>
                  <a:ext uri="{0D108BD9-81ED-4DB2-BD59-A6C34878D82A}">
                    <a16:rowId xmlns:a16="http://schemas.microsoft.com/office/drawing/2014/main" val="10000"/>
                  </a:ext>
                </a:extLst>
              </a:tr>
              <a:tr h="428575">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altLang="en-US" sz="1100" u="none" strike="noStrike" cap="none">
                          <a:latin typeface="Times New Roman" panose="02020603050405020304" charset="0"/>
                          <a:cs typeface="Times New Roman" panose="02020603050405020304" charset="0"/>
                        </a:rPr>
                        <a:t>ID </a:t>
                      </a:r>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100" u="none" strike="noStrike" cap="none">
                          <a:latin typeface="Times New Roman" panose="02020603050405020304" charset="0"/>
                          <a:cs typeface="Times New Roman" panose="02020603050405020304" charset="0"/>
                        </a:rPr>
                        <a:t>integer</a:t>
                      </a:r>
                    </a:p>
                  </a:txBody>
                  <a:tcPr marL="63500" marR="63500" marT="63500" marB="63500"/>
                </a:tc>
                <a:extLst>
                  <a:ext uri="{0D108BD9-81ED-4DB2-BD59-A6C34878D82A}">
                    <a16:rowId xmlns:a16="http://schemas.microsoft.com/office/drawing/2014/main" val="10001"/>
                  </a:ext>
                </a:extLst>
              </a:tr>
              <a:tr h="428575">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altLang="en-US" sz="1100" u="none" strike="noStrike" cap="none" dirty="0" err="1">
                          <a:latin typeface="Times New Roman" panose="02020603050405020304" charset="0"/>
                          <a:cs typeface="Times New Roman" panose="02020603050405020304" charset="0"/>
                        </a:rPr>
                        <a:t>course_outcome_code</a:t>
                      </a:r>
                      <a:r>
                        <a:rPr lang="en-US" altLang="en-US" sz="1100" u="none" strike="noStrike" cap="none" dirty="0">
                          <a:latin typeface="Times New Roman" panose="02020603050405020304" charset="0"/>
                          <a:cs typeface="Times New Roman" panose="02020603050405020304" charset="0"/>
                        </a:rPr>
                        <a:t> </a:t>
                      </a:r>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100" u="none" strike="noStrike" cap="none">
                          <a:latin typeface="Times New Roman" panose="02020603050405020304" charset="0"/>
                          <a:cs typeface="Times New Roman" panose="02020603050405020304" charset="0"/>
                        </a:rPr>
                        <a:t>String</a:t>
                      </a:r>
                    </a:p>
                  </a:txBody>
                  <a:tcPr marL="63500" marR="63500" marT="63500" marB="63500"/>
                </a:tc>
                <a:extLst>
                  <a:ext uri="{0D108BD9-81ED-4DB2-BD59-A6C34878D82A}">
                    <a16:rowId xmlns:a16="http://schemas.microsoft.com/office/drawing/2014/main" val="10002"/>
                  </a:ext>
                </a:extLst>
              </a:tr>
              <a:tr h="428575">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altLang="en-US" sz="1100" u="none" strike="noStrike" cap="none">
                          <a:latin typeface="Times New Roman" panose="02020603050405020304" charset="0"/>
                          <a:cs typeface="Times New Roman" panose="02020603050405020304" charset="0"/>
                        </a:rPr>
                        <a:t>course_id </a:t>
                      </a:r>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100" u="none" strike="noStrike" cap="none">
                          <a:latin typeface="Times New Roman" panose="02020603050405020304" charset="0"/>
                          <a:cs typeface="Times New Roman" panose="02020603050405020304" charset="0"/>
                        </a:rPr>
                        <a:t>String</a:t>
                      </a:r>
                    </a:p>
                  </a:txBody>
                  <a:tcPr marL="63500" marR="63500" marT="63500" marB="63500"/>
                </a:tc>
                <a:extLst>
                  <a:ext uri="{0D108BD9-81ED-4DB2-BD59-A6C34878D82A}">
                    <a16:rowId xmlns:a16="http://schemas.microsoft.com/office/drawing/2014/main" val="10003"/>
                  </a:ext>
                </a:extLst>
              </a:tr>
              <a:tr h="428575">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altLang="en-US" sz="1100" u="none" strike="noStrike" cap="none">
                          <a:latin typeface="Times New Roman" panose="02020603050405020304" charset="0"/>
                          <a:cs typeface="Times New Roman" panose="02020603050405020304" charset="0"/>
                        </a:rPr>
                        <a:t>bloom_id </a:t>
                      </a:r>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100" u="none" strike="noStrike" cap="none">
                          <a:latin typeface="Times New Roman" panose="02020603050405020304" charset="0"/>
                          <a:cs typeface="Times New Roman" panose="02020603050405020304" charset="0"/>
                        </a:rPr>
                        <a:t>String</a:t>
                      </a:r>
                    </a:p>
                  </a:txBody>
                  <a:tcPr marL="63500" marR="63500" marT="63500" marB="63500"/>
                </a:tc>
                <a:extLst>
                  <a:ext uri="{0D108BD9-81ED-4DB2-BD59-A6C34878D82A}">
                    <a16:rowId xmlns:a16="http://schemas.microsoft.com/office/drawing/2014/main" val="10004"/>
                  </a:ext>
                </a:extLst>
              </a:tr>
              <a:tr h="428575">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altLang="en-US" sz="1100" u="none" strike="noStrike" cap="none" dirty="0" err="1">
                          <a:latin typeface="Times New Roman" panose="02020603050405020304" charset="0"/>
                          <a:cs typeface="Times New Roman" panose="02020603050405020304" charset="0"/>
                        </a:rPr>
                        <a:t>expected_proficiency</a:t>
                      </a:r>
                      <a:r>
                        <a:rPr lang="en-US" altLang="en-US" sz="1100" u="none" strike="noStrike" cap="none" dirty="0">
                          <a:latin typeface="Times New Roman" panose="02020603050405020304" charset="0"/>
                          <a:cs typeface="Times New Roman" panose="02020603050405020304" charset="0"/>
                        </a:rPr>
                        <a:t> </a:t>
                      </a:r>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altLang="en-US" sz="1100" u="none" strike="noStrike" cap="none">
                          <a:latin typeface="Times New Roman" panose="02020603050405020304" charset="0"/>
                          <a:cs typeface="Times New Roman" panose="02020603050405020304" charset="0"/>
                        </a:rPr>
                        <a:t>Float </a:t>
                      </a:r>
                    </a:p>
                  </a:txBody>
                  <a:tcPr marL="63500" marR="63500" marT="63500" marB="63500"/>
                </a:tc>
                <a:extLst>
                  <a:ext uri="{0D108BD9-81ED-4DB2-BD59-A6C34878D82A}">
                    <a16:rowId xmlns:a16="http://schemas.microsoft.com/office/drawing/2014/main" val="10005"/>
                  </a:ext>
                </a:extLst>
              </a:tr>
              <a:tr h="428575">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altLang="en-US" sz="1100" u="none" strike="noStrike" cap="none" dirty="0" err="1">
                          <a:latin typeface="Times New Roman" panose="02020603050405020304" charset="0"/>
                          <a:cs typeface="Times New Roman" panose="02020603050405020304" charset="0"/>
                        </a:rPr>
                        <a:t>expected_attainment</a:t>
                      </a:r>
                      <a:r>
                        <a:rPr lang="en-US" altLang="en-US" sz="1100" u="none" strike="noStrike" cap="none" dirty="0">
                          <a:latin typeface="Times New Roman" panose="02020603050405020304" charset="0"/>
                          <a:cs typeface="Times New Roman" panose="02020603050405020304" charset="0"/>
                        </a:rPr>
                        <a:t> </a:t>
                      </a:r>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altLang="en-US" sz="1100" u="none" strike="noStrike" cap="none" dirty="0">
                          <a:latin typeface="Times New Roman" panose="02020603050405020304" charset="0"/>
                          <a:cs typeface="Times New Roman" panose="02020603050405020304" charset="0"/>
                        </a:rPr>
                        <a:t>Float </a:t>
                      </a:r>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000"/>
              <a:buFont typeface="Arial" panose="020B0604020202020204"/>
              <a:buNone/>
            </a:pPr>
            <a:r>
              <a:rPr lang="en-US" altLang="en-US" b="1">
                <a:latin typeface="Times New Roman" panose="02020603050405020304" charset="0"/>
                <a:cs typeface="Times New Roman" panose="02020603050405020304" charset="0"/>
                <a:sym typeface="+mn-ea"/>
              </a:rPr>
              <a:t>Course Outcome </a:t>
            </a:r>
            <a:r>
              <a:rPr lang="en-GB" b="1">
                <a:latin typeface="Times New Roman" panose="02020603050405020304" charset="0"/>
                <a:cs typeface="Times New Roman" panose="02020603050405020304" charset="0"/>
              </a:rPr>
              <a:t>Setting:Programming Details</a:t>
            </a:r>
          </a:p>
        </p:txBody>
      </p:sp>
      <p:sp>
        <p:nvSpPr>
          <p:cNvPr id="90" name="Google Shape;9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GB" b="1" dirty="0">
                <a:solidFill>
                  <a:schemeClr val="dk1"/>
                </a:solidFill>
                <a:latin typeface="Times New Roman" panose="02020603050405020304" charset="0"/>
                <a:cs typeface="Times New Roman" panose="02020603050405020304" charset="0"/>
              </a:rPr>
              <a:t>File name:</a:t>
            </a:r>
            <a:r>
              <a:rPr lang="en-US" altLang="en-US" dirty="0">
                <a:solidFill>
                  <a:schemeClr val="dk1"/>
                </a:solidFill>
                <a:latin typeface="Times New Roman" panose="02020603050405020304" charset="0"/>
                <a:cs typeface="Times New Roman" panose="02020603050405020304" charset="0"/>
              </a:rPr>
              <a:t>team11_course_outcome </a:t>
            </a:r>
            <a:endParaRPr lang="en-US" altLang="en-US" b="1" dirty="0">
              <a:solidFill>
                <a:schemeClr val="dk1"/>
              </a:solidFill>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Clr>
                <a:schemeClr val="dk1"/>
              </a:buClr>
              <a:buSzPts val="1800"/>
              <a:buChar char="●"/>
            </a:pPr>
            <a:r>
              <a:rPr lang="en-GB" b="1" dirty="0">
                <a:solidFill>
                  <a:schemeClr val="dk1"/>
                </a:solidFill>
                <a:latin typeface="Times New Roman" panose="02020603050405020304" charset="0"/>
                <a:cs typeface="Times New Roman" panose="02020603050405020304" charset="0"/>
              </a:rPr>
              <a:t>Function/method name</a:t>
            </a:r>
            <a:endParaRPr b="1" dirty="0">
              <a:solidFill>
                <a:schemeClr val="dk1"/>
              </a:solidFill>
              <a:latin typeface="Times New Roman" panose="02020603050405020304" charset="0"/>
              <a:cs typeface="Times New Roman" panose="02020603050405020304" charset="0"/>
            </a:endParaRPr>
          </a:p>
          <a:p>
            <a:pPr marL="914400" lvl="1" indent="-342900" algn="l" rtl="0">
              <a:lnSpc>
                <a:spcPct val="115000"/>
              </a:lnSpc>
              <a:spcBef>
                <a:spcPts val="0"/>
              </a:spcBef>
              <a:spcAft>
                <a:spcPts val="0"/>
              </a:spcAft>
              <a:buClr>
                <a:schemeClr val="dk1"/>
              </a:buClr>
              <a:buSzPts val="1800"/>
              <a:buChar char="○"/>
            </a:pPr>
            <a:r>
              <a:rPr lang="en-GB" sz="1800" b="1" dirty="0">
                <a:solidFill>
                  <a:schemeClr val="dk1"/>
                </a:solidFill>
                <a:latin typeface="Times New Roman" panose="02020603050405020304" charset="0"/>
                <a:cs typeface="Times New Roman" panose="02020603050405020304" charset="0"/>
              </a:rPr>
              <a:t>Create:</a:t>
            </a:r>
            <a:r>
              <a:rPr lang="en-US" altLang="en-US" sz="1800" dirty="0">
                <a:solidFill>
                  <a:schemeClr val="dk1"/>
                </a:solidFill>
                <a:latin typeface="Times New Roman" panose="02020603050405020304" charset="0"/>
                <a:cs typeface="Times New Roman" panose="02020603050405020304" charset="0"/>
              </a:rPr>
              <a:t>Team11_course_outcome_create</a:t>
            </a:r>
          </a:p>
          <a:p>
            <a:pPr marL="914400" lvl="1" indent="-342900" algn="l" rtl="0">
              <a:lnSpc>
                <a:spcPct val="115000"/>
              </a:lnSpc>
              <a:spcBef>
                <a:spcPts val="0"/>
              </a:spcBef>
              <a:spcAft>
                <a:spcPts val="0"/>
              </a:spcAft>
              <a:buClr>
                <a:schemeClr val="dk1"/>
              </a:buClr>
              <a:buSzPts val="1800"/>
              <a:buChar char="○"/>
            </a:pPr>
            <a:r>
              <a:rPr lang="en-GB" sz="1800" b="1" dirty="0">
                <a:solidFill>
                  <a:schemeClr val="dk1"/>
                </a:solidFill>
                <a:latin typeface="Times New Roman" panose="02020603050405020304" charset="0"/>
                <a:cs typeface="Times New Roman" panose="02020603050405020304" charset="0"/>
              </a:rPr>
              <a:t>Update:</a:t>
            </a:r>
            <a:r>
              <a:rPr lang="en-US" altLang="en-US" sz="1800" dirty="0">
                <a:solidFill>
                  <a:schemeClr val="dk1"/>
                </a:solidFill>
                <a:latin typeface="Times New Roman" panose="02020603050405020304" charset="0"/>
                <a:cs typeface="Times New Roman" panose="02020603050405020304" charset="0"/>
              </a:rPr>
              <a:t>Team11_course_outcome_update </a:t>
            </a:r>
            <a:r>
              <a:rPr lang="en-GB" sz="1800" b="1" dirty="0">
                <a:solidFill>
                  <a:schemeClr val="dk1"/>
                </a:solidFill>
                <a:latin typeface="Times New Roman" panose="02020603050405020304" charset="0"/>
                <a:cs typeface="Times New Roman" panose="02020603050405020304" charset="0"/>
              </a:rPr>
              <a:t>Retrieve:</a:t>
            </a:r>
            <a:r>
              <a:rPr lang="en-US" altLang="en-US" sz="1800" dirty="0">
                <a:solidFill>
                  <a:schemeClr val="dk1"/>
                </a:solidFill>
                <a:latin typeface="Times New Roman" panose="02020603050405020304" charset="0"/>
                <a:cs typeface="Times New Roman" panose="02020603050405020304" charset="0"/>
              </a:rPr>
              <a:t>Team11_course_outcome_retrive</a:t>
            </a:r>
          </a:p>
          <a:p>
            <a:pPr marL="914400" lvl="1" indent="-342900" algn="l" rtl="0">
              <a:lnSpc>
                <a:spcPct val="115000"/>
              </a:lnSpc>
              <a:spcBef>
                <a:spcPts val="0"/>
              </a:spcBef>
              <a:spcAft>
                <a:spcPts val="0"/>
              </a:spcAft>
              <a:buClr>
                <a:schemeClr val="dk1"/>
              </a:buClr>
              <a:buSzPts val="1800"/>
              <a:buChar char="○"/>
            </a:pPr>
            <a:r>
              <a:rPr lang="en-GB" sz="1800" b="1" dirty="0">
                <a:solidFill>
                  <a:schemeClr val="dk1"/>
                </a:solidFill>
                <a:latin typeface="Times New Roman" panose="02020603050405020304" charset="0"/>
                <a:cs typeface="Times New Roman" panose="02020603050405020304" charset="0"/>
              </a:rPr>
              <a:t>Delete:</a:t>
            </a:r>
            <a:r>
              <a:rPr lang="en-US" altLang="en-US" sz="1800" dirty="0">
                <a:solidFill>
                  <a:schemeClr val="dk1"/>
                </a:solidFill>
                <a:latin typeface="Times New Roman" panose="02020603050405020304" charset="0"/>
                <a:cs typeface="Times New Roman" panose="02020603050405020304" charset="0"/>
              </a:rPr>
              <a:t>Team11_course_outcome_delete </a:t>
            </a:r>
          </a:p>
          <a:p>
            <a:pPr marL="0" lvl="0" indent="0" algn="l" rtl="0">
              <a:lnSpc>
                <a:spcPct val="115000"/>
              </a:lnSpc>
              <a:spcBef>
                <a:spcPts val="0"/>
              </a:spcBef>
              <a:spcAft>
                <a:spcPts val="1200"/>
              </a:spcAft>
              <a:buSzPts val="1800"/>
              <a:buNone/>
            </a:pPr>
            <a:endParaRPr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4813300" y="819150"/>
            <a:ext cx="3764915" cy="380492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000"/>
              <a:buNone/>
            </a:pPr>
            <a:br>
              <a:rPr lang="en-US" altLang="en-US" sz="1000">
                <a:solidFill>
                  <a:schemeClr val="tx1"/>
                </a:solidFill>
                <a:latin typeface="Baskerville Old Face" panose="02020602080505020303" charset="0"/>
                <a:cs typeface="Baskerville Old Face" panose="02020602080505020303" charset="0"/>
              </a:rPr>
            </a:br>
            <a:r>
              <a:rPr lang="en-US" altLang="en-US" sz="1000">
                <a:solidFill>
                  <a:schemeClr val="tx1"/>
                </a:solidFill>
                <a:latin typeface="Baskerville Old Face" panose="02020602080505020303" charset="0"/>
                <a:cs typeface="Baskerville Old Face" panose="02020602080505020303" charset="0"/>
                <a:sym typeface="+mn-ea"/>
              </a:rPr>
              <a:t>    public static Connection getConnection() throws SQLException {</a:t>
            </a:r>
            <a:br>
              <a:rPr lang="en-US" altLang="en-US" sz="1000">
                <a:solidFill>
                  <a:schemeClr val="tx1"/>
                </a:solidFill>
                <a:latin typeface="Baskerville Old Face" panose="02020602080505020303" charset="0"/>
                <a:cs typeface="Baskerville Old Face" panose="02020602080505020303" charset="0"/>
              </a:rPr>
            </a:br>
            <a:r>
              <a:rPr lang="en-US" altLang="en-US" sz="1000">
                <a:solidFill>
                  <a:schemeClr val="tx1"/>
                </a:solidFill>
                <a:latin typeface="Baskerville Old Face" panose="02020602080505020303" charset="0"/>
                <a:cs typeface="Baskerville Old Face" panose="02020602080505020303" charset="0"/>
                <a:sym typeface="+mn-ea"/>
              </a:rPr>
              <a:t>        return DriverManager.getConnection(DB_URL);</a:t>
            </a:r>
            <a:br>
              <a:rPr lang="en-US" altLang="en-US" sz="1000">
                <a:solidFill>
                  <a:schemeClr val="tx1"/>
                </a:solidFill>
                <a:latin typeface="Baskerville Old Face" panose="02020602080505020303" charset="0"/>
                <a:cs typeface="Baskerville Old Face" panose="02020602080505020303" charset="0"/>
              </a:rPr>
            </a:br>
            <a:r>
              <a:rPr lang="en-US" altLang="en-US" sz="1000">
                <a:solidFill>
                  <a:schemeClr val="tx1"/>
                </a:solidFill>
                <a:latin typeface="Baskerville Old Face" panose="02020602080505020303" charset="0"/>
                <a:cs typeface="Baskerville Old Face" panose="02020602080505020303" charset="0"/>
                <a:sym typeface="+mn-ea"/>
              </a:rPr>
              <a:t>    }</a:t>
            </a:r>
            <a:br>
              <a:rPr lang="en-US" altLang="en-US" sz="1000">
                <a:solidFill>
                  <a:schemeClr val="tx1"/>
                </a:solidFill>
                <a:latin typeface="Baskerville Old Face" panose="02020602080505020303" charset="0"/>
                <a:cs typeface="Baskerville Old Face" panose="02020602080505020303" charset="0"/>
              </a:rPr>
            </a:br>
            <a:r>
              <a:rPr lang="en-US" altLang="en-US" sz="1000">
                <a:solidFill>
                  <a:schemeClr val="tx1"/>
                </a:solidFill>
                <a:latin typeface="Baskerville Old Face" panose="02020602080505020303" charset="0"/>
                <a:cs typeface="Baskerville Old Face" panose="02020602080505020303" charset="0"/>
                <a:sym typeface="+mn-ea"/>
              </a:rPr>
              <a:t>}</a:t>
            </a:r>
            <a:endParaRPr lang="en-GB" sz="1000">
              <a:latin typeface="Baskerville Old Face" panose="02020602080505020303" charset="0"/>
              <a:cs typeface="Baskerville Old Face" panose="02020602080505020303" charset="0"/>
            </a:endParaRPr>
          </a:p>
        </p:txBody>
      </p:sp>
      <p:sp>
        <p:nvSpPr>
          <p:cNvPr id="96" name="Google Shape;96;p15"/>
          <p:cNvSpPr txBox="1">
            <a:spLocks noGrp="1"/>
          </p:cNvSpPr>
          <p:nvPr>
            <p:ph type="body" idx="1"/>
          </p:nvPr>
        </p:nvSpPr>
        <p:spPr>
          <a:xfrm>
            <a:off x="57785" y="57150"/>
            <a:ext cx="4756150" cy="3815080"/>
          </a:xfrm>
          <a:prstGeom prst="rect">
            <a:avLst/>
          </a:prstGeom>
          <a:noFill/>
          <a:ln>
            <a:noFill/>
          </a:ln>
        </p:spPr>
        <p:txBody>
          <a:bodyPr spcFirstLastPara="1" wrap="square" lIns="91425" tIns="91425" rIns="91425" bIns="91425" anchor="t" anchorCtr="0">
            <a:normAutofit fontScale="25000"/>
          </a:bodyPr>
          <a:lstStyle/>
          <a:p>
            <a:pPr marL="0" lvl="0" indent="0" algn="l" rtl="0">
              <a:lnSpc>
                <a:spcPct val="115000"/>
              </a:lnSpc>
              <a:spcBef>
                <a:spcPts val="0"/>
              </a:spcBef>
              <a:spcAft>
                <a:spcPts val="1200"/>
              </a:spcAft>
              <a:buSzPts val="1800"/>
              <a:buNone/>
            </a:pPr>
            <a:r>
              <a:rPr lang="en-IN" altLang="en-US" sz="5600" b="1">
                <a:solidFill>
                  <a:schemeClr val="tx1"/>
                </a:solidFill>
                <a:latin typeface="Times New Roman" panose="02020603050405020304" charset="0"/>
                <a:cs typeface="Times New Roman" panose="02020603050405020304" charset="0"/>
              </a:rPr>
              <a:t>Source Code:</a:t>
            </a:r>
            <a:endParaRPr lang="en-US" altLang="en-US" sz="5600" b="1">
              <a:solidFill>
                <a:schemeClr val="tx1"/>
              </a:solidFill>
              <a:latin typeface="Times New Roman" panose="02020603050405020304" charset="0"/>
              <a:cs typeface="Times New Roman" panose="02020603050405020304" charset="0"/>
            </a:endParaRPr>
          </a:p>
          <a:p>
            <a:pPr marL="0" lvl="0" indent="0" algn="l" rtl="0">
              <a:lnSpc>
                <a:spcPct val="115000"/>
              </a:lnSpc>
              <a:spcBef>
                <a:spcPts val="0"/>
              </a:spcBef>
              <a:spcAft>
                <a:spcPts val="1200"/>
              </a:spcAft>
              <a:buSzPts val="1800"/>
              <a:buNone/>
            </a:pPr>
            <a:r>
              <a:rPr lang="en-US" altLang="en-US" sz="4000" b="1" u="sng">
                <a:solidFill>
                  <a:schemeClr val="accent1"/>
                </a:solidFill>
                <a:latin typeface="Times New Roman" panose="02020603050405020304" charset="0"/>
                <a:cs typeface="Times New Roman" panose="02020603050405020304" charset="0"/>
              </a:rPr>
              <a:t>DBHelper.java</a:t>
            </a:r>
            <a:r>
              <a:rPr lang="en-IN" altLang="en-US" sz="4000" b="1" u="sng">
                <a:solidFill>
                  <a:schemeClr val="accent1"/>
                </a:solidFill>
                <a:latin typeface="Times New Roman" panose="02020603050405020304" charset="0"/>
                <a:cs typeface="Times New Roman" panose="02020603050405020304" charset="0"/>
              </a:rPr>
              <a:t>:</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package courseoutcome;</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i</a:t>
            </a:r>
            <a:r>
              <a:rPr lang="en-IN" altLang="en-US" sz="4000">
                <a:solidFill>
                  <a:schemeClr val="tx1"/>
                </a:solidFill>
                <a:latin typeface="Times New Roman" panose="02020603050405020304" charset="0"/>
                <a:cs typeface="Times New Roman" panose="02020603050405020304" charset="0"/>
              </a:rPr>
              <a:t>m</a:t>
            </a:r>
            <a:r>
              <a:rPr lang="en-US" altLang="en-US" sz="4000">
                <a:solidFill>
                  <a:schemeClr val="tx1"/>
                </a:solidFill>
                <a:latin typeface="Times New Roman" panose="02020603050405020304" charset="0"/>
                <a:cs typeface="Times New Roman" panose="02020603050405020304" charset="0"/>
              </a:rPr>
              <a:t>port java.sql.*;</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public class DBHelper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private static final String DB_URL = "jdbc:sqlite:course_outcome.db";</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static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try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Class.forName("org.sqlite.JDBC");</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Connection conn = getConnection();</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Statement stmt = conn.createStatement();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String sql = "CREATE TABLE IF NOT EXISTS Team11_course_outcome ("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"id INTEGER PRIMARY KEY AUTOINCREMENT,"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"course_outcome_code TEXT UNIQUE," +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"course_id TEXT,"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"bloom_id TEXT,"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"expected_proficiency REAL,"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"expected_attainment REAL)";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stmt.execute(sql);</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stmt.close();</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conn.close();</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 catch (ClassNotFoundException e)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System.err.println("SQLite JDBC driver not found");</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e.printStackTrace();</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 catch (SQLException e)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System.err.println("Error creating database table");</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e.printStackTrace();</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a:t>
            </a:r>
          </a:p>
          <a:p>
            <a:pPr marL="0" lvl="0" indent="0" algn="l" rtl="0">
              <a:lnSpc>
                <a:spcPct val="5000"/>
              </a:lnSpc>
              <a:spcBef>
                <a:spcPts val="0"/>
              </a:spcBef>
              <a:spcAft>
                <a:spcPts val="1200"/>
              </a:spcAft>
              <a:buSzPts val="1800"/>
              <a:buNone/>
            </a:pPr>
            <a:r>
              <a:rPr lang="en-US" altLang="en-US" sz="4000">
                <a:solidFill>
                  <a:schemeClr val="tx1"/>
                </a:solidFill>
                <a:latin typeface="Times New Roman" panose="02020603050405020304" charset="0"/>
                <a:cs typeface="Times New Roman" panose="02020603050405020304" charset="0"/>
              </a:rPr>
              <a:t>    }</a:t>
            </a:r>
          </a:p>
          <a:p>
            <a:pPr marL="0" lvl="0" indent="0" algn="l" rtl="0">
              <a:lnSpc>
                <a:spcPct val="5000"/>
              </a:lnSpc>
              <a:spcBef>
                <a:spcPts val="0"/>
              </a:spcBef>
              <a:spcAft>
                <a:spcPts val="1200"/>
              </a:spcAft>
              <a:buSzPts val="1800"/>
              <a:buNone/>
            </a:pPr>
            <a:endParaRPr lang="en-US" altLang="en-US" sz="3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11785" y="217170"/>
            <a:ext cx="3826510" cy="469011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SzPct val="111000"/>
              <a:buNone/>
            </a:pPr>
            <a:r>
              <a:rPr lang="en-US" altLang="en-US" sz="1110" b="1" u="sng" dirty="0">
                <a:solidFill>
                  <a:schemeClr val="accent1"/>
                </a:solidFill>
                <a:latin typeface="Times New Roman" panose="02020603050405020304" charset="0"/>
                <a:cs typeface="Times New Roman" panose="02020603050405020304" charset="0"/>
              </a:rPr>
              <a:t>Team11_course_outcome.java</a:t>
            </a:r>
            <a:br>
              <a:rPr lang="en-US" altLang="en-US" sz="1000" u="sng" dirty="0">
                <a:solidFill>
                  <a:schemeClr val="accent1"/>
                </a:solidFill>
                <a:latin typeface="Times New Roman" panose="02020603050405020304" charset="0"/>
                <a:cs typeface="Times New Roman" panose="02020603050405020304" charset="0"/>
              </a:rPr>
            </a:br>
            <a:br>
              <a:rPr lang="en-US" altLang="en-US" sz="1000" u="sng" dirty="0">
                <a:solidFill>
                  <a:schemeClr val="accent1"/>
                </a:solidFill>
                <a:latin typeface="Times New Roman" panose="02020603050405020304" charset="0"/>
                <a:cs typeface="Times New Roman" panose="02020603050405020304" charset="0"/>
              </a:rPr>
            </a:br>
            <a:br>
              <a:rPr lang="en-US" altLang="en-US" sz="890" u="sng" dirty="0">
                <a:solidFill>
                  <a:schemeClr val="accent1"/>
                </a:solidFill>
                <a:latin typeface="Times New Roman" panose="02020603050405020304" charset="0"/>
                <a:cs typeface="Times New Roman" panose="02020603050405020304" charset="0"/>
              </a:rPr>
            </a:br>
            <a:r>
              <a:rPr lang="en-US" altLang="en-US" sz="1110" dirty="0">
                <a:solidFill>
                  <a:schemeClr val="tx1"/>
                </a:solidFill>
                <a:latin typeface="Times New Roman" panose="02020603050405020304" charset="0"/>
                <a:cs typeface="Times New Roman" panose="02020603050405020304" charset="0"/>
              </a:rPr>
              <a:t>package </a:t>
            </a:r>
            <a:r>
              <a:rPr lang="en-US" altLang="en-US" sz="1110" dirty="0" err="1">
                <a:solidFill>
                  <a:schemeClr val="tx1"/>
                </a:solidFill>
                <a:latin typeface="Times New Roman" panose="02020603050405020304" charset="0"/>
                <a:cs typeface="Times New Roman" panose="02020603050405020304" charset="0"/>
              </a:rPr>
              <a:t>courseoutcome</a:t>
            </a:r>
            <a:r>
              <a:rPr lang="en-US" altLang="en-US" sz="1110" dirty="0">
                <a:solidFill>
                  <a:schemeClr val="tx1"/>
                </a:solidFill>
                <a:latin typeface="Times New Roman" panose="02020603050405020304" charset="0"/>
                <a:cs typeface="Times New Roman" panose="02020603050405020304" charset="0"/>
              </a:rPr>
              <a:t>;</a:t>
            </a:r>
            <a:br>
              <a:rPr lang="en-US" altLang="en-US" sz="1110" dirty="0">
                <a:solidFill>
                  <a:schemeClr val="tx1"/>
                </a:solidFill>
                <a:latin typeface="Times New Roman" panose="02020603050405020304" charset="0"/>
                <a:cs typeface="Times New Roman" panose="02020603050405020304" charset="0"/>
              </a:rPr>
            </a:br>
            <a:br>
              <a:rPr lang="en-US" altLang="en-US" sz="111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import </a:t>
            </a:r>
            <a:r>
              <a:rPr lang="en-US" altLang="en-US" sz="1100" dirty="0" err="1">
                <a:solidFill>
                  <a:schemeClr val="tx1"/>
                </a:solidFill>
                <a:latin typeface="Times New Roman" panose="02020603050405020304" charset="0"/>
                <a:cs typeface="Times New Roman" panose="02020603050405020304" charset="0"/>
              </a:rPr>
              <a:t>java.awt</a:t>
            </a:r>
            <a:r>
              <a:rPr lang="en-US" altLang="en-US" sz="1100" dirty="0">
                <a:solidFill>
                  <a:schemeClr val="tx1"/>
                </a:solidFill>
                <a:latin typeface="Times New Roman" panose="02020603050405020304" charset="0"/>
                <a:cs typeface="Times New Roman" panose="02020603050405020304" charset="0"/>
              </a:rPr>
              <a:t>.*;</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import </a:t>
            </a:r>
            <a:r>
              <a:rPr lang="en-US" altLang="en-US" sz="1100" dirty="0" err="1">
                <a:solidFill>
                  <a:schemeClr val="tx1"/>
                </a:solidFill>
                <a:latin typeface="Times New Roman" panose="02020603050405020304" charset="0"/>
                <a:cs typeface="Times New Roman" panose="02020603050405020304" charset="0"/>
              </a:rPr>
              <a:t>java.sql</a:t>
            </a:r>
            <a:r>
              <a:rPr lang="en-US" altLang="en-US" sz="1100" dirty="0">
                <a:solidFill>
                  <a:schemeClr val="tx1"/>
                </a:solidFill>
                <a:latin typeface="Times New Roman" panose="02020603050405020304" charset="0"/>
                <a:cs typeface="Times New Roman" panose="02020603050405020304" charset="0"/>
              </a:rPr>
              <a:t>.*;</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import </a:t>
            </a:r>
            <a:r>
              <a:rPr lang="en-US" altLang="en-US" sz="1100" dirty="0" err="1">
                <a:solidFill>
                  <a:schemeClr val="tx1"/>
                </a:solidFill>
                <a:latin typeface="Times New Roman" panose="02020603050405020304" charset="0"/>
                <a:cs typeface="Times New Roman" panose="02020603050405020304" charset="0"/>
              </a:rPr>
              <a:t>javax.swing</a:t>
            </a:r>
            <a:r>
              <a:rPr lang="en-US" altLang="en-US" sz="1100" dirty="0">
                <a:solidFill>
                  <a:schemeClr val="tx1"/>
                </a:solidFill>
                <a:latin typeface="Times New Roman" panose="02020603050405020304" charset="0"/>
                <a:cs typeface="Times New Roman" panose="02020603050405020304" charset="0"/>
              </a:rPr>
              <a:t>.*;</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import </a:t>
            </a:r>
            <a:r>
              <a:rPr lang="en-US" altLang="en-US" sz="1100" dirty="0" err="1">
                <a:solidFill>
                  <a:schemeClr val="tx1"/>
                </a:solidFill>
                <a:latin typeface="Times New Roman" panose="02020603050405020304" charset="0"/>
                <a:cs typeface="Times New Roman" panose="02020603050405020304" charset="0"/>
              </a:rPr>
              <a:t>javax.swing.table.DefaultTableModel</a:t>
            </a:r>
            <a:r>
              <a:rPr lang="en-US" altLang="en-US" sz="1100" dirty="0">
                <a:solidFill>
                  <a:schemeClr val="tx1"/>
                </a:solidFill>
                <a:latin typeface="Times New Roman" panose="02020603050405020304" charset="0"/>
                <a:cs typeface="Times New Roman" panose="02020603050405020304" charset="0"/>
              </a:rPr>
              <a:t>;</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public class Team11_course_outcome {</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public static void main(String[] </a:t>
            </a:r>
            <a:r>
              <a:rPr lang="en-US" altLang="en-US" sz="1100" dirty="0" err="1">
                <a:solidFill>
                  <a:schemeClr val="tx1"/>
                </a:solidFill>
                <a:latin typeface="Times New Roman" panose="02020603050405020304" charset="0"/>
                <a:cs typeface="Times New Roman" panose="02020603050405020304" charset="0"/>
              </a:rPr>
              <a:t>args</a:t>
            </a:r>
            <a:r>
              <a:rPr lang="en-US" altLang="en-US" sz="1100" dirty="0">
                <a:solidFill>
                  <a:schemeClr val="tx1"/>
                </a:solidFill>
                <a:latin typeface="Times New Roman" panose="02020603050405020304" charset="0"/>
                <a:cs typeface="Times New Roman" panose="02020603050405020304" charset="0"/>
              </a:rPr>
              <a:t>) {</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a:t>
            </a:r>
            <a:r>
              <a:rPr lang="en-US" altLang="en-US" sz="1100" dirty="0" err="1">
                <a:solidFill>
                  <a:schemeClr val="tx1"/>
                </a:solidFill>
                <a:latin typeface="Times New Roman" panose="02020603050405020304" charset="0"/>
                <a:cs typeface="Times New Roman" panose="02020603050405020304" charset="0"/>
              </a:rPr>
              <a:t>SwingUtilities.invokeLater</a:t>
            </a:r>
            <a:r>
              <a:rPr lang="en-US" altLang="en-US" sz="1100" dirty="0">
                <a:solidFill>
                  <a:schemeClr val="tx1"/>
                </a:solidFill>
                <a:latin typeface="Times New Roman" panose="02020603050405020304" charset="0"/>
                <a:cs typeface="Times New Roman" panose="02020603050405020304" charset="0"/>
              </a:rPr>
              <a:t>(() -&gt; {</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try {            </a:t>
            </a:r>
            <a:r>
              <a:rPr lang="en-US" altLang="en-US" sz="1100" dirty="0" err="1">
                <a:solidFill>
                  <a:schemeClr val="tx1"/>
                </a:solidFill>
                <a:latin typeface="Times New Roman" panose="02020603050405020304" charset="0"/>
                <a:cs typeface="Times New Roman" panose="02020603050405020304" charset="0"/>
              </a:rPr>
              <a:t>UIManager.setLookAndFeel</a:t>
            </a:r>
            <a:r>
              <a:rPr lang="en-US" altLang="en-US" sz="1100" dirty="0">
                <a:solidFill>
                  <a:schemeClr val="tx1"/>
                </a:solidFill>
                <a:latin typeface="Times New Roman" panose="02020603050405020304" charset="0"/>
                <a:cs typeface="Times New Roman" panose="02020603050405020304" charset="0"/>
              </a:rPr>
              <a:t>(</a:t>
            </a:r>
            <a:r>
              <a:rPr lang="en-US" altLang="en-US" sz="1100" dirty="0" err="1">
                <a:solidFill>
                  <a:schemeClr val="tx1"/>
                </a:solidFill>
                <a:latin typeface="Times New Roman" panose="02020603050405020304" charset="0"/>
                <a:cs typeface="Times New Roman" panose="02020603050405020304" charset="0"/>
              </a:rPr>
              <a:t>UIManager.getSystemLookAndFeelClassName</a:t>
            </a:r>
            <a:r>
              <a:rPr lang="en-US" altLang="en-US" sz="1100" dirty="0">
                <a:solidFill>
                  <a:schemeClr val="tx1"/>
                </a:solidFill>
                <a:latin typeface="Times New Roman" panose="02020603050405020304" charset="0"/>
                <a:cs typeface="Times New Roman" panose="02020603050405020304" charset="0"/>
              </a:rPr>
              <a:t>());</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new </a:t>
            </a:r>
            <a:r>
              <a:rPr lang="en-US" altLang="en-US" sz="1100" dirty="0" err="1">
                <a:solidFill>
                  <a:schemeClr val="tx1"/>
                </a:solidFill>
                <a:latin typeface="Times New Roman" panose="02020603050405020304" charset="0"/>
                <a:cs typeface="Times New Roman" panose="02020603050405020304" charset="0"/>
              </a:rPr>
              <a:t>CourseOutcomeGUI</a:t>
            </a:r>
            <a:r>
              <a:rPr lang="en-US" altLang="en-US" sz="1100" dirty="0">
                <a:solidFill>
                  <a:schemeClr val="tx1"/>
                </a:solidFill>
                <a:latin typeface="Times New Roman" panose="02020603050405020304" charset="0"/>
                <a:cs typeface="Times New Roman" panose="02020603050405020304" charset="0"/>
              </a:rPr>
              <a:t>().</a:t>
            </a:r>
            <a:r>
              <a:rPr lang="en-US" altLang="en-US" sz="1100" dirty="0" err="1">
                <a:solidFill>
                  <a:schemeClr val="tx1"/>
                </a:solidFill>
                <a:latin typeface="Times New Roman" panose="02020603050405020304" charset="0"/>
                <a:cs typeface="Times New Roman" panose="02020603050405020304" charset="0"/>
              </a:rPr>
              <a:t>setVisible</a:t>
            </a:r>
            <a:r>
              <a:rPr lang="en-US" altLang="en-US" sz="1100" dirty="0">
                <a:solidFill>
                  <a:schemeClr val="tx1"/>
                </a:solidFill>
                <a:latin typeface="Times New Roman" panose="02020603050405020304" charset="0"/>
                <a:cs typeface="Times New Roman" panose="02020603050405020304" charset="0"/>
              </a:rPr>
              <a:t>(true);</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 catch (Exception e) {</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a:t>
            </a:r>
            <a:r>
              <a:rPr lang="en-US" altLang="en-US" sz="1100" dirty="0" err="1">
                <a:solidFill>
                  <a:schemeClr val="tx1"/>
                </a:solidFill>
                <a:latin typeface="Times New Roman" panose="02020603050405020304" charset="0"/>
                <a:cs typeface="Times New Roman" panose="02020603050405020304" charset="0"/>
              </a:rPr>
              <a:t>e.printStackTrace</a:t>
            </a:r>
            <a:r>
              <a:rPr lang="en-US" altLang="en-US" sz="1100" dirty="0">
                <a:solidFill>
                  <a:schemeClr val="tx1"/>
                </a:solidFill>
                <a:latin typeface="Times New Roman" panose="02020603050405020304" charset="0"/>
                <a:cs typeface="Times New Roman" panose="02020603050405020304" charset="0"/>
              </a:rPr>
              <a:t>();</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class </a:t>
            </a:r>
            <a:r>
              <a:rPr lang="en-US" altLang="en-US" sz="1100" dirty="0" err="1">
                <a:solidFill>
                  <a:schemeClr val="tx1"/>
                </a:solidFill>
                <a:latin typeface="Times New Roman" panose="02020603050405020304" charset="0"/>
                <a:cs typeface="Times New Roman" panose="02020603050405020304" charset="0"/>
              </a:rPr>
              <a:t>CourseOutcomeGUI</a:t>
            </a:r>
            <a:r>
              <a:rPr lang="en-US" altLang="en-US" sz="1100" dirty="0">
                <a:solidFill>
                  <a:schemeClr val="tx1"/>
                </a:solidFill>
                <a:latin typeface="Times New Roman" panose="02020603050405020304" charset="0"/>
                <a:cs typeface="Times New Roman" panose="02020603050405020304" charset="0"/>
              </a:rPr>
              <a:t> extends </a:t>
            </a:r>
            <a:r>
              <a:rPr lang="en-US" altLang="en-US" sz="1100" dirty="0" err="1">
                <a:solidFill>
                  <a:schemeClr val="tx1"/>
                </a:solidFill>
                <a:latin typeface="Times New Roman" panose="02020603050405020304" charset="0"/>
                <a:cs typeface="Times New Roman" panose="02020603050405020304" charset="0"/>
              </a:rPr>
              <a:t>JFrame</a:t>
            </a:r>
            <a:r>
              <a:rPr lang="en-US" altLang="en-US" sz="1100" dirty="0">
                <a:solidFill>
                  <a:schemeClr val="tx1"/>
                </a:solidFill>
                <a:latin typeface="Times New Roman" panose="02020603050405020304" charset="0"/>
                <a:cs typeface="Times New Roman" panose="02020603050405020304" charset="0"/>
              </a:rPr>
              <a:t> {</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private </a:t>
            </a:r>
            <a:r>
              <a:rPr lang="en-US" altLang="en-US" sz="1100" dirty="0" err="1">
                <a:solidFill>
                  <a:schemeClr val="tx1"/>
                </a:solidFill>
                <a:latin typeface="Times New Roman" panose="02020603050405020304" charset="0"/>
                <a:cs typeface="Times New Roman" panose="02020603050405020304" charset="0"/>
              </a:rPr>
              <a:t>JTextField</a:t>
            </a:r>
            <a:r>
              <a:rPr lang="en-US" altLang="en-US" sz="1100" dirty="0">
                <a:solidFill>
                  <a:schemeClr val="tx1"/>
                </a:solidFill>
                <a:latin typeface="Times New Roman" panose="02020603050405020304" charset="0"/>
                <a:cs typeface="Times New Roman" panose="02020603050405020304" charset="0"/>
              </a:rPr>
              <a:t> </a:t>
            </a:r>
            <a:r>
              <a:rPr lang="en-US" altLang="en-US" sz="1100" dirty="0" err="1">
                <a:solidFill>
                  <a:schemeClr val="tx1"/>
                </a:solidFill>
                <a:latin typeface="Times New Roman" panose="02020603050405020304" charset="0"/>
                <a:cs typeface="Times New Roman" panose="02020603050405020304" charset="0"/>
              </a:rPr>
              <a:t>tfCode</a:t>
            </a:r>
            <a:r>
              <a:rPr lang="en-US" altLang="en-US" sz="1100" dirty="0">
                <a:solidFill>
                  <a:schemeClr val="tx1"/>
                </a:solidFill>
                <a:latin typeface="Times New Roman" panose="02020603050405020304" charset="0"/>
                <a:cs typeface="Times New Roman" panose="02020603050405020304" charset="0"/>
              </a:rPr>
              <a:t>, </a:t>
            </a:r>
            <a:r>
              <a:rPr lang="en-US" altLang="en-US" sz="1100" dirty="0" err="1">
                <a:solidFill>
                  <a:schemeClr val="tx1"/>
                </a:solidFill>
                <a:latin typeface="Times New Roman" panose="02020603050405020304" charset="0"/>
                <a:cs typeface="Times New Roman" panose="02020603050405020304" charset="0"/>
              </a:rPr>
              <a:t>tfCourseID</a:t>
            </a:r>
            <a:r>
              <a:rPr lang="en-US" altLang="en-US" sz="1100" dirty="0">
                <a:solidFill>
                  <a:schemeClr val="tx1"/>
                </a:solidFill>
                <a:latin typeface="Times New Roman" panose="02020603050405020304" charset="0"/>
                <a:cs typeface="Times New Roman" panose="02020603050405020304" charset="0"/>
              </a:rPr>
              <a:t>, </a:t>
            </a:r>
            <a:r>
              <a:rPr lang="en-US" altLang="en-US" sz="1100" dirty="0" err="1">
                <a:solidFill>
                  <a:schemeClr val="tx1"/>
                </a:solidFill>
                <a:latin typeface="Times New Roman" panose="02020603050405020304" charset="0"/>
                <a:cs typeface="Times New Roman" panose="02020603050405020304" charset="0"/>
              </a:rPr>
              <a:t>tfBloomID</a:t>
            </a:r>
            <a:r>
              <a:rPr lang="en-US" altLang="en-US" sz="1100" dirty="0">
                <a:solidFill>
                  <a:schemeClr val="tx1"/>
                </a:solidFill>
                <a:latin typeface="Times New Roman" panose="02020603050405020304" charset="0"/>
                <a:cs typeface="Times New Roman" panose="02020603050405020304" charset="0"/>
              </a:rPr>
              <a:t>, </a:t>
            </a:r>
            <a:r>
              <a:rPr lang="en-US" altLang="en-US" sz="1100" dirty="0" err="1">
                <a:solidFill>
                  <a:schemeClr val="tx1"/>
                </a:solidFill>
                <a:latin typeface="Times New Roman" panose="02020603050405020304" charset="0"/>
                <a:cs typeface="Times New Roman" panose="02020603050405020304" charset="0"/>
              </a:rPr>
              <a:t>tfProficiency</a:t>
            </a:r>
            <a:r>
              <a:rPr lang="en-US" altLang="en-US" sz="1100" dirty="0">
                <a:solidFill>
                  <a:schemeClr val="tx1"/>
                </a:solidFill>
                <a:latin typeface="Times New Roman" panose="02020603050405020304" charset="0"/>
                <a:cs typeface="Times New Roman" panose="02020603050405020304" charset="0"/>
              </a:rPr>
              <a:t>, </a:t>
            </a:r>
            <a:r>
              <a:rPr lang="en-US" altLang="en-US" sz="1100" dirty="0" err="1">
                <a:solidFill>
                  <a:schemeClr val="tx1"/>
                </a:solidFill>
                <a:latin typeface="Times New Roman" panose="02020603050405020304" charset="0"/>
                <a:cs typeface="Times New Roman" panose="02020603050405020304" charset="0"/>
              </a:rPr>
              <a:t>tfAttainment</a:t>
            </a:r>
            <a:r>
              <a:rPr lang="en-US" altLang="en-US" sz="1100" dirty="0">
                <a:solidFill>
                  <a:schemeClr val="tx1"/>
                </a:solidFill>
                <a:latin typeface="Times New Roman" panose="02020603050405020304" charset="0"/>
                <a:cs typeface="Times New Roman" panose="02020603050405020304" charset="0"/>
              </a:rPr>
              <a:t>, </a:t>
            </a:r>
            <a:r>
              <a:rPr lang="en-US" altLang="en-US" sz="1100" dirty="0" err="1">
                <a:solidFill>
                  <a:schemeClr val="tx1"/>
                </a:solidFill>
                <a:latin typeface="Times New Roman" panose="02020603050405020304" charset="0"/>
                <a:cs typeface="Times New Roman" panose="02020603050405020304" charset="0"/>
              </a:rPr>
              <a:t>tfUpdateID</a:t>
            </a:r>
            <a:r>
              <a:rPr lang="en-US" altLang="en-US" sz="1100" dirty="0">
                <a:solidFill>
                  <a:schemeClr val="tx1"/>
                </a:solidFill>
                <a:latin typeface="Times New Roman" panose="02020603050405020304" charset="0"/>
                <a:cs typeface="Times New Roman" panose="02020603050405020304" charset="0"/>
              </a:rPr>
              <a:t>, </a:t>
            </a:r>
            <a:r>
              <a:rPr lang="en-US" altLang="en-US" sz="1100" dirty="0" err="1">
                <a:solidFill>
                  <a:schemeClr val="tx1"/>
                </a:solidFill>
                <a:latin typeface="Times New Roman" panose="02020603050405020304" charset="0"/>
                <a:cs typeface="Times New Roman" panose="02020603050405020304" charset="0"/>
              </a:rPr>
              <a:t>tfDeleteID</a:t>
            </a:r>
            <a:r>
              <a:rPr lang="en-US" altLang="en-US" sz="1100" dirty="0">
                <a:solidFill>
                  <a:schemeClr val="tx1"/>
                </a:solidFill>
                <a:latin typeface="Times New Roman" panose="02020603050405020304" charset="0"/>
                <a:cs typeface="Times New Roman" panose="02020603050405020304" charset="0"/>
              </a:rPr>
              <a:t>;</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private </a:t>
            </a:r>
            <a:r>
              <a:rPr lang="en-US" altLang="en-US" sz="1100" dirty="0" err="1">
                <a:solidFill>
                  <a:schemeClr val="tx1"/>
                </a:solidFill>
                <a:latin typeface="Times New Roman" panose="02020603050405020304" charset="0"/>
                <a:cs typeface="Times New Roman" panose="02020603050405020304" charset="0"/>
              </a:rPr>
              <a:t>JScrollPane</a:t>
            </a:r>
            <a:r>
              <a:rPr lang="en-US" altLang="en-US" sz="1100" dirty="0">
                <a:solidFill>
                  <a:schemeClr val="tx1"/>
                </a:solidFill>
                <a:latin typeface="Times New Roman" panose="02020603050405020304" charset="0"/>
                <a:cs typeface="Times New Roman" panose="02020603050405020304" charset="0"/>
              </a:rPr>
              <a:t> </a:t>
            </a:r>
            <a:r>
              <a:rPr lang="en-US" altLang="en-US" sz="1100" dirty="0" err="1">
                <a:solidFill>
                  <a:schemeClr val="tx1"/>
                </a:solidFill>
                <a:latin typeface="Times New Roman" panose="02020603050405020304" charset="0"/>
                <a:cs typeface="Times New Roman" panose="02020603050405020304" charset="0"/>
              </a:rPr>
              <a:t>retrieveScrollPane</a:t>
            </a:r>
            <a:r>
              <a:rPr lang="en-US" altLang="en-US" sz="1100" dirty="0">
                <a:solidFill>
                  <a:schemeClr val="tx1"/>
                </a:solidFill>
                <a:latin typeface="Times New Roman" panose="02020603050405020304" charset="0"/>
                <a:cs typeface="Times New Roman" panose="02020603050405020304" charset="0"/>
              </a:rPr>
              <a:t>;</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private static final Font LABEL_FONT = new Font("Segoe UI", </a:t>
            </a:r>
            <a:r>
              <a:rPr lang="en-US" altLang="en-US" sz="1100" dirty="0" err="1">
                <a:solidFill>
                  <a:schemeClr val="tx1"/>
                </a:solidFill>
                <a:latin typeface="Times New Roman" panose="02020603050405020304" charset="0"/>
                <a:cs typeface="Times New Roman" panose="02020603050405020304" charset="0"/>
              </a:rPr>
              <a:t>Font.BOLD</a:t>
            </a:r>
            <a:r>
              <a:rPr lang="en-US" altLang="en-US" sz="1100" dirty="0">
                <a:solidFill>
                  <a:schemeClr val="tx1"/>
                </a:solidFill>
                <a:latin typeface="Times New Roman" panose="02020603050405020304" charset="0"/>
                <a:cs typeface="Times New Roman" panose="02020603050405020304" charset="0"/>
              </a:rPr>
              <a:t>, 16);</a:t>
            </a:r>
            <a:br>
              <a:rPr lang="en-US" altLang="en-US" sz="1100" dirty="0">
                <a:solidFill>
                  <a:schemeClr val="tx1"/>
                </a:solidFill>
                <a:latin typeface="Times New Roman" panose="02020603050405020304" charset="0"/>
                <a:cs typeface="Times New Roman" panose="02020603050405020304" charset="0"/>
              </a:rPr>
            </a:br>
            <a:r>
              <a:rPr lang="en-US" altLang="en-US" sz="1100" dirty="0">
                <a:solidFill>
                  <a:schemeClr val="tx1"/>
                </a:solidFill>
                <a:latin typeface="Times New Roman" panose="02020603050405020304" charset="0"/>
                <a:cs typeface="Times New Roman" panose="02020603050405020304" charset="0"/>
              </a:rPr>
              <a:t>    private static final Font FIELD_FONT = new Font("Segoe UI", </a:t>
            </a:r>
            <a:r>
              <a:rPr lang="en-US" altLang="en-US" sz="1100" dirty="0" err="1">
                <a:solidFill>
                  <a:schemeClr val="tx1"/>
                </a:solidFill>
                <a:latin typeface="Times New Roman" panose="02020603050405020304" charset="0"/>
                <a:cs typeface="Times New Roman" panose="02020603050405020304" charset="0"/>
              </a:rPr>
              <a:t>Font.PLAIN</a:t>
            </a:r>
            <a:r>
              <a:rPr lang="en-US" altLang="en-US" sz="1100" dirty="0">
                <a:solidFill>
                  <a:schemeClr val="tx1"/>
                </a:solidFill>
                <a:latin typeface="Times New Roman" panose="02020603050405020304" charset="0"/>
                <a:cs typeface="Times New Roman" panose="02020603050405020304" charset="0"/>
              </a:rPr>
              <a:t>, 16);</a:t>
            </a:r>
            <a:br>
              <a:rPr lang="en-US" altLang="en-US" sz="1100" dirty="0">
                <a:solidFill>
                  <a:schemeClr val="tx1"/>
                </a:solidFill>
                <a:latin typeface="Times New Roman" panose="02020603050405020304" charset="0"/>
                <a:cs typeface="Times New Roman" panose="02020603050405020304" charset="0"/>
              </a:rPr>
            </a:br>
            <a:endParaRPr lang="en-US" altLang="en-US" sz="1100" dirty="0">
              <a:solidFill>
                <a:schemeClr val="tx1"/>
              </a:solidFill>
              <a:latin typeface="Times New Roman" panose="02020603050405020304" charset="0"/>
              <a:cs typeface="Times New Roman" panose="02020603050405020304" charset="0"/>
            </a:endParaRPr>
          </a:p>
        </p:txBody>
      </p:sp>
      <p:sp>
        <p:nvSpPr>
          <p:cNvPr id="102" name="Google Shape;102;p16"/>
          <p:cNvSpPr txBox="1">
            <a:spLocks noGrp="1"/>
          </p:cNvSpPr>
          <p:nvPr>
            <p:ph type="body" idx="1"/>
          </p:nvPr>
        </p:nvSpPr>
        <p:spPr>
          <a:xfrm>
            <a:off x="4401820" y="610870"/>
            <a:ext cx="4430395" cy="440182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public </a:t>
            </a:r>
            <a:r>
              <a:rPr lang="en-US" altLang="en-US" sz="1000" dirty="0" err="1">
                <a:solidFill>
                  <a:schemeClr val="tx1"/>
                </a:solidFill>
                <a:latin typeface="Times New Roman" panose="02020603050405020304" charset="0"/>
                <a:cs typeface="Times New Roman" panose="02020603050405020304" charset="0"/>
              </a:rPr>
              <a:t>CourseOutcomeGUI</a:t>
            </a:r>
            <a:r>
              <a:rPr lang="en-US" altLang="en-US" sz="1000" dirty="0">
                <a:solidFill>
                  <a:schemeClr val="tx1"/>
                </a:solidFill>
                <a:latin typeface="Times New Roman" panose="02020603050405020304" charset="0"/>
                <a:cs typeface="Times New Roman" panose="02020603050405020304" charset="0"/>
              </a:rPr>
              <a:t>() {</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setTitle</a:t>
            </a:r>
            <a:r>
              <a:rPr lang="en-US" altLang="en-US" sz="1000" dirty="0">
                <a:solidFill>
                  <a:schemeClr val="tx1"/>
                </a:solidFill>
                <a:latin typeface="Times New Roman" panose="02020603050405020304" charset="0"/>
                <a:cs typeface="Times New Roman" panose="02020603050405020304" charset="0"/>
              </a:rPr>
              <a:t>("Course Outcome Management System - Team 11");</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setSize</a:t>
            </a:r>
            <a:r>
              <a:rPr lang="en-US" altLang="en-US" sz="1000" dirty="0">
                <a:solidFill>
                  <a:schemeClr val="tx1"/>
                </a:solidFill>
                <a:latin typeface="Times New Roman" panose="02020603050405020304" charset="0"/>
                <a:cs typeface="Times New Roman" panose="02020603050405020304" charset="0"/>
              </a:rPr>
              <a:t>(1000, 700);</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setDefaultCloseOperation</a:t>
            </a:r>
            <a:r>
              <a:rPr lang="en-US" altLang="en-US" sz="1000" dirty="0">
                <a:solidFill>
                  <a:schemeClr val="tx1"/>
                </a:solidFill>
                <a:latin typeface="Times New Roman" panose="02020603050405020304" charset="0"/>
                <a:cs typeface="Times New Roman" panose="02020603050405020304" charset="0"/>
              </a:rPr>
              <a:t>(EXIT_ON_CLOSE);</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setLocationRelativeTo</a:t>
            </a:r>
            <a:r>
              <a:rPr lang="en-US" altLang="en-US" sz="1000" dirty="0">
                <a:solidFill>
                  <a:schemeClr val="tx1"/>
                </a:solidFill>
                <a:latin typeface="Times New Roman" panose="02020603050405020304" charset="0"/>
                <a:cs typeface="Times New Roman" panose="02020603050405020304" charset="0"/>
              </a:rPr>
              <a:t>(null);</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JPanel</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mainPanel</a:t>
            </a:r>
            <a:r>
              <a:rPr lang="en-US" altLang="en-US" sz="1000" dirty="0">
                <a:solidFill>
                  <a:schemeClr val="tx1"/>
                </a:solidFill>
                <a:latin typeface="Times New Roman" panose="02020603050405020304" charset="0"/>
                <a:cs typeface="Times New Roman" panose="02020603050405020304" charset="0"/>
              </a:rPr>
              <a:t> = new </a:t>
            </a:r>
            <a:r>
              <a:rPr lang="en-US" altLang="en-US" sz="1000" dirty="0" err="1">
                <a:solidFill>
                  <a:schemeClr val="tx1"/>
                </a:solidFill>
                <a:latin typeface="Times New Roman" panose="02020603050405020304" charset="0"/>
                <a:cs typeface="Times New Roman" panose="02020603050405020304" charset="0"/>
              </a:rPr>
              <a:t>JPanel</a:t>
            </a:r>
            <a:r>
              <a:rPr lang="en-US" altLang="en-US" sz="1000" dirty="0">
                <a:solidFill>
                  <a:schemeClr val="tx1"/>
                </a:solidFill>
                <a:latin typeface="Times New Roman" panose="02020603050405020304" charset="0"/>
                <a:cs typeface="Times New Roman" panose="02020603050405020304" charset="0"/>
              </a:rPr>
              <a:t>(new </a:t>
            </a:r>
            <a:r>
              <a:rPr lang="en-US" altLang="en-US" sz="1000" dirty="0" err="1">
                <a:solidFill>
                  <a:schemeClr val="tx1"/>
                </a:solidFill>
                <a:latin typeface="Times New Roman" panose="02020603050405020304" charset="0"/>
                <a:cs typeface="Times New Roman" panose="02020603050405020304" charset="0"/>
              </a:rPr>
              <a:t>BorderLayout</a:t>
            </a:r>
            <a:r>
              <a:rPr lang="en-US" altLang="en-US" sz="1000" dirty="0">
                <a:solidFill>
                  <a:schemeClr val="tx1"/>
                </a:solidFill>
                <a:latin typeface="Times New Roman" panose="02020603050405020304" charset="0"/>
                <a:cs typeface="Times New Roman" panose="02020603050405020304" charset="0"/>
              </a:rPr>
              <a:t>(10, 10));</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mainPanel.setBorder</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BorderFactory.createEmptyBorder</a:t>
            </a:r>
            <a:r>
              <a:rPr lang="en-US" altLang="en-US" sz="1000" dirty="0">
                <a:solidFill>
                  <a:schemeClr val="tx1"/>
                </a:solidFill>
                <a:latin typeface="Times New Roman" panose="02020603050405020304" charset="0"/>
                <a:cs typeface="Times New Roman" panose="02020603050405020304" charset="0"/>
              </a:rPr>
              <a:t>(15, 15, 15, 15));</a:t>
            </a:r>
          </a:p>
          <a:p>
            <a:pPr marL="0" lvl="0" indent="0" algn="l" rtl="0">
              <a:lnSpc>
                <a:spcPct val="50000"/>
              </a:lnSpc>
              <a:spcBef>
                <a:spcPts val="0"/>
              </a:spcBef>
              <a:spcAft>
                <a:spcPts val="1200"/>
              </a:spcAft>
              <a:buSzPts val="1800"/>
              <a:buNone/>
            </a:pPr>
            <a:r>
              <a:rPr lang="en-US" altLang="en-US" sz="1000" dirty="0" err="1">
                <a:solidFill>
                  <a:schemeClr val="tx1"/>
                </a:solidFill>
                <a:latin typeface="Times New Roman" panose="02020603050405020304" charset="0"/>
                <a:cs typeface="Times New Roman" panose="02020603050405020304" charset="0"/>
              </a:rPr>
              <a:t>mainPanel.setBackground</a:t>
            </a:r>
            <a:r>
              <a:rPr lang="en-US" altLang="en-US" sz="1000" dirty="0">
                <a:solidFill>
                  <a:schemeClr val="tx1"/>
                </a:solidFill>
                <a:latin typeface="Times New Roman" panose="02020603050405020304" charset="0"/>
                <a:cs typeface="Times New Roman" panose="02020603050405020304" charset="0"/>
              </a:rPr>
              <a:t>(new Color(240, 240, 240));        </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mainPanel.add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createHeaderPanel</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BorderLayout.NORTH</a:t>
            </a:r>
            <a:r>
              <a:rPr lang="en-US" altLang="en-US" sz="1000" dirty="0">
                <a:solidFill>
                  <a:schemeClr val="tx1"/>
                </a:solidFill>
                <a:latin typeface="Times New Roman" panose="02020603050405020304" charset="0"/>
                <a:cs typeface="Times New Roman" panose="02020603050405020304" charset="0"/>
              </a:rPr>
              <a:t>);        </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JTabbedPane</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tabbedPane</a:t>
            </a:r>
            <a:r>
              <a:rPr lang="en-US" altLang="en-US" sz="1000" dirty="0">
                <a:solidFill>
                  <a:schemeClr val="tx1"/>
                </a:solidFill>
                <a:latin typeface="Times New Roman" panose="02020603050405020304" charset="0"/>
                <a:cs typeface="Times New Roman" panose="02020603050405020304" charset="0"/>
              </a:rPr>
              <a:t> = new </a:t>
            </a:r>
            <a:r>
              <a:rPr lang="en-US" altLang="en-US" sz="1000" dirty="0" err="1">
                <a:solidFill>
                  <a:schemeClr val="tx1"/>
                </a:solidFill>
                <a:latin typeface="Times New Roman" panose="02020603050405020304" charset="0"/>
                <a:cs typeface="Times New Roman" panose="02020603050405020304" charset="0"/>
              </a:rPr>
              <a:t>JTabbedPane</a:t>
            </a:r>
            <a:r>
              <a:rPr lang="en-US" altLang="en-US" sz="1000" dirty="0">
                <a:solidFill>
                  <a:schemeClr val="tx1"/>
                </a:solidFill>
                <a:latin typeface="Times New Roman" panose="02020603050405020304" charset="0"/>
                <a:cs typeface="Times New Roman" panose="02020603050405020304" charset="0"/>
              </a:rPr>
              <a:t>();</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tabbedPane.setFont</a:t>
            </a:r>
            <a:r>
              <a:rPr lang="en-US" altLang="en-US" sz="1000" dirty="0">
                <a:solidFill>
                  <a:schemeClr val="tx1"/>
                </a:solidFill>
                <a:latin typeface="Times New Roman" panose="02020603050405020304" charset="0"/>
                <a:cs typeface="Times New Roman" panose="02020603050405020304" charset="0"/>
              </a:rPr>
              <a:t>(new Font("Segoe UI", </a:t>
            </a:r>
            <a:r>
              <a:rPr lang="en-US" altLang="en-US" sz="1000" dirty="0" err="1">
                <a:solidFill>
                  <a:schemeClr val="tx1"/>
                </a:solidFill>
                <a:latin typeface="Times New Roman" panose="02020603050405020304" charset="0"/>
                <a:cs typeface="Times New Roman" panose="02020603050405020304" charset="0"/>
              </a:rPr>
              <a:t>Font.BOLD</a:t>
            </a:r>
            <a:r>
              <a:rPr lang="en-US" altLang="en-US" sz="1000" dirty="0">
                <a:solidFill>
                  <a:schemeClr val="tx1"/>
                </a:solidFill>
                <a:latin typeface="Times New Roman" panose="02020603050405020304" charset="0"/>
                <a:cs typeface="Times New Roman" panose="02020603050405020304" charset="0"/>
              </a:rPr>
              <a:t>, 14));</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tabbedPane.addTab</a:t>
            </a:r>
            <a:r>
              <a:rPr lang="en-US" altLang="en-US" sz="1000" dirty="0">
                <a:solidFill>
                  <a:schemeClr val="tx1"/>
                </a:solidFill>
                <a:latin typeface="Times New Roman" panose="02020603050405020304" charset="0"/>
                <a:cs typeface="Times New Roman" panose="02020603050405020304" charset="0"/>
              </a:rPr>
              <a:t>("Create", </a:t>
            </a:r>
            <a:r>
              <a:rPr lang="en-US" altLang="en-US" sz="1000" dirty="0" err="1">
                <a:solidFill>
                  <a:schemeClr val="tx1"/>
                </a:solidFill>
                <a:latin typeface="Times New Roman" panose="02020603050405020304" charset="0"/>
                <a:cs typeface="Times New Roman" panose="02020603050405020304" charset="0"/>
              </a:rPr>
              <a:t>createCreatePanel</a:t>
            </a:r>
            <a:r>
              <a:rPr lang="en-US" altLang="en-US" sz="1000" dirty="0">
                <a:solidFill>
                  <a:schemeClr val="tx1"/>
                </a:solidFill>
                <a:latin typeface="Times New Roman" panose="02020603050405020304" charset="0"/>
                <a:cs typeface="Times New Roman" panose="02020603050405020304" charset="0"/>
              </a:rPr>
              <a:t>());</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tabbedPane.addTab</a:t>
            </a:r>
            <a:r>
              <a:rPr lang="en-US" altLang="en-US" sz="1000" dirty="0">
                <a:solidFill>
                  <a:schemeClr val="tx1"/>
                </a:solidFill>
                <a:latin typeface="Times New Roman" panose="02020603050405020304" charset="0"/>
                <a:cs typeface="Times New Roman" panose="02020603050405020304" charset="0"/>
              </a:rPr>
              <a:t>("Retrieve", </a:t>
            </a:r>
            <a:r>
              <a:rPr lang="en-US" altLang="en-US" sz="1000" dirty="0" err="1">
                <a:solidFill>
                  <a:schemeClr val="tx1"/>
                </a:solidFill>
                <a:latin typeface="Times New Roman" panose="02020603050405020304" charset="0"/>
                <a:cs typeface="Times New Roman" panose="02020603050405020304" charset="0"/>
              </a:rPr>
              <a:t>createRetrievePanel</a:t>
            </a:r>
            <a:r>
              <a:rPr lang="en-US" altLang="en-US" sz="1000" dirty="0">
                <a:solidFill>
                  <a:schemeClr val="tx1"/>
                </a:solidFill>
                <a:latin typeface="Times New Roman" panose="02020603050405020304" charset="0"/>
                <a:cs typeface="Times New Roman" panose="02020603050405020304" charset="0"/>
              </a:rPr>
              <a:t>());</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tabbedPane.addTab</a:t>
            </a:r>
            <a:r>
              <a:rPr lang="en-US" altLang="en-US" sz="1000" dirty="0">
                <a:solidFill>
                  <a:schemeClr val="tx1"/>
                </a:solidFill>
                <a:latin typeface="Times New Roman" panose="02020603050405020304" charset="0"/>
                <a:cs typeface="Times New Roman" panose="02020603050405020304" charset="0"/>
              </a:rPr>
              <a:t>("Update", </a:t>
            </a:r>
            <a:r>
              <a:rPr lang="en-US" altLang="en-US" sz="1000" dirty="0" err="1">
                <a:solidFill>
                  <a:schemeClr val="tx1"/>
                </a:solidFill>
                <a:latin typeface="Times New Roman" panose="02020603050405020304" charset="0"/>
                <a:cs typeface="Times New Roman" panose="02020603050405020304" charset="0"/>
              </a:rPr>
              <a:t>createUpdatePanel</a:t>
            </a:r>
            <a:r>
              <a:rPr lang="en-US" altLang="en-US" sz="1000" dirty="0">
                <a:solidFill>
                  <a:schemeClr val="tx1"/>
                </a:solidFill>
                <a:latin typeface="Times New Roman" panose="02020603050405020304" charset="0"/>
                <a:cs typeface="Times New Roman" panose="02020603050405020304" charset="0"/>
              </a:rPr>
              <a:t>());</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tabbedPane.addTab</a:t>
            </a:r>
            <a:r>
              <a:rPr lang="en-US" altLang="en-US" sz="1000" dirty="0">
                <a:solidFill>
                  <a:schemeClr val="tx1"/>
                </a:solidFill>
                <a:latin typeface="Times New Roman" panose="02020603050405020304" charset="0"/>
                <a:cs typeface="Times New Roman" panose="02020603050405020304" charset="0"/>
              </a:rPr>
              <a:t>("Delete", </a:t>
            </a:r>
            <a:r>
              <a:rPr lang="en-US" altLang="en-US" sz="1000" dirty="0" err="1">
                <a:solidFill>
                  <a:schemeClr val="tx1"/>
                </a:solidFill>
                <a:latin typeface="Times New Roman" panose="02020603050405020304" charset="0"/>
                <a:cs typeface="Times New Roman" panose="02020603050405020304" charset="0"/>
              </a:rPr>
              <a:t>createDeletePanel</a:t>
            </a:r>
            <a:r>
              <a:rPr lang="en-US" altLang="en-US" sz="1000" dirty="0">
                <a:solidFill>
                  <a:schemeClr val="tx1"/>
                </a:solidFill>
                <a:latin typeface="Times New Roman" panose="02020603050405020304" charset="0"/>
                <a:cs typeface="Times New Roman" panose="02020603050405020304" charset="0"/>
              </a:rPr>
              <a:t>());        </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mainPanel.add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tabbedPane</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BorderLayout.CENTER</a:t>
            </a:r>
            <a:r>
              <a:rPr lang="en-US" altLang="en-US" sz="1000" dirty="0">
                <a:solidFill>
                  <a:schemeClr val="tx1"/>
                </a:solidFill>
                <a:latin typeface="Times New Roman" panose="02020603050405020304" charset="0"/>
                <a:cs typeface="Times New Roman" panose="02020603050405020304" charset="0"/>
              </a:rPr>
              <a:t>);</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mainPanel.add</a:t>
            </a:r>
            <a:r>
              <a:rPr lang="en-US" altLang="en-US" sz="1000" dirty="0">
                <a:solidFill>
                  <a:schemeClr val="tx1"/>
                </a:solidFill>
                <a:latin typeface="Times New Roman" panose="02020603050405020304" charset="0"/>
                <a:cs typeface="Times New Roman" panose="02020603050405020304" charset="0"/>
              </a:rPr>
              <a:t>(</a:t>
            </a:r>
            <a:r>
              <a:rPr lang="en-US" altLang="en-US" sz="1000" dirty="0" err="1">
                <a:solidFill>
                  <a:schemeClr val="tx1"/>
                </a:solidFill>
                <a:latin typeface="Times New Roman" panose="02020603050405020304" charset="0"/>
                <a:cs typeface="Times New Roman" panose="02020603050405020304" charset="0"/>
              </a:rPr>
              <a:t>createFooterPanel</a:t>
            </a:r>
            <a:r>
              <a:rPr lang="en-US" altLang="en-US" sz="1000" dirty="0">
                <a:solidFill>
                  <a:schemeClr val="tx1"/>
                </a:solidFill>
                <a:latin typeface="Times New Roman" panose="02020603050405020304" charset="0"/>
                <a:cs typeface="Times New Roman" panose="02020603050405020304" charset="0"/>
              </a:rPr>
              <a:t>(), </a:t>
            </a:r>
            <a:r>
              <a:rPr lang="en-US" altLang="en-US" sz="1000" dirty="0" err="1">
                <a:solidFill>
                  <a:schemeClr val="tx1"/>
                </a:solidFill>
                <a:latin typeface="Times New Roman" panose="02020603050405020304" charset="0"/>
                <a:cs typeface="Times New Roman" panose="02020603050405020304" charset="0"/>
              </a:rPr>
              <a:t>BorderLayout.SOUTH</a:t>
            </a:r>
            <a:r>
              <a:rPr lang="en-US" altLang="en-US" sz="1000" dirty="0">
                <a:solidFill>
                  <a:schemeClr val="tx1"/>
                </a:solidFill>
                <a:latin typeface="Times New Roman" panose="02020603050405020304" charset="0"/>
                <a:cs typeface="Times New Roman" panose="02020603050405020304" charset="0"/>
              </a:rPr>
              <a:t>);        </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add(</a:t>
            </a:r>
            <a:r>
              <a:rPr lang="en-US" altLang="en-US" sz="1000" dirty="0" err="1">
                <a:solidFill>
                  <a:schemeClr val="tx1"/>
                </a:solidFill>
                <a:latin typeface="Times New Roman" panose="02020603050405020304" charset="0"/>
                <a:cs typeface="Times New Roman" panose="02020603050405020304" charset="0"/>
              </a:rPr>
              <a:t>mainPanel</a:t>
            </a:r>
            <a:r>
              <a:rPr lang="en-US" altLang="en-US" sz="1000" dirty="0">
                <a:solidFill>
                  <a:schemeClr val="tx1"/>
                </a:solidFill>
                <a:latin typeface="Times New Roman" panose="02020603050405020304" charset="0"/>
                <a:cs typeface="Times New Roman" panose="02020603050405020304" charset="0"/>
              </a:rPr>
              <a:t>);</a:t>
            </a:r>
          </a:p>
          <a:p>
            <a:pPr marL="0" lvl="0" indent="0" algn="l" rtl="0">
              <a:lnSpc>
                <a:spcPct val="50000"/>
              </a:lnSpc>
              <a:spcBef>
                <a:spcPts val="0"/>
              </a:spcBef>
              <a:spcAft>
                <a:spcPts val="1200"/>
              </a:spcAft>
              <a:buSzPts val="1800"/>
              <a:buNone/>
            </a:pPr>
            <a:r>
              <a:rPr lang="en-US" altLang="en-US" sz="1000" dirty="0">
                <a:solidFill>
                  <a:schemeClr val="tx1"/>
                </a:solidFill>
                <a:latin typeface="Times New Roman" panose="02020603050405020304" charset="0"/>
                <a:cs typeface="Times New Roman" panose="02020603050405020304" charset="0"/>
              </a:rPr>
              <a:t>    }</a:t>
            </a:r>
          </a:p>
          <a:p>
            <a:pPr marL="0" lvl="0" indent="0" algn="l" rtl="0">
              <a:lnSpc>
                <a:spcPct val="50000"/>
              </a:lnSpc>
              <a:spcBef>
                <a:spcPts val="0"/>
              </a:spcBef>
              <a:spcAft>
                <a:spcPts val="1200"/>
              </a:spcAft>
              <a:buSzPts val="1800"/>
              <a:buNone/>
            </a:pPr>
            <a:endParaRPr lang="en-US" altLang="en-US" sz="10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3624</Words>
  <Application>Microsoft Office PowerPoint</Application>
  <PresentationFormat>On-screen Show (16:9)</PresentationFormat>
  <Paragraphs>223</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Baskerville Old Face</vt:lpstr>
      <vt:lpstr>Times New Roman</vt:lpstr>
      <vt:lpstr>Simple Light</vt:lpstr>
      <vt:lpstr>PowerPoint Presentation</vt:lpstr>
      <vt:lpstr>Introduction to Project</vt:lpstr>
      <vt:lpstr>Architecture Diagram:</vt:lpstr>
      <vt:lpstr>Module Description : Course Outcome  Setting</vt:lpstr>
      <vt:lpstr>Key validation checks ensure outcome codes follow the correct format (letters followed by numbers), remain unique across the system, and that all numerical values for proficiency and attainment are properly formatted. The clean, professional interface uses consistent styling with responsive buttons and clear error messaging to guide users through all operations.  Built with a clear separation between database operations (handled by DBHelper.java) and user interface components (managed by CourseOutcomeGUI.java), the module implements secure database access through prepared statements while maintaining proper connection management. This robust yet user-friendly system replaces manual, error-prone processes with a reliable solution for academic staff to define and maintain course learning outcomes according to OBE standards, with all changes immediately persisted to the database. The focus on data integrity through validation and constraints, combined with an intuitive interface design, makes this an effective tool for daily academic administration tasks.</vt:lpstr>
      <vt:lpstr>Course Outcome Setting:Field/table details</vt:lpstr>
      <vt:lpstr>Course Outcome Setting:Programming Details</vt:lpstr>
      <vt:lpstr>     public static Connection getConnection() throws SQLException {         return DriverManager.getConnection(DB_URL);     } }</vt:lpstr>
      <vt:lpstr>Team11_course_outcome.java   package courseoutcome;  import java.awt.*; import java.sql.*; import javax.swing.*; import javax.swing.table.DefaultTableModel; public class Team11_course_outcome {     public static void main(String[] args) {         SwingUtilities.invokeLater(() -&gt; {             try {            UIManager.setLookAndFeel(UIManager.getSystemLookAndFeelClassName());                 new CourseOutcomeGUI().setVisible(true);             } catch (Exception e) {                 e.printStackTrace();             }         });     } } class CourseOutcomeGUI extends JFrame {     private JTextField tfCode, tfCourseID, tfBloomID, tfProficiency, tfAttainment, tfUpdateID, tfDeleteID;     private JScrollPane retrieveScrollPane;     private static final Font LABEL_FONT = new Font("Segoe UI", Font.BOLD, 16);     private static final Font FIELD_FONT = new Font("Segoe UI", Font.PLAIN, 16); </vt:lpstr>
      <vt:lpstr>    private JPanel createHeaderPanel() {         JPanel panel = new JPanel();         panel.setBackground(new Color(70, 130, 180));         JLabel title = new JLabel("COURSE OUTCOME MANAGEMENT SYSTEM");         title.setFont(new Font("Segoe UI", Font.BOLD, 30));         title.setForeground(Color.WHITE);         panel.add(title);         return panel;     }      private JPanel createCreatePanel() {         JPanel panel = new JPanel(new GridBagLayout());         panel.setBackground(Color.WHITE); panel.setBorder(BorderFactory.createEmptyBorder(20, 20, 20, 20));         GridBagConstraints gbc = new GridBagConstraints();         gbc.insets = new Insets(10, 10, 10, 10);         gbc.fill = GridBagConstraints.HORIZONTAL; String[] labels = {"Course Outcome Code:", "Course ID:", "Bloom ID:",                            "Expected Proficiency:", "Expected Attainment:"};         JTextField[] fields = {tfCode = new JTextField(20), tfCourseID = new JTextField(20),  tfBloomID = new JTextField(20), tfProficiency = new JTextField(20),                                    </vt:lpstr>
      <vt:lpstr>            if (!isCourseOutcomeCodeUnique(tfCode.getText())) {                 JOptionPane.showMessageDialog(this, "Course Outcome Code must be unique", "Duplicate Code", JOptionPane.ERROR_MESSAGE);                 return;             }                  Team11_course_outcome_update ("INSERT INTO team11_course_outcome (course_outcome_code, course_id, bloom_id, expected_proficiency, expected_attainment) VALUES (?, ?, ?, ?, ?)",                  tfCode.getText(), tfCourseID.getText(), tfBloomID.getText(),                 Float.parseFloat(tfProficiency.getText()), Float.parseFloat(tfAttainment.getText()));                         tfCode.setText("");             tfCourseID.setText("");             tfBloomID.setText("");             tfProficiency.setText("");             tfAttainment.setText("");         } catch (NumberFormatException ex) {             JOptionPane.showMessageDialog(this, "Invalid number format", "Input Error", JOptionPane.ERROR_MESSAGE);         }     }     private JPanel createRetrievePanel() {         JPanel panel = new JPanel(new BorderLayout(10, 10));         panel.setBackground(Color.WHITE);         panel.setBorder(BorderFactory.createEmptyBorder(20, 20, 20, 20));          </vt:lpstr>
      <vt:lpstr>            while (rs.next()) {                 Object[] row = new Object[metaData.getColumnCount()];                 for (int i = 1; i &lt;= metaData.getColumnCount(); i++) {                     row[i - 1] = rs.getObject(i);                 }                 model.addRow(row);             }                          JTable table = new JTable(model);             table.setFont(FIELD_FONT);             table.setRowHeight(30);                         retrieveScrollPane.setViewportView(table);                     } catch (SQLException ex) {             showError("Database Error: " + ex.getMessage());         }     }      private JPanel createUpdatePanel() {         JPanel panel = new JPanel(new GridBagLayout());         panel.setBackground(Color.WHITE);         panel.setBorder(BorderFactory.createEmptyBorder(20, 20, 20, 20));         GridBagConstraints gbc = new GridBagConstraints();         gbc.insets = new Insets(10, 10, 10, 10);         gbc.fill = GridBagConstraints.HORIZONTAL;                 JLabel updateLabel = new JLabel("Outcome Code to Update:");         updateLabel.setFont(LABEL_FONT);         gbc.gridx = 0;         gbc.gridy = 0;         panel.add(updateLabel, gbc);                 tfUpdateID = new JTextField(20);    </vt:lpstr>
      <vt:lpstr>            if (tfUpdateID.getText().trim().isEmpty()) {                 showError("Outcome Code is required");                 return;             }             try {                 Team11_course_outcome_update ("UPDATE team11_course_outcome SET course_id=?, bloom_id=?, expected_proficiency=?, expected_attainment=? WHERE course_outcome_code=?",                     fields[0].getText(), fields[1].getText(), Float.parseFloat(fields[2].getText()),                      Float.parseFloat(fields[3].getText()), tfUpdateID.getText());                         tfUpdateID.setText("");                 for (JTextField field : fields) field.setText("");             } catch (NumberFormatException ex) {                 showError("Invalid number format");             }         });         panel.add(btnUpdate, gbc);          return panel;     }      private JPanel createDeletePanel() {         JPanel panel = new JPanel(new GridBagLayout());   panel.setBackground(Color.WHITE);         panel.setBorder(BorderFactory.createEmptyBorder(20, 20, 20, 20));            GridBagConstraints gbc = new GridBagConstraints();</vt:lpstr>
      <vt:lpstr>        return panel;     }      private JPanel createFooterPanel() {         JPanel panel = new JPanel();         panel.setBackground(new Color(70, 130, 180));         JLabel footer = new JLabel("Team 11 - Course Outcome Management System");         footer.setForeground(Color.WHITE);         panel.add(footer);         return panel;     }     private JButton createStyledButton(String text, Color bgColor) {         JButton button = new JButton(text);         button.setFont(new Font("Segoe UI", Font.BOLD, 16));         button.setBackground(bgColor);         button.setForeground(Color.BLACK);         button.setFocusPainted(false);         button.setBorder(BorderFactory.createEmptyBorder(10, 25, 10, 25));         button.addMouseListener(new java.awt.event.MouseAdapter() {             public void mouseEntered(java.awt.event.MouseEvent evt) {                 button.setBackground(bgColor.darker());             }             public void mouseExited(java.awt.event.MouseEvent evt) {                 button.setBackground(bgColor);             }         });         return button;     }  </vt:lpstr>
      <vt:lpstr>    private boolean isValidIdFormat(String input) {         return input != null &amp;&amp; !input.trim().isEmpty() &amp;&amp; input.matches("^[a-zA-Z]+[a-zA-Z0-9]*$");     }      private void showError(String message) {         JOptionPane.showMessageDialog(this, message, "Error", JOptionPane.ERROR_MESSAGE);     } } </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Chaitali Lingam</dc:creator>
  <cp:lastModifiedBy>Chaitali Lingam</cp:lastModifiedBy>
  <cp:revision>11</cp:revision>
  <dcterms:created xsi:type="dcterms:W3CDTF">2025-04-14T18:41:00Z</dcterms:created>
  <dcterms:modified xsi:type="dcterms:W3CDTF">2025-04-17T16:28:07Z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90DAB213A4C145A9BFA161D53F0CE5CA_12</vt:lpwstr>
  </property>
  <property fmtid="{D5CDD505-2E9C-101B-9397-08002B2CF9AE}" pid="3" name="KSOProductBuildVer">
    <vt:lpwstr>1033-12.2.0.20795</vt:lpwstr>
  </property>
</Properties>
</file>