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7" r:id="rId2"/>
    <p:sldId id="259" r:id="rId3"/>
    <p:sldId id="258" r:id="rId4"/>
    <p:sldId id="265" r:id="rId5"/>
    <p:sldId id="268" r:id="rId6"/>
    <p:sldId id="269" r:id="rId7"/>
    <p:sldId id="270" r:id="rId8"/>
    <p:sldId id="266" r:id="rId9"/>
    <p:sldId id="267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pos="7265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E0000"/>
    <a:srgbClr val="FF0000"/>
    <a:srgbClr val="777400"/>
    <a:srgbClr val="FFFF5E"/>
    <a:srgbClr val="5FFD88"/>
    <a:srgbClr val="FFF75D"/>
    <a:srgbClr val="612A8A"/>
    <a:srgbClr val="A45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9" autoAdjust="0"/>
    <p:restoredTop sz="94660"/>
  </p:normalViewPr>
  <p:slideViewPr>
    <p:cSldViewPr snapToGrid="0">
      <p:cViewPr>
        <p:scale>
          <a:sx n="66" d="100"/>
          <a:sy n="66" d="100"/>
        </p:scale>
        <p:origin x="523" y="619"/>
      </p:cViewPr>
      <p:guideLst>
        <p:guide orient="horz" pos="2160"/>
        <p:guide pos="3840"/>
        <p:guide pos="415"/>
        <p:guide pos="7265"/>
        <p:guide orient="horz" pos="482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51688-BF2C-4E09-B61F-4A947AA848D4}" type="datetimeFigureOut">
              <a:rPr lang="ru-RU" smtClean="0"/>
              <a:t>16.04.2022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7D2A-5A09-48B9-80A6-434C102AF7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72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7D2A-5A09-48B9-80A6-434C102AF74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70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7CB7-BC7A-4188-AF42-94B45BEA71BB}" type="datetimeFigureOut">
              <a:rPr lang="ru-RU" smtClean="0"/>
              <a:t>16.04.2022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9D40-9D4A-47B3-8AEE-0CE14B0485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61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7CB7-BC7A-4188-AF42-94B45BEA71BB}" type="datetimeFigureOut">
              <a:rPr lang="ru-RU" smtClean="0"/>
              <a:t>16.04.2022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9D40-9D4A-47B3-8AEE-0CE14B0485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413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7CB7-BC7A-4188-AF42-94B45BEA71BB}" type="datetimeFigureOut">
              <a:rPr lang="ru-RU" smtClean="0"/>
              <a:t>16.04.2022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9D40-9D4A-47B3-8AEE-0CE14B0485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00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7CB7-BC7A-4188-AF42-94B45BEA71BB}" type="datetimeFigureOut">
              <a:rPr lang="ru-RU" smtClean="0"/>
              <a:t>16.04.2022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9D40-9D4A-47B3-8AEE-0CE14B0485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7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7CB7-BC7A-4188-AF42-94B45BEA71BB}" type="datetimeFigureOut">
              <a:rPr lang="ru-RU" smtClean="0"/>
              <a:t>16.04.2022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9D40-9D4A-47B3-8AEE-0CE14B0485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46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7CB7-BC7A-4188-AF42-94B45BEA71BB}" type="datetimeFigureOut">
              <a:rPr lang="ru-RU" smtClean="0"/>
              <a:t>16.04.2022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9D40-9D4A-47B3-8AEE-0CE14B0485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927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7CB7-BC7A-4188-AF42-94B45BEA71BB}" type="datetimeFigureOut">
              <a:rPr lang="ru-RU" smtClean="0"/>
              <a:t>16.04.2022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9D40-9D4A-47B3-8AEE-0CE14B0485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43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7CB7-BC7A-4188-AF42-94B45BEA71BB}" type="datetimeFigureOut">
              <a:rPr lang="ru-RU" smtClean="0"/>
              <a:t>16.04.2022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9D40-9D4A-47B3-8AEE-0CE14B0485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0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7CB7-BC7A-4188-AF42-94B45BEA71BB}" type="datetimeFigureOut">
              <a:rPr lang="ru-RU" smtClean="0"/>
              <a:t>16.04.2022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9D40-9D4A-47B3-8AEE-0CE14B0485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81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7CB7-BC7A-4188-AF42-94B45BEA71BB}" type="datetimeFigureOut">
              <a:rPr lang="ru-RU" smtClean="0"/>
              <a:t>16.04.2022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9D40-9D4A-47B3-8AEE-0CE14B0485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46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7CB7-BC7A-4188-AF42-94B45BEA71BB}" type="datetimeFigureOut">
              <a:rPr lang="ru-RU" smtClean="0"/>
              <a:t>16.04.2022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9D40-9D4A-47B3-8AEE-0CE14B0485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75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F7CB7-BC7A-4188-AF42-94B45BEA71BB}" type="datetimeFigureOut">
              <a:rPr lang="ru-RU" smtClean="0"/>
              <a:t>16.04.2022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9D40-9D4A-47B3-8AEE-0CE14B0485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32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D70795-1FAE-4DEE-B423-3FCAD5A4B520}"/>
              </a:ext>
            </a:extLst>
          </p:cNvPr>
          <p:cNvSpPr txBox="1"/>
          <p:nvPr/>
        </p:nvSpPr>
        <p:spPr>
          <a:xfrm>
            <a:off x="1698429" y="2210322"/>
            <a:ext cx="5478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tserrat ExtraBold" pitchFamily="2" charset="-52"/>
              </a:rPr>
              <a:t>СОЗДАНИЕ</a:t>
            </a:r>
            <a:br>
              <a:rPr lang="ru-RU" sz="3200" dirty="0">
                <a:latin typeface="Montserrat ExtraBold" pitchFamily="2" charset="-52"/>
              </a:rPr>
            </a:br>
            <a:r>
              <a:rPr lang="ru-RU" sz="3200" dirty="0">
                <a:latin typeface="Montserrat ExtraBold" pitchFamily="2" charset="-52"/>
              </a:rPr>
              <a:t>АГРЕГАТОРА</a:t>
            </a:r>
            <a:br>
              <a:rPr lang="ru-RU" sz="3200" dirty="0">
                <a:latin typeface="Montserrat ExtraBold" pitchFamily="2" charset="-52"/>
              </a:rPr>
            </a:br>
            <a:r>
              <a:rPr lang="ru-RU" sz="3200" dirty="0">
                <a:latin typeface="Montserrat ExtraBold" pitchFamily="2" charset="-52"/>
              </a:rPr>
              <a:t>КИНОРЕКОМЕНДАЦИЙ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7E75339-7725-498B-9463-E24A32B5DDE1}"/>
              </a:ext>
            </a:extLst>
          </p:cNvPr>
          <p:cNvSpPr/>
          <p:nvPr/>
        </p:nvSpPr>
        <p:spPr>
          <a:xfrm>
            <a:off x="1690255" y="3925455"/>
            <a:ext cx="47105" cy="1317105"/>
          </a:xfrm>
          <a:prstGeom prst="roundRect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178AB-2684-4F95-B3C9-5C1728C858C4}"/>
              </a:ext>
            </a:extLst>
          </p:cNvPr>
          <p:cNvSpPr txBox="1"/>
          <p:nvPr/>
        </p:nvSpPr>
        <p:spPr>
          <a:xfrm>
            <a:off x="1820026" y="3830205"/>
            <a:ext cx="5624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Medium" pitchFamily="2" charset="-52"/>
              </a:rPr>
              <a:t>Выполнили: Литвинцев Данила,</a:t>
            </a:r>
          </a:p>
          <a:p>
            <a:r>
              <a:rPr lang="ru-RU" dirty="0">
                <a:latin typeface="Montserrat Medium" pitchFamily="2" charset="-52"/>
              </a:rPr>
              <a:t>з Антон,</a:t>
            </a:r>
          </a:p>
          <a:p>
            <a:r>
              <a:rPr lang="ru-RU" dirty="0">
                <a:latin typeface="Montserrat Medium" pitchFamily="2" charset="-52"/>
              </a:rPr>
              <a:t>Скорняков Леонид</a:t>
            </a:r>
          </a:p>
          <a:p>
            <a:r>
              <a:rPr lang="ru-RU" dirty="0">
                <a:latin typeface="Montserrat Medium" pitchFamily="2" charset="-52"/>
              </a:rPr>
              <a:t>Научный руководитель: Павловский Евгений Николаевич</a:t>
            </a:r>
          </a:p>
        </p:txBody>
      </p:sp>
    </p:spTree>
    <p:extLst>
      <p:ext uri="{BB962C8B-B14F-4D97-AF65-F5344CB8AC3E}">
        <p14:creationId xmlns:p14="http://schemas.microsoft.com/office/powerpoint/2010/main" val="256344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94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5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72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83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81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38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208AC3A9-06F9-42F3-8CEA-C07F183347DD}"/>
              </a:ext>
            </a:extLst>
          </p:cNvPr>
          <p:cNvSpPr/>
          <p:nvPr/>
        </p:nvSpPr>
        <p:spPr>
          <a:xfrm>
            <a:off x="6258673" y="-1818425"/>
            <a:ext cx="4699321" cy="46993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AFCB3BB-28D5-497D-975D-2FE485FF017A}"/>
              </a:ext>
            </a:extLst>
          </p:cNvPr>
          <p:cNvSpPr/>
          <p:nvPr/>
        </p:nvSpPr>
        <p:spPr>
          <a:xfrm>
            <a:off x="8960733" y="3325793"/>
            <a:ext cx="4699321" cy="46993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53E22-239E-4B9B-BA51-9452FCE56B03}"/>
              </a:ext>
            </a:extLst>
          </p:cNvPr>
          <p:cNvSpPr txBox="1"/>
          <p:nvPr/>
        </p:nvSpPr>
        <p:spPr>
          <a:xfrm>
            <a:off x="1017222" y="639742"/>
            <a:ext cx="6807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Montserrat ExtraBold" pitchFamily="2" charset="-52"/>
              </a:rPr>
              <a:t>АКТУАЛЬНОСТЬ</a:t>
            </a:r>
          </a:p>
          <a:p>
            <a:r>
              <a:rPr lang="ru-RU" sz="4000" dirty="0">
                <a:latin typeface="Montserrat ExtraBold" pitchFamily="2" charset="-52"/>
              </a:rPr>
              <a:t>  </a:t>
            </a:r>
            <a:endParaRPr lang="en-US" sz="4000" dirty="0">
              <a:latin typeface="Montserrat ExtraBold" pitchFamily="2" charset="-52"/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697F5D70-A568-45A8-81BC-927176B02B09}"/>
              </a:ext>
            </a:extLst>
          </p:cNvPr>
          <p:cNvSpPr/>
          <p:nvPr/>
        </p:nvSpPr>
        <p:spPr>
          <a:xfrm>
            <a:off x="370410" y="4711147"/>
            <a:ext cx="4824520" cy="2146853"/>
          </a:xfrm>
          <a:custGeom>
            <a:avLst/>
            <a:gdLst>
              <a:gd name="connsiteX0" fmla="*/ 2412260 w 4824520"/>
              <a:gd name="connsiteY0" fmla="*/ 0 h 2146853"/>
              <a:gd name="connsiteX1" fmla="*/ 4793006 w 4824520"/>
              <a:gd name="connsiteY1" fmla="*/ 1940364 h 2146853"/>
              <a:gd name="connsiteX2" fmla="*/ 4824520 w 4824520"/>
              <a:gd name="connsiteY2" fmla="*/ 2146853 h 2146853"/>
              <a:gd name="connsiteX3" fmla="*/ 0 w 4824520"/>
              <a:gd name="connsiteY3" fmla="*/ 2146853 h 2146853"/>
              <a:gd name="connsiteX4" fmla="*/ 31514 w 4824520"/>
              <a:gd name="connsiteY4" fmla="*/ 1940364 h 2146853"/>
              <a:gd name="connsiteX5" fmla="*/ 2412260 w 4824520"/>
              <a:gd name="connsiteY5" fmla="*/ 0 h 214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4520" h="2146853">
                <a:moveTo>
                  <a:pt x="2412260" y="0"/>
                </a:moveTo>
                <a:cubicBezTo>
                  <a:pt x="3586613" y="0"/>
                  <a:pt x="4566407" y="833000"/>
                  <a:pt x="4793006" y="1940364"/>
                </a:cubicBezTo>
                <a:lnTo>
                  <a:pt x="4824520" y="2146853"/>
                </a:lnTo>
                <a:lnTo>
                  <a:pt x="0" y="2146853"/>
                </a:lnTo>
                <a:lnTo>
                  <a:pt x="31514" y="1940364"/>
                </a:lnTo>
                <a:cubicBezTo>
                  <a:pt x="258114" y="833000"/>
                  <a:pt x="1237908" y="0"/>
                  <a:pt x="241226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F2A6F0-7CAF-4A42-A0DA-2FF4C3C7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17000"/>
                    </a14:imgEffect>
                  </a14:imgLayer>
                </a14:imgProps>
              </a:ext>
            </a:extLst>
          </a:blip>
          <a:srcRect l="8343" t="22291" r="6203" b="5197"/>
          <a:stretch>
            <a:fillRect/>
          </a:stretch>
        </p:blipFill>
        <p:spPr>
          <a:xfrm>
            <a:off x="1017223" y="1435261"/>
            <a:ext cx="10418565" cy="4977114"/>
          </a:xfrm>
          <a:custGeom>
            <a:avLst/>
            <a:gdLst>
              <a:gd name="connsiteX0" fmla="*/ 829536 w 10418565"/>
              <a:gd name="connsiteY0" fmla="*/ 0 h 4977114"/>
              <a:gd name="connsiteX1" fmla="*/ 9589029 w 10418565"/>
              <a:gd name="connsiteY1" fmla="*/ 0 h 4977114"/>
              <a:gd name="connsiteX2" fmla="*/ 10418565 w 10418565"/>
              <a:gd name="connsiteY2" fmla="*/ 829536 h 4977114"/>
              <a:gd name="connsiteX3" fmla="*/ 10418565 w 10418565"/>
              <a:gd name="connsiteY3" fmla="*/ 4147578 h 4977114"/>
              <a:gd name="connsiteX4" fmla="*/ 9589029 w 10418565"/>
              <a:gd name="connsiteY4" fmla="*/ 4977114 h 4977114"/>
              <a:gd name="connsiteX5" fmla="*/ 829536 w 10418565"/>
              <a:gd name="connsiteY5" fmla="*/ 4977114 h 4977114"/>
              <a:gd name="connsiteX6" fmla="*/ 0 w 10418565"/>
              <a:gd name="connsiteY6" fmla="*/ 4147578 h 4977114"/>
              <a:gd name="connsiteX7" fmla="*/ 0 w 10418565"/>
              <a:gd name="connsiteY7" fmla="*/ 829536 h 4977114"/>
              <a:gd name="connsiteX8" fmla="*/ 829536 w 10418565"/>
              <a:gd name="connsiteY8" fmla="*/ 0 h 497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8565" h="4977114">
                <a:moveTo>
                  <a:pt x="829536" y="0"/>
                </a:moveTo>
                <a:lnTo>
                  <a:pt x="9589029" y="0"/>
                </a:lnTo>
                <a:cubicBezTo>
                  <a:pt x="10047169" y="0"/>
                  <a:pt x="10418565" y="371396"/>
                  <a:pt x="10418565" y="829536"/>
                </a:cubicBezTo>
                <a:lnTo>
                  <a:pt x="10418565" y="4147578"/>
                </a:lnTo>
                <a:cubicBezTo>
                  <a:pt x="10418565" y="4605718"/>
                  <a:pt x="10047169" y="4977114"/>
                  <a:pt x="9589029" y="4977114"/>
                </a:cubicBezTo>
                <a:lnTo>
                  <a:pt x="829536" y="4977114"/>
                </a:lnTo>
                <a:cubicBezTo>
                  <a:pt x="371396" y="4977114"/>
                  <a:pt x="0" y="4605718"/>
                  <a:pt x="0" y="4147578"/>
                </a:cubicBezTo>
                <a:lnTo>
                  <a:pt x="0" y="829536"/>
                </a:lnTo>
                <a:cubicBezTo>
                  <a:pt x="0" y="371396"/>
                  <a:pt x="371396" y="0"/>
                  <a:pt x="829536" y="0"/>
                </a:cubicBezTo>
                <a:close/>
              </a:path>
            </a:pathLst>
          </a:custGeom>
          <a:ln>
            <a:noFill/>
          </a:ln>
          <a:effectLst>
            <a:outerShdw dist="114300" dir="8400000" algn="tr" rotWithShape="0">
              <a:prstClr val="black">
                <a:alpha val="42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C8F018-62CC-4B1D-8BC7-486C55108A12}"/>
              </a:ext>
            </a:extLst>
          </p:cNvPr>
          <p:cNvSpPr txBox="1"/>
          <p:nvPr/>
        </p:nvSpPr>
        <p:spPr>
          <a:xfrm>
            <a:off x="1528799" y="1900246"/>
            <a:ext cx="93954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В наше время индустрия фильмов и сериалов активно развивается.</a:t>
            </a:r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Нетрудно предсказать, что в ближайшем будущем  рынок мультимедийных развлечений будет ещё активнее наполнятся контентом, приводя к проблемам с ориентацией в колоссальных массивах информации для обычного пользователя. </a:t>
            </a:r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Поэтому необходимость в помощниках для поиска медиа-контента возрастает с каждым днём.</a:t>
            </a:r>
          </a:p>
          <a:p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ni Sans Heavy Caps Italic" panose="00000500000000000000" pitchFamily="2" charset="-52"/>
            </a:endParaRPr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Реализация данного проекта состоит в развитии нового подхода к созданию агрегаторов для рекомендаций.</a:t>
            </a:r>
          </a:p>
          <a:p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ni Sans Heavy Caps Italic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595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95638A56-6046-461E-B1B1-9E58CAFB3B5A}"/>
              </a:ext>
            </a:extLst>
          </p:cNvPr>
          <p:cNvSpPr/>
          <p:nvPr/>
        </p:nvSpPr>
        <p:spPr>
          <a:xfrm>
            <a:off x="5995692" y="618691"/>
            <a:ext cx="6018830" cy="6018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28DB6-E28F-4F83-9024-3F89B823A4B3}"/>
              </a:ext>
            </a:extLst>
          </p:cNvPr>
          <p:cNvSpPr txBox="1"/>
          <p:nvPr/>
        </p:nvSpPr>
        <p:spPr>
          <a:xfrm>
            <a:off x="1017222" y="639742"/>
            <a:ext cx="6807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Montserrat ExtraBold" pitchFamily="2" charset="-52"/>
              </a:rPr>
              <a:t>ЦЕЛЬ</a:t>
            </a:r>
          </a:p>
          <a:p>
            <a:r>
              <a:rPr lang="ru-RU" sz="4000" dirty="0">
                <a:latin typeface="Montserrat ExtraBold" pitchFamily="2" charset="-52"/>
              </a:rPr>
              <a:t>  </a:t>
            </a:r>
            <a:endParaRPr lang="en-US" sz="4000" dirty="0">
              <a:latin typeface="Montserrat ExtraBold" pitchFamily="2" charset="-52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3A4081-AD54-47D4-B7DB-220AA642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71" y="1498343"/>
            <a:ext cx="4112610" cy="4112610"/>
          </a:xfrm>
          <a:prstGeom prst="rect">
            <a:avLst/>
          </a:prstGeom>
        </p:spPr>
      </p:pic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5513F867-21A2-4703-A7EB-26467A99C832}"/>
              </a:ext>
            </a:extLst>
          </p:cNvPr>
          <p:cNvSpPr/>
          <p:nvPr/>
        </p:nvSpPr>
        <p:spPr>
          <a:xfrm>
            <a:off x="370410" y="4711147"/>
            <a:ext cx="4824520" cy="2146853"/>
          </a:xfrm>
          <a:custGeom>
            <a:avLst/>
            <a:gdLst>
              <a:gd name="connsiteX0" fmla="*/ 2412260 w 4824520"/>
              <a:gd name="connsiteY0" fmla="*/ 0 h 2146853"/>
              <a:gd name="connsiteX1" fmla="*/ 4793006 w 4824520"/>
              <a:gd name="connsiteY1" fmla="*/ 1940364 h 2146853"/>
              <a:gd name="connsiteX2" fmla="*/ 4824520 w 4824520"/>
              <a:gd name="connsiteY2" fmla="*/ 2146853 h 2146853"/>
              <a:gd name="connsiteX3" fmla="*/ 0 w 4824520"/>
              <a:gd name="connsiteY3" fmla="*/ 2146853 h 2146853"/>
              <a:gd name="connsiteX4" fmla="*/ 31514 w 4824520"/>
              <a:gd name="connsiteY4" fmla="*/ 1940364 h 2146853"/>
              <a:gd name="connsiteX5" fmla="*/ 2412260 w 4824520"/>
              <a:gd name="connsiteY5" fmla="*/ 0 h 214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4520" h="2146853">
                <a:moveTo>
                  <a:pt x="2412260" y="0"/>
                </a:moveTo>
                <a:cubicBezTo>
                  <a:pt x="3586613" y="0"/>
                  <a:pt x="4566407" y="833000"/>
                  <a:pt x="4793006" y="1940364"/>
                </a:cubicBezTo>
                <a:lnTo>
                  <a:pt x="4824520" y="2146853"/>
                </a:lnTo>
                <a:lnTo>
                  <a:pt x="0" y="2146853"/>
                </a:lnTo>
                <a:lnTo>
                  <a:pt x="31514" y="1940364"/>
                </a:lnTo>
                <a:cubicBezTo>
                  <a:pt x="258114" y="833000"/>
                  <a:pt x="1237908" y="0"/>
                  <a:pt x="241226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7A5F874-20A4-4338-802D-6D5294C6E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rcRect l="6483" t="25475" r="52110" b="9312"/>
          <a:stretch>
            <a:fillRect/>
          </a:stretch>
        </p:blipFill>
        <p:spPr>
          <a:xfrm>
            <a:off x="790370" y="1809984"/>
            <a:ext cx="5048343" cy="4470481"/>
          </a:xfrm>
          <a:custGeom>
            <a:avLst/>
            <a:gdLst>
              <a:gd name="connsiteX0" fmla="*/ 745095 w 5048343"/>
              <a:gd name="connsiteY0" fmla="*/ 0 h 4470481"/>
              <a:gd name="connsiteX1" fmla="*/ 4303248 w 5048343"/>
              <a:gd name="connsiteY1" fmla="*/ 0 h 4470481"/>
              <a:gd name="connsiteX2" fmla="*/ 5048343 w 5048343"/>
              <a:gd name="connsiteY2" fmla="*/ 745095 h 4470481"/>
              <a:gd name="connsiteX3" fmla="*/ 5048343 w 5048343"/>
              <a:gd name="connsiteY3" fmla="*/ 3725386 h 4470481"/>
              <a:gd name="connsiteX4" fmla="*/ 4303248 w 5048343"/>
              <a:gd name="connsiteY4" fmla="*/ 4470481 h 4470481"/>
              <a:gd name="connsiteX5" fmla="*/ 745095 w 5048343"/>
              <a:gd name="connsiteY5" fmla="*/ 4470481 h 4470481"/>
              <a:gd name="connsiteX6" fmla="*/ 0 w 5048343"/>
              <a:gd name="connsiteY6" fmla="*/ 3725386 h 4470481"/>
              <a:gd name="connsiteX7" fmla="*/ 0 w 5048343"/>
              <a:gd name="connsiteY7" fmla="*/ 745095 h 4470481"/>
              <a:gd name="connsiteX8" fmla="*/ 745095 w 5048343"/>
              <a:gd name="connsiteY8" fmla="*/ 0 h 447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8343" h="4470481">
                <a:moveTo>
                  <a:pt x="745095" y="0"/>
                </a:moveTo>
                <a:lnTo>
                  <a:pt x="4303248" y="0"/>
                </a:lnTo>
                <a:cubicBezTo>
                  <a:pt x="4714753" y="0"/>
                  <a:pt x="5048343" y="333590"/>
                  <a:pt x="5048343" y="745095"/>
                </a:cubicBezTo>
                <a:lnTo>
                  <a:pt x="5048343" y="3725386"/>
                </a:lnTo>
                <a:cubicBezTo>
                  <a:pt x="5048343" y="4136891"/>
                  <a:pt x="4714753" y="4470481"/>
                  <a:pt x="4303248" y="4470481"/>
                </a:cubicBezTo>
                <a:lnTo>
                  <a:pt x="745095" y="4470481"/>
                </a:lnTo>
                <a:cubicBezTo>
                  <a:pt x="333590" y="4470481"/>
                  <a:pt x="0" y="4136891"/>
                  <a:pt x="0" y="3725386"/>
                </a:cubicBezTo>
                <a:lnTo>
                  <a:pt x="0" y="745095"/>
                </a:lnTo>
                <a:cubicBezTo>
                  <a:pt x="0" y="333590"/>
                  <a:pt x="333590" y="0"/>
                  <a:pt x="745095" y="0"/>
                </a:cubicBezTo>
                <a:close/>
              </a:path>
            </a:pathLst>
          </a:custGeom>
          <a:solidFill>
            <a:schemeClr val="bg1"/>
          </a:solidFill>
          <a:effectLst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EEE82C2-D372-4270-B691-E02D41FBBB2D}"/>
              </a:ext>
            </a:extLst>
          </p:cNvPr>
          <p:cNvSpPr txBox="1"/>
          <p:nvPr/>
        </p:nvSpPr>
        <p:spPr>
          <a:xfrm>
            <a:off x="1134319" y="2146852"/>
            <a:ext cx="42479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Uni Sans Heavy Caps Italic" panose="00000500000000000000" pitchFamily="2" charset="-52"/>
              </a:rPr>
              <a:t>Нашей целью было создание платформы, рекомендующей кино для каждого пользователя, исходя из его предпочтений.</a:t>
            </a:r>
          </a:p>
        </p:txBody>
      </p:sp>
    </p:spTree>
    <p:extLst>
      <p:ext uri="{BB962C8B-B14F-4D97-AF65-F5344CB8AC3E}">
        <p14:creationId xmlns:p14="http://schemas.microsoft.com/office/powerpoint/2010/main" val="299717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B36BA7A0-0FE7-4082-8191-0FC6D5AD6703}"/>
              </a:ext>
            </a:extLst>
          </p:cNvPr>
          <p:cNvSpPr/>
          <p:nvPr/>
        </p:nvSpPr>
        <p:spPr>
          <a:xfrm>
            <a:off x="937549" y="-555585"/>
            <a:ext cx="3634451" cy="36344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A289CC5-4920-4592-8799-741AED379850}"/>
              </a:ext>
            </a:extLst>
          </p:cNvPr>
          <p:cNvSpPr/>
          <p:nvPr/>
        </p:nvSpPr>
        <p:spPr>
          <a:xfrm>
            <a:off x="8115782" y="4666526"/>
            <a:ext cx="3634451" cy="36344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39BD1-F981-4CF9-85C2-6A399AA2F1FE}"/>
              </a:ext>
            </a:extLst>
          </p:cNvPr>
          <p:cNvSpPr txBox="1"/>
          <p:nvPr/>
        </p:nvSpPr>
        <p:spPr>
          <a:xfrm>
            <a:off x="1017222" y="639742"/>
            <a:ext cx="6807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Montserrat ExtraBold" pitchFamily="2" charset="-52"/>
              </a:rPr>
              <a:t>ЗАДАЧИ</a:t>
            </a:r>
            <a:endParaRPr lang="en-US" sz="4000" dirty="0">
              <a:latin typeface="Montserrat ExtraBold" pitchFamily="2" charset="-52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B0F3DB4-5298-462E-94A5-F09C5B4C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 l="8343" t="20974" r="6203" b="6567"/>
          <a:stretch>
            <a:fillRect/>
          </a:stretch>
        </p:blipFill>
        <p:spPr>
          <a:xfrm>
            <a:off x="1017223" y="1435262"/>
            <a:ext cx="10418565" cy="4977114"/>
          </a:xfrm>
          <a:custGeom>
            <a:avLst/>
            <a:gdLst>
              <a:gd name="connsiteX0" fmla="*/ 829536 w 10418565"/>
              <a:gd name="connsiteY0" fmla="*/ 0 h 4977114"/>
              <a:gd name="connsiteX1" fmla="*/ 9589029 w 10418565"/>
              <a:gd name="connsiteY1" fmla="*/ 0 h 4977114"/>
              <a:gd name="connsiteX2" fmla="*/ 10418565 w 10418565"/>
              <a:gd name="connsiteY2" fmla="*/ 829536 h 4977114"/>
              <a:gd name="connsiteX3" fmla="*/ 10418565 w 10418565"/>
              <a:gd name="connsiteY3" fmla="*/ 4147578 h 4977114"/>
              <a:gd name="connsiteX4" fmla="*/ 9589029 w 10418565"/>
              <a:gd name="connsiteY4" fmla="*/ 4977114 h 4977114"/>
              <a:gd name="connsiteX5" fmla="*/ 829536 w 10418565"/>
              <a:gd name="connsiteY5" fmla="*/ 4977114 h 4977114"/>
              <a:gd name="connsiteX6" fmla="*/ 0 w 10418565"/>
              <a:gd name="connsiteY6" fmla="*/ 4147578 h 4977114"/>
              <a:gd name="connsiteX7" fmla="*/ 0 w 10418565"/>
              <a:gd name="connsiteY7" fmla="*/ 829536 h 4977114"/>
              <a:gd name="connsiteX8" fmla="*/ 829536 w 10418565"/>
              <a:gd name="connsiteY8" fmla="*/ 0 h 497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8565" h="4977114">
                <a:moveTo>
                  <a:pt x="829536" y="0"/>
                </a:moveTo>
                <a:lnTo>
                  <a:pt x="9589029" y="0"/>
                </a:lnTo>
                <a:cubicBezTo>
                  <a:pt x="10047169" y="0"/>
                  <a:pt x="10418565" y="371396"/>
                  <a:pt x="10418565" y="829536"/>
                </a:cubicBezTo>
                <a:lnTo>
                  <a:pt x="10418565" y="4147578"/>
                </a:lnTo>
                <a:cubicBezTo>
                  <a:pt x="10418565" y="4605718"/>
                  <a:pt x="10047169" y="4977114"/>
                  <a:pt x="9589029" y="4977114"/>
                </a:cubicBezTo>
                <a:lnTo>
                  <a:pt x="829536" y="4977114"/>
                </a:lnTo>
                <a:cubicBezTo>
                  <a:pt x="371396" y="4977114"/>
                  <a:pt x="0" y="4605718"/>
                  <a:pt x="0" y="4147578"/>
                </a:cubicBezTo>
                <a:lnTo>
                  <a:pt x="0" y="829536"/>
                </a:lnTo>
                <a:cubicBezTo>
                  <a:pt x="0" y="371396"/>
                  <a:pt x="371396" y="0"/>
                  <a:pt x="829536" y="0"/>
                </a:cubicBezTo>
                <a:close/>
              </a:path>
            </a:pathLst>
          </a:cu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5F5491-5E2B-47AC-A622-2531A6F9527D}"/>
              </a:ext>
            </a:extLst>
          </p:cNvPr>
          <p:cNvSpPr txBox="1"/>
          <p:nvPr/>
        </p:nvSpPr>
        <p:spPr>
          <a:xfrm>
            <a:off x="1528799" y="2253452"/>
            <a:ext cx="96459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Создать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web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 приложения с системой регистрации пользователей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Создать алгоритм индивидуальных рекомендаций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Встроить алгоритм рекомендаций в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web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приложение</a:t>
            </a:r>
          </a:p>
          <a:p>
            <a:pPr marL="457200" indent="-457200">
              <a:buFont typeface="+mj-lt"/>
              <a:buAutoNum type="arabicPeriod"/>
            </a:pP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ni Sans Heavy Caps Italic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423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41EC8659-0739-4759-8DDF-6B553EF1E17B}"/>
              </a:ext>
            </a:extLst>
          </p:cNvPr>
          <p:cNvSpPr/>
          <p:nvPr/>
        </p:nvSpPr>
        <p:spPr>
          <a:xfrm>
            <a:off x="3692323" y="4282632"/>
            <a:ext cx="3634451" cy="36344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062F011-E62E-49C2-ACEB-4CCAA6F4E654}"/>
              </a:ext>
            </a:extLst>
          </p:cNvPr>
          <p:cNvSpPr/>
          <p:nvPr/>
        </p:nvSpPr>
        <p:spPr>
          <a:xfrm>
            <a:off x="9873205" y="-1388962"/>
            <a:ext cx="3634451" cy="36344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D0E4C-4192-4ADF-8938-3AB23EA9DCC1}"/>
              </a:ext>
            </a:extLst>
          </p:cNvPr>
          <p:cNvSpPr txBox="1"/>
          <p:nvPr/>
        </p:nvSpPr>
        <p:spPr>
          <a:xfrm>
            <a:off x="1017222" y="639742"/>
            <a:ext cx="9504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Montserrat ExtraBold" pitchFamily="2" charset="-52"/>
              </a:rPr>
              <a:t>СОЗДАНИЕ </a:t>
            </a:r>
            <a:r>
              <a:rPr lang="en-US" sz="4000" dirty="0">
                <a:latin typeface="Montserrat ExtraBold" pitchFamily="2" charset="-52"/>
              </a:rPr>
              <a:t>WEB </a:t>
            </a:r>
            <a:r>
              <a:rPr lang="ru-RU" sz="4000" dirty="0">
                <a:latin typeface="Montserrat ExtraBold" pitchFamily="2" charset="-52"/>
              </a:rPr>
              <a:t>ПРИЛОЖЕНИЯ</a:t>
            </a:r>
            <a:endParaRPr lang="en-US" sz="4000" dirty="0">
              <a:latin typeface="Montserrat ExtraBold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6DD8A5-B09E-4850-BCD6-3CFFD24AB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 l="8343" t="21066" r="6203" b="6704"/>
          <a:stretch>
            <a:fillRect/>
          </a:stretch>
        </p:blipFill>
        <p:spPr>
          <a:xfrm>
            <a:off x="1017222" y="1435262"/>
            <a:ext cx="10418566" cy="4977114"/>
          </a:xfrm>
          <a:custGeom>
            <a:avLst/>
            <a:gdLst>
              <a:gd name="connsiteX0" fmla="*/ 829536 w 10418566"/>
              <a:gd name="connsiteY0" fmla="*/ 0 h 4977114"/>
              <a:gd name="connsiteX1" fmla="*/ 9589030 w 10418566"/>
              <a:gd name="connsiteY1" fmla="*/ 0 h 4977114"/>
              <a:gd name="connsiteX2" fmla="*/ 10418566 w 10418566"/>
              <a:gd name="connsiteY2" fmla="*/ 829536 h 4977114"/>
              <a:gd name="connsiteX3" fmla="*/ 10418566 w 10418566"/>
              <a:gd name="connsiteY3" fmla="*/ 4147578 h 4977114"/>
              <a:gd name="connsiteX4" fmla="*/ 9589030 w 10418566"/>
              <a:gd name="connsiteY4" fmla="*/ 4977114 h 4977114"/>
              <a:gd name="connsiteX5" fmla="*/ 829536 w 10418566"/>
              <a:gd name="connsiteY5" fmla="*/ 4977114 h 4977114"/>
              <a:gd name="connsiteX6" fmla="*/ 0 w 10418566"/>
              <a:gd name="connsiteY6" fmla="*/ 4147578 h 4977114"/>
              <a:gd name="connsiteX7" fmla="*/ 0 w 10418566"/>
              <a:gd name="connsiteY7" fmla="*/ 829536 h 4977114"/>
              <a:gd name="connsiteX8" fmla="*/ 829536 w 10418566"/>
              <a:gd name="connsiteY8" fmla="*/ 0 h 497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8566" h="4977114">
                <a:moveTo>
                  <a:pt x="829536" y="0"/>
                </a:moveTo>
                <a:lnTo>
                  <a:pt x="9589030" y="0"/>
                </a:lnTo>
                <a:cubicBezTo>
                  <a:pt x="10047170" y="0"/>
                  <a:pt x="10418566" y="371396"/>
                  <a:pt x="10418566" y="829536"/>
                </a:cubicBezTo>
                <a:lnTo>
                  <a:pt x="10418566" y="4147578"/>
                </a:lnTo>
                <a:cubicBezTo>
                  <a:pt x="10418566" y="4605718"/>
                  <a:pt x="10047170" y="4977114"/>
                  <a:pt x="9589030" y="4977114"/>
                </a:cubicBezTo>
                <a:lnTo>
                  <a:pt x="829536" y="4977114"/>
                </a:lnTo>
                <a:cubicBezTo>
                  <a:pt x="371396" y="4977114"/>
                  <a:pt x="0" y="4605718"/>
                  <a:pt x="0" y="4147578"/>
                </a:cubicBezTo>
                <a:lnTo>
                  <a:pt x="0" y="829536"/>
                </a:lnTo>
                <a:cubicBezTo>
                  <a:pt x="0" y="371396"/>
                  <a:pt x="371396" y="0"/>
                  <a:pt x="829536" y="0"/>
                </a:cubicBez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D6939-2CCC-4D4C-BDED-4C025611AA53}"/>
              </a:ext>
            </a:extLst>
          </p:cNvPr>
          <p:cNvSpPr txBox="1"/>
          <p:nvPr/>
        </p:nvSpPr>
        <p:spPr>
          <a:xfrm>
            <a:off x="1528799" y="2253452"/>
            <a:ext cx="96459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WEB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приложение было написано с использованием языка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python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и фреймворка языка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javascript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 под названием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react. 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ni Sans Heavy Caps Italic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465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98627C1-F726-45D5-AE4A-D88F965837D6}"/>
              </a:ext>
            </a:extLst>
          </p:cNvPr>
          <p:cNvSpPr/>
          <p:nvPr/>
        </p:nvSpPr>
        <p:spPr>
          <a:xfrm>
            <a:off x="-1018573" y="-1400537"/>
            <a:ext cx="3634451" cy="36344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E1FDEB12-6A96-4ACC-B1F2-AD87A7B8A2BA}"/>
              </a:ext>
            </a:extLst>
          </p:cNvPr>
          <p:cNvSpPr/>
          <p:nvPr/>
        </p:nvSpPr>
        <p:spPr>
          <a:xfrm>
            <a:off x="5289630" y="902825"/>
            <a:ext cx="3634451" cy="36344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A2D30-62E4-4B86-8335-475F77D456B5}"/>
              </a:ext>
            </a:extLst>
          </p:cNvPr>
          <p:cNvSpPr txBox="1"/>
          <p:nvPr/>
        </p:nvSpPr>
        <p:spPr>
          <a:xfrm>
            <a:off x="1017222" y="639742"/>
            <a:ext cx="9504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>
                <a:latin typeface="Montserrat ExtraBold" pitchFamily="2" charset="-52"/>
              </a:rPr>
              <a:t>ПРИНЦИП РАБОТЫ АЛГОРИТМА</a:t>
            </a:r>
            <a:endParaRPr lang="en-US" sz="4000" dirty="0">
              <a:latin typeface="Montserrat ExtraBo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8393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ED3F452D-B98F-4F19-A51A-56A464444EB9}"/>
              </a:ext>
            </a:extLst>
          </p:cNvPr>
          <p:cNvSpPr/>
          <p:nvPr/>
        </p:nvSpPr>
        <p:spPr>
          <a:xfrm>
            <a:off x="2060293" y="-1689904"/>
            <a:ext cx="3634451" cy="36344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180572C7-E89D-4AB2-A264-C89B9C7C9841}"/>
              </a:ext>
            </a:extLst>
          </p:cNvPr>
          <p:cNvSpPr/>
          <p:nvPr/>
        </p:nvSpPr>
        <p:spPr>
          <a:xfrm>
            <a:off x="7199452" y="4247908"/>
            <a:ext cx="3634451" cy="36344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49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AE174436-9E9C-4473-BFE2-F98C76919567}"/>
              </a:ext>
            </a:extLst>
          </p:cNvPr>
          <p:cNvSpPr/>
          <p:nvPr/>
        </p:nvSpPr>
        <p:spPr>
          <a:xfrm>
            <a:off x="-312517" y="1875099"/>
            <a:ext cx="3634451" cy="36344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B98B9B5F-5677-4766-B2E1-08CB3BB79372}"/>
              </a:ext>
            </a:extLst>
          </p:cNvPr>
          <p:cNvSpPr/>
          <p:nvPr/>
        </p:nvSpPr>
        <p:spPr>
          <a:xfrm>
            <a:off x="7905508" y="-1157468"/>
            <a:ext cx="3634451" cy="36344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A71DDDA-12FE-4997-9BD0-BDE3B7D9E648}"/>
              </a:ext>
            </a:extLst>
          </p:cNvPr>
          <p:cNvSpPr/>
          <p:nvPr/>
        </p:nvSpPr>
        <p:spPr>
          <a:xfrm>
            <a:off x="7052842" y="4826643"/>
            <a:ext cx="3634451" cy="36344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E35AF-76AF-4D58-BEF1-7FE1130D018A}"/>
              </a:ext>
            </a:extLst>
          </p:cNvPr>
          <p:cNvSpPr txBox="1"/>
          <p:nvPr/>
        </p:nvSpPr>
        <p:spPr>
          <a:xfrm>
            <a:off x="1017222" y="639742"/>
            <a:ext cx="949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Montserrat ExtraBold" pitchFamily="2" charset="-52"/>
              </a:rPr>
              <a:t>ИНДИВИДУАЛЬНОЕ РАЗВИТИЕ</a:t>
            </a:r>
            <a:endParaRPr lang="en-US" sz="4000" dirty="0">
              <a:latin typeface="Montserrat ExtraBold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CF099C-2ED0-4331-8595-CCB8DEFD2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 l="8365" t="20928" r="6226" b="6498"/>
          <a:stretch>
            <a:fillRect/>
          </a:stretch>
        </p:blipFill>
        <p:spPr>
          <a:xfrm>
            <a:off x="1017222" y="1435263"/>
            <a:ext cx="10418567" cy="4977114"/>
          </a:xfrm>
          <a:custGeom>
            <a:avLst/>
            <a:gdLst>
              <a:gd name="connsiteX0" fmla="*/ 829536 w 10418567"/>
              <a:gd name="connsiteY0" fmla="*/ 0 h 4977114"/>
              <a:gd name="connsiteX1" fmla="*/ 9589031 w 10418567"/>
              <a:gd name="connsiteY1" fmla="*/ 0 h 4977114"/>
              <a:gd name="connsiteX2" fmla="*/ 10418567 w 10418567"/>
              <a:gd name="connsiteY2" fmla="*/ 829536 h 4977114"/>
              <a:gd name="connsiteX3" fmla="*/ 10418567 w 10418567"/>
              <a:gd name="connsiteY3" fmla="*/ 4147578 h 4977114"/>
              <a:gd name="connsiteX4" fmla="*/ 9589031 w 10418567"/>
              <a:gd name="connsiteY4" fmla="*/ 4977114 h 4977114"/>
              <a:gd name="connsiteX5" fmla="*/ 829536 w 10418567"/>
              <a:gd name="connsiteY5" fmla="*/ 4977114 h 4977114"/>
              <a:gd name="connsiteX6" fmla="*/ 0 w 10418567"/>
              <a:gd name="connsiteY6" fmla="*/ 4147578 h 4977114"/>
              <a:gd name="connsiteX7" fmla="*/ 0 w 10418567"/>
              <a:gd name="connsiteY7" fmla="*/ 829536 h 4977114"/>
              <a:gd name="connsiteX8" fmla="*/ 829536 w 10418567"/>
              <a:gd name="connsiteY8" fmla="*/ 0 h 497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8567" h="4977114">
                <a:moveTo>
                  <a:pt x="829536" y="0"/>
                </a:moveTo>
                <a:lnTo>
                  <a:pt x="9589031" y="0"/>
                </a:lnTo>
                <a:cubicBezTo>
                  <a:pt x="10047171" y="0"/>
                  <a:pt x="10418567" y="371396"/>
                  <a:pt x="10418567" y="829536"/>
                </a:cubicBezTo>
                <a:lnTo>
                  <a:pt x="10418567" y="4147578"/>
                </a:lnTo>
                <a:cubicBezTo>
                  <a:pt x="10418567" y="4605718"/>
                  <a:pt x="10047171" y="4977114"/>
                  <a:pt x="9589031" y="4977114"/>
                </a:cubicBezTo>
                <a:lnTo>
                  <a:pt x="829536" y="4977114"/>
                </a:lnTo>
                <a:cubicBezTo>
                  <a:pt x="371396" y="4977114"/>
                  <a:pt x="0" y="4605718"/>
                  <a:pt x="0" y="4147578"/>
                </a:cubicBezTo>
                <a:lnTo>
                  <a:pt x="0" y="829536"/>
                </a:lnTo>
                <a:cubicBezTo>
                  <a:pt x="0" y="371396"/>
                  <a:pt x="371396" y="0"/>
                  <a:pt x="829536" y="0"/>
                </a:cubicBez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819DAA-4BF7-4C26-B5A6-C81A1145AF3D}"/>
              </a:ext>
            </a:extLst>
          </p:cNvPr>
          <p:cNvSpPr txBox="1"/>
          <p:nvPr/>
        </p:nvSpPr>
        <p:spPr>
          <a:xfrm>
            <a:off x="1528799" y="2253452"/>
            <a:ext cx="96459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 Sans Heavy Caps Italic" panose="00000500000000000000" pitchFamily="2" charset="-52"/>
              </a:rPr>
              <a:t>процесс создания проекта послужил также толчком для индивидуального развития всех участников, потому что разработка веб приложения потребовала реализации многих аспектов</a:t>
            </a:r>
          </a:p>
        </p:txBody>
      </p:sp>
    </p:spTree>
    <p:extLst>
      <p:ext uri="{BB962C8B-B14F-4D97-AF65-F5344CB8AC3E}">
        <p14:creationId xmlns:p14="http://schemas.microsoft.com/office/powerpoint/2010/main" val="99480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4818E2A0-089A-4AD5-8F02-9614356B896C}"/>
              </a:ext>
            </a:extLst>
          </p:cNvPr>
          <p:cNvSpPr/>
          <p:nvPr/>
        </p:nvSpPr>
        <p:spPr>
          <a:xfrm>
            <a:off x="1099594" y="-740780"/>
            <a:ext cx="3634451" cy="36344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B1AEC753-1702-4BB4-A375-D9B43A89DE8D}"/>
              </a:ext>
            </a:extLst>
          </p:cNvPr>
          <p:cNvSpPr/>
          <p:nvPr/>
        </p:nvSpPr>
        <p:spPr>
          <a:xfrm>
            <a:off x="10069974" y="1944547"/>
            <a:ext cx="3634451" cy="36344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71B12-29D1-4317-BD03-DBAA469B2902}"/>
              </a:ext>
            </a:extLst>
          </p:cNvPr>
          <p:cNvSpPr txBox="1"/>
          <p:nvPr/>
        </p:nvSpPr>
        <p:spPr>
          <a:xfrm>
            <a:off x="1017222" y="639742"/>
            <a:ext cx="949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Montserrat ExtraBold" pitchFamily="2" charset="-52"/>
              </a:rPr>
              <a:t>ИНДИВИДУАЛЬНОЕ РАЗВИТИЕ</a:t>
            </a:r>
            <a:endParaRPr lang="en-US" sz="4000" dirty="0">
              <a:latin typeface="Montserrat ExtraBold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9C9790-122A-4376-BDD3-FB89FEEBE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 l="8343" t="21285" r="6203" b="6469"/>
          <a:stretch>
            <a:fillRect/>
          </a:stretch>
        </p:blipFill>
        <p:spPr>
          <a:xfrm>
            <a:off x="1017222" y="1435263"/>
            <a:ext cx="10418566" cy="4977114"/>
          </a:xfrm>
          <a:custGeom>
            <a:avLst/>
            <a:gdLst>
              <a:gd name="connsiteX0" fmla="*/ 829536 w 10418566"/>
              <a:gd name="connsiteY0" fmla="*/ 0 h 4977114"/>
              <a:gd name="connsiteX1" fmla="*/ 9589030 w 10418566"/>
              <a:gd name="connsiteY1" fmla="*/ 0 h 4977114"/>
              <a:gd name="connsiteX2" fmla="*/ 10418566 w 10418566"/>
              <a:gd name="connsiteY2" fmla="*/ 829536 h 4977114"/>
              <a:gd name="connsiteX3" fmla="*/ 10418566 w 10418566"/>
              <a:gd name="connsiteY3" fmla="*/ 4147578 h 4977114"/>
              <a:gd name="connsiteX4" fmla="*/ 9589030 w 10418566"/>
              <a:gd name="connsiteY4" fmla="*/ 4977114 h 4977114"/>
              <a:gd name="connsiteX5" fmla="*/ 829536 w 10418566"/>
              <a:gd name="connsiteY5" fmla="*/ 4977114 h 4977114"/>
              <a:gd name="connsiteX6" fmla="*/ 0 w 10418566"/>
              <a:gd name="connsiteY6" fmla="*/ 4147578 h 4977114"/>
              <a:gd name="connsiteX7" fmla="*/ 0 w 10418566"/>
              <a:gd name="connsiteY7" fmla="*/ 829536 h 4977114"/>
              <a:gd name="connsiteX8" fmla="*/ 829536 w 10418566"/>
              <a:gd name="connsiteY8" fmla="*/ 0 h 497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8566" h="4977114">
                <a:moveTo>
                  <a:pt x="829536" y="0"/>
                </a:moveTo>
                <a:lnTo>
                  <a:pt x="9589030" y="0"/>
                </a:lnTo>
                <a:cubicBezTo>
                  <a:pt x="10047170" y="0"/>
                  <a:pt x="10418566" y="371396"/>
                  <a:pt x="10418566" y="829536"/>
                </a:cubicBezTo>
                <a:lnTo>
                  <a:pt x="10418566" y="4147578"/>
                </a:lnTo>
                <a:cubicBezTo>
                  <a:pt x="10418566" y="4605718"/>
                  <a:pt x="10047170" y="4977114"/>
                  <a:pt x="9589030" y="4977114"/>
                </a:cubicBezTo>
                <a:lnTo>
                  <a:pt x="829536" y="4977114"/>
                </a:lnTo>
                <a:cubicBezTo>
                  <a:pt x="371396" y="4977114"/>
                  <a:pt x="0" y="4605718"/>
                  <a:pt x="0" y="4147578"/>
                </a:cubicBezTo>
                <a:lnTo>
                  <a:pt x="0" y="829536"/>
                </a:lnTo>
                <a:cubicBezTo>
                  <a:pt x="0" y="371396"/>
                  <a:pt x="371396" y="0"/>
                  <a:pt x="829536" y="0"/>
                </a:cubicBez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962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169</Words>
  <Application>Microsoft Office PowerPoint</Application>
  <PresentationFormat>Широкоэкранный</PresentationFormat>
  <Paragraphs>26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Montserrat ExtraBold</vt:lpstr>
      <vt:lpstr>Montserrat Medium</vt:lpstr>
      <vt:lpstr>Uni Sans Heavy Caps Italic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Литвинцев Данила</dc:creator>
  <cp:lastModifiedBy>Литвинцев Данила</cp:lastModifiedBy>
  <cp:revision>28</cp:revision>
  <dcterms:created xsi:type="dcterms:W3CDTF">2022-04-16T08:11:30Z</dcterms:created>
  <dcterms:modified xsi:type="dcterms:W3CDTF">2022-04-16T16:00:08Z</dcterms:modified>
</cp:coreProperties>
</file>