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1889AD-FC82-4375-BC8C-F9957F3F285B}">
  <a:tblStyle styleId="{D61889AD-FC82-4375-BC8C-F9957F3F28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328825" y="605575"/>
            <a:ext cx="45234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Tesla Q1 2023 Financials Summary</a:t>
            </a:r>
            <a:endParaRPr sz="900"/>
          </a:p>
          <a:p>
            <a:pPr indent="0" lvl="0" marL="0" rtl="0" algn="l">
              <a:spcBef>
                <a:spcPts val="0"/>
              </a:spcBef>
              <a:spcAft>
                <a:spcPts val="0"/>
              </a:spcAft>
              <a:buNone/>
            </a:pPr>
            <a:r>
              <a:t/>
            </a:r>
            <a:endParaRPr b="1" sz="900"/>
          </a:p>
          <a:p>
            <a:pPr indent="0" lvl="0" marL="0" rtl="0" algn="l">
              <a:spcBef>
                <a:spcPts val="0"/>
              </a:spcBef>
              <a:spcAft>
                <a:spcPts val="0"/>
              </a:spcAft>
              <a:buNone/>
            </a:pPr>
            <a:r>
              <a:rPr lang="en" sz="900"/>
              <a:t>In the current macroeconomic environment, we see this year as a unique opportunity for Tesla. As many carmakers are working through challenges with the unit economics of their EV programs, we aim to leverage our position as a cost leader. We are focused on rapidly growing production, investments in autonomy and vehicle software, and remaining on track with our growth investments. Our near-term pricing strategy considers a long-term view on per vehicle profitability given the potential lifetime value of a Tesla vehicle through autonomy, supercharging, connectivity and service. We expect that our product pricing will continue to evolve, upwards or downwards, depending on a number of factors. Although we implemented price reductions on many vehicle models across regions in the first quarter, our operating margins reduced at a manageable rate. We expect ongoing cost reduction of our vehicles, including improved production efficiency at our newest factories and lower logistics costs, and remain focused on operating leverage as we scale. We are rapidly growing energy storage production capacity at our Megafactory in Lathrop and we recently announced a new Megafactory in Shanghai. We are also continuing to execute on our product roadmap, including Cybertruck, our next generation vehicle platform, autonomy and other AI enabled products. Our balance sheet and net income enable us to continue to make these capital expenditures in line with our future growth. In this environment, we believe it makes sense to push forward to ensure we lay a proper foundation for the best possible future.</a:t>
            </a:r>
            <a:endParaRPr sz="900"/>
          </a:p>
        </p:txBody>
      </p:sp>
      <p:sp>
        <p:nvSpPr>
          <p:cNvPr id="55" name="Google Shape;55;p13"/>
          <p:cNvSpPr txBox="1"/>
          <p:nvPr/>
        </p:nvSpPr>
        <p:spPr>
          <a:xfrm>
            <a:off x="369600" y="7700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Highlights</a:t>
            </a:r>
            <a:endParaRPr/>
          </a:p>
        </p:txBody>
      </p:sp>
      <p:graphicFrame>
        <p:nvGraphicFramePr>
          <p:cNvPr id="56" name="Google Shape;56;p13"/>
          <p:cNvGraphicFramePr/>
          <p:nvPr/>
        </p:nvGraphicFramePr>
        <p:xfrm>
          <a:off x="186450" y="757550"/>
          <a:ext cx="3000000" cy="3000000"/>
        </p:xfrm>
        <a:graphic>
          <a:graphicData uri="http://schemas.openxmlformats.org/drawingml/2006/table">
            <a:tbl>
              <a:tblPr>
                <a:noFill/>
                <a:tableStyleId>{D61889AD-FC82-4375-BC8C-F9957F3F285B}</a:tableStyleId>
              </a:tblPr>
              <a:tblGrid>
                <a:gridCol w="805825"/>
                <a:gridCol w="3169625"/>
              </a:tblGrid>
              <a:tr h="529550">
                <a:tc>
                  <a:txBody>
                    <a:bodyPr/>
                    <a:lstStyle/>
                    <a:p>
                      <a:pPr indent="0" lvl="0" marL="0" rtl="0" algn="l">
                        <a:spcBef>
                          <a:spcPts val="0"/>
                        </a:spcBef>
                        <a:spcAft>
                          <a:spcPts val="0"/>
                        </a:spcAft>
                        <a:buNone/>
                      </a:pPr>
                      <a:r>
                        <a:rPr lang="en" sz="900"/>
                        <a:t>Profitability</a:t>
                      </a:r>
                      <a:endParaRPr sz="900"/>
                    </a:p>
                  </a:txBody>
                  <a:tcPr marT="91425" marB="91425" marR="91425" marL="91425"/>
                </a:tc>
                <a:tc>
                  <a:txBody>
                    <a:bodyPr/>
                    <a:lstStyle/>
                    <a:p>
                      <a:pPr indent="0" lvl="0" marL="0" rtl="0" algn="l">
                        <a:spcBef>
                          <a:spcPts val="0"/>
                        </a:spcBef>
                        <a:spcAft>
                          <a:spcPts val="0"/>
                        </a:spcAft>
                        <a:buNone/>
                      </a:pPr>
                      <a:r>
                        <a:rPr lang="en" sz="800"/>
                        <a:t>11.4% operating margin in Q1</a:t>
                      </a:r>
                      <a:endParaRPr sz="800"/>
                    </a:p>
                    <a:p>
                      <a:pPr indent="0" lvl="0" marL="0" rtl="0" algn="l">
                        <a:spcBef>
                          <a:spcPts val="0"/>
                        </a:spcBef>
                        <a:spcAft>
                          <a:spcPts val="0"/>
                        </a:spcAft>
                        <a:buNone/>
                      </a:pPr>
                      <a:r>
                        <a:rPr lang="en" sz="800"/>
                        <a:t>$2.7B GAAP operating income in Q1 </a:t>
                      </a:r>
                      <a:endParaRPr sz="800"/>
                    </a:p>
                    <a:p>
                      <a:pPr indent="0" lvl="0" marL="0" rtl="0" algn="l">
                        <a:spcBef>
                          <a:spcPts val="0"/>
                        </a:spcBef>
                        <a:spcAft>
                          <a:spcPts val="0"/>
                        </a:spcAft>
                        <a:buNone/>
                      </a:pPr>
                      <a:r>
                        <a:rPr lang="en" sz="800"/>
                        <a:t>$2.5B GAAP net income in Q1 </a:t>
                      </a:r>
                      <a:endParaRPr sz="800"/>
                    </a:p>
                    <a:p>
                      <a:pPr indent="0" lvl="0" marL="0" rtl="0" algn="l">
                        <a:spcBef>
                          <a:spcPts val="0"/>
                        </a:spcBef>
                        <a:spcAft>
                          <a:spcPts val="0"/>
                        </a:spcAft>
                        <a:buNone/>
                      </a:pPr>
                      <a:r>
                        <a:rPr lang="en" sz="800"/>
                        <a:t>$2.9B non-GAAP net income1 in Q1</a:t>
                      </a:r>
                      <a:endParaRPr sz="800"/>
                    </a:p>
                  </a:txBody>
                  <a:tcPr marT="91425" marB="91425" marR="91425" marL="91425"/>
                </a:tc>
              </a:tr>
              <a:tr h="529550">
                <a:tc>
                  <a:txBody>
                    <a:bodyPr/>
                    <a:lstStyle/>
                    <a:p>
                      <a:pPr indent="0" lvl="0" marL="0" rtl="0" algn="l">
                        <a:spcBef>
                          <a:spcPts val="0"/>
                        </a:spcBef>
                        <a:spcAft>
                          <a:spcPts val="0"/>
                        </a:spcAft>
                        <a:buNone/>
                      </a:pPr>
                      <a:r>
                        <a:rPr lang="en" sz="900"/>
                        <a:t>Cash</a:t>
                      </a:r>
                      <a:endParaRPr sz="900"/>
                    </a:p>
                  </a:txBody>
                  <a:tcPr marT="91425" marB="91425" marR="91425" marL="91425"/>
                </a:tc>
                <a:tc>
                  <a:txBody>
                    <a:bodyPr/>
                    <a:lstStyle/>
                    <a:p>
                      <a:pPr indent="0" lvl="0" marL="0" rtl="0" algn="l">
                        <a:spcBef>
                          <a:spcPts val="0"/>
                        </a:spcBef>
                        <a:spcAft>
                          <a:spcPts val="0"/>
                        </a:spcAft>
                        <a:buNone/>
                      </a:pPr>
                      <a:r>
                        <a:rPr lang="en" sz="800"/>
                        <a:t>Operating cash flow of $2.5B </a:t>
                      </a:r>
                      <a:endParaRPr sz="800"/>
                    </a:p>
                    <a:p>
                      <a:pPr indent="0" lvl="0" marL="0" rtl="0" algn="l">
                        <a:spcBef>
                          <a:spcPts val="0"/>
                        </a:spcBef>
                        <a:spcAft>
                          <a:spcPts val="0"/>
                        </a:spcAft>
                        <a:buNone/>
                      </a:pPr>
                      <a:r>
                        <a:rPr lang="en" sz="800"/>
                        <a:t>Free cash flow of $0.4B in Q1 </a:t>
                      </a:r>
                      <a:endParaRPr sz="800"/>
                    </a:p>
                    <a:p>
                      <a:pPr indent="0" lvl="0" marL="0" rtl="0" algn="l">
                        <a:spcBef>
                          <a:spcPts val="0"/>
                        </a:spcBef>
                        <a:spcAft>
                          <a:spcPts val="0"/>
                        </a:spcAft>
                        <a:buNone/>
                      </a:pPr>
                      <a:r>
                        <a:rPr lang="en" sz="800"/>
                        <a:t>$0.2B increase in our cash and investments3 in Q1 to $22.4B</a:t>
                      </a:r>
                      <a:endParaRPr sz="800"/>
                    </a:p>
                  </a:txBody>
                  <a:tcPr marT="91425" marB="91425" marR="91425" marL="91425"/>
                </a:tc>
              </a:tr>
              <a:tr h="529550">
                <a:tc>
                  <a:txBody>
                    <a:bodyPr/>
                    <a:lstStyle/>
                    <a:p>
                      <a:pPr indent="0" lvl="0" marL="0" rtl="0" algn="l">
                        <a:spcBef>
                          <a:spcPts val="0"/>
                        </a:spcBef>
                        <a:spcAft>
                          <a:spcPts val="0"/>
                        </a:spcAft>
                        <a:buNone/>
                      </a:pPr>
                      <a:r>
                        <a:rPr lang="en" sz="900"/>
                        <a:t>Operations</a:t>
                      </a:r>
                      <a:endParaRPr sz="900"/>
                    </a:p>
                  </a:txBody>
                  <a:tcPr marT="91425" marB="91425" marR="91425" marL="91425"/>
                </a:tc>
                <a:tc>
                  <a:txBody>
                    <a:bodyPr/>
                    <a:lstStyle/>
                    <a:p>
                      <a:pPr indent="0" lvl="0" marL="0" rtl="0" algn="l">
                        <a:spcBef>
                          <a:spcPts val="0"/>
                        </a:spcBef>
                        <a:spcAft>
                          <a:spcPts val="0"/>
                        </a:spcAft>
                        <a:buNone/>
                      </a:pPr>
                      <a:r>
                        <a:rPr lang="en" sz="800"/>
                        <a:t>Cybertruck factory tooling on track; producing Alpha versions Model Y was the best-selling vehicle in Europe in Q1 </a:t>
                      </a:r>
                      <a:endParaRPr sz="800"/>
                    </a:p>
                    <a:p>
                      <a:pPr indent="0" lvl="0" marL="0" rtl="0" algn="l">
                        <a:spcBef>
                          <a:spcPts val="0"/>
                        </a:spcBef>
                        <a:spcAft>
                          <a:spcPts val="0"/>
                        </a:spcAft>
                        <a:buNone/>
                      </a:pPr>
                      <a:r>
                        <a:rPr lang="en" sz="800"/>
                        <a:t>Model Y was the best-selling vehicle in the US in Q1 (ex-pickups)</a:t>
                      </a:r>
                      <a:endParaRPr sz="8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