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4" r:id="rId9"/>
    <p:sldId id="265" r:id="rId10"/>
    <p:sldId id="266" r:id="rId11"/>
    <p:sldId id="267"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5960" y="948690"/>
            <a:ext cx="10972800" cy="5687695"/>
          </a:xfrm>
        </p:spPr>
        <p:txBody>
          <a:bodyPr/>
          <a:p>
            <a:pPr marL="0" indent="0" algn="ctr">
              <a:buNone/>
            </a:pPr>
            <a:r>
              <a:rPr lang="en-US" sz="2400"/>
              <a:t>DEVELOPMENT OF PSEUDO TERNARY DIAGRAM BY USING PHASE TITRATION METHOD</a:t>
            </a:r>
            <a:endParaRPr lang="en-US" sz="2400"/>
          </a:p>
          <a:p>
            <a:pPr marL="0" indent="0" algn="ctr">
              <a:buNone/>
            </a:pPr>
            <a:endParaRPr lang="en-US" sz="2400"/>
          </a:p>
          <a:p>
            <a:pPr marL="0" indent="0" algn="ctr">
              <a:buNone/>
            </a:pPr>
            <a:r>
              <a:rPr lang="en-US" sz="1800"/>
              <a:t>Linseed oil , lemon oil and olive oil was selected as oil phase from solubilities studies .Tween 80 and polyethylene glycol was selected as surfactant and co-surfacrtant respectively. Tween 80 was selected also on the basis of HLB value which is 15 and suitable for o/w formulation.</a:t>
            </a:r>
            <a:endParaRPr lang="en-US" sz="1800"/>
          </a:p>
          <a:p>
            <a:pPr marL="0" indent="0" algn="ctr">
              <a:buNone/>
            </a:pPr>
            <a:r>
              <a:rPr lang="en-US" sz="1800"/>
              <a:t>Surfactant and Co-surfactant were mixed [Smix] in 1:2,2:1,3:1 and 4:1 ratios. For each phase diagram , oil and Smix at specific ratio were mixed thoroughly in vortex mixer to give oil : Smix at different ratio from 9:1 to 1:9 ratio.</a:t>
            </a:r>
            <a:endParaRPr lang="en-US" sz="1800"/>
          </a:p>
          <a:p>
            <a:pPr marL="0" indent="0" algn="ctr">
              <a:buNone/>
            </a:pPr>
            <a:r>
              <a:rPr lang="en-US" sz="1800"/>
              <a:t>Each mixture was titrated with water and visual observation was made transparent o/w microemulsion.</a:t>
            </a:r>
            <a:endParaRPr lang="en-US" sz="1800"/>
          </a:p>
          <a:p>
            <a:pPr marL="0" indent="0" algn="ctr">
              <a:buNone/>
            </a:pPr>
            <a:r>
              <a:rPr lang="en-US" sz="1800"/>
              <a:t>End point for the titration was turbid appearance of mixture.</a:t>
            </a:r>
            <a:endParaRPr lang="en-US" sz="1800"/>
          </a:p>
          <a:p>
            <a:pPr marL="0" indent="0" algn="ctr">
              <a:buNone/>
            </a:pPr>
            <a:r>
              <a:rPr lang="en-US" sz="1800"/>
              <a:t>From findings of water titration method pseudoternary phase diagram was constructed with one axis representing aqueous phase, oil and surfactant and co-surfactant.</a:t>
            </a:r>
            <a:endParaRPr lang="en-US" sz="1800"/>
          </a:p>
          <a:p>
            <a:pPr marL="0" indent="0" algn="ctr">
              <a:buNone/>
            </a:pPr>
            <a:endParaRPr lang="en-US" sz="2400"/>
          </a:p>
          <a:p>
            <a:pPr marL="0" indent="0" algn="ctr">
              <a:buNone/>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5" name="Content Placeholder 4"/>
          <p:cNvGraphicFramePr/>
          <p:nvPr>
            <p:ph idx="1"/>
          </p:nvPr>
        </p:nvGraphicFramePr>
        <p:xfrm>
          <a:off x="609600" y="1174750"/>
          <a:ext cx="10972800" cy="5219700"/>
        </p:xfrm>
        <a:graphic>
          <a:graphicData uri="http://schemas.openxmlformats.org/drawingml/2006/table">
            <a:tbl>
              <a:tblPr firstRow="1" bandRow="1">
                <a:tableStyleId>{5C22544A-7EE6-4342-B048-85BDC9FD1C3A}</a:tableStyleId>
              </a:tblPr>
              <a:tblGrid>
                <a:gridCol w="3657600"/>
                <a:gridCol w="3657600"/>
                <a:gridCol w="3657600"/>
              </a:tblGrid>
              <a:tr h="521970">
                <a:tc>
                  <a:txBody>
                    <a:bodyPr/>
                    <a:p>
                      <a:pPr algn="ctr">
                        <a:buNone/>
                      </a:pPr>
                      <a:r>
                        <a:rPr lang="en-US" sz="2400"/>
                        <a:t>OIL : Smix</a:t>
                      </a:r>
                      <a:endParaRPr lang="en-US" sz="2400"/>
                    </a:p>
                  </a:txBody>
                  <a:tcPr/>
                </a:tc>
                <a:tc>
                  <a:txBody>
                    <a:bodyPr/>
                    <a:p>
                      <a:pPr algn="ctr">
                        <a:buNone/>
                      </a:pPr>
                      <a:r>
                        <a:rPr lang="en-US" sz="2400"/>
                        <a:t>Smix %</a:t>
                      </a:r>
                      <a:endParaRPr lang="en-US" sz="2400"/>
                    </a:p>
                  </a:txBody>
                  <a:tcPr/>
                </a:tc>
                <a:tc>
                  <a:txBody>
                    <a:bodyPr/>
                    <a:p>
                      <a:pPr algn="ctr">
                        <a:buNone/>
                      </a:pPr>
                      <a:r>
                        <a:rPr lang="en-US" sz="2400"/>
                        <a:t>Water [ Solvent ]</a:t>
                      </a:r>
                      <a:endParaRPr lang="en-US" sz="2400"/>
                    </a:p>
                  </a:txBody>
                  <a:tcPr/>
                </a:tc>
              </a:tr>
              <a:tr h="521970">
                <a:tc>
                  <a:txBody>
                    <a:bodyPr/>
                    <a:p>
                      <a:pPr algn="ctr">
                        <a:buNone/>
                      </a:pPr>
                      <a:r>
                        <a:rPr lang="en-US"/>
                        <a:t>0.1 + 1</a:t>
                      </a:r>
                      <a:endParaRPr lang="en-US"/>
                    </a:p>
                  </a:txBody>
                  <a:tcPr anchor="ctr" anchorCtr="0"/>
                </a:tc>
                <a:tc>
                  <a:txBody>
                    <a:bodyPr/>
                    <a:p>
                      <a:pPr algn="ctr">
                        <a:buNone/>
                      </a:pPr>
                      <a:r>
                        <a:rPr lang="en-US"/>
                        <a:t>0.5 + 0.5</a:t>
                      </a:r>
                      <a:endParaRPr lang="en-US"/>
                    </a:p>
                  </a:txBody>
                  <a:tcPr/>
                </a:tc>
                <a:tc>
                  <a:txBody>
                    <a:bodyPr/>
                    <a:p>
                      <a:pPr algn="ctr">
                        <a:buNone/>
                      </a:pPr>
                      <a:r>
                        <a:rPr lang="en-US"/>
                        <a:t>1.4</a:t>
                      </a:r>
                      <a:endParaRPr lang="en-US"/>
                    </a:p>
                  </a:txBody>
                  <a:tcPr/>
                </a:tc>
              </a:tr>
              <a:tr h="521970">
                <a:tc>
                  <a:txBody>
                    <a:bodyPr/>
                    <a:p>
                      <a:pPr algn="ctr">
                        <a:buNone/>
                      </a:pPr>
                      <a:r>
                        <a:rPr lang="en-US"/>
                        <a:t>0.2 + 0.99</a:t>
                      </a:r>
                      <a:endParaRPr lang="en-US"/>
                    </a:p>
                  </a:txBody>
                  <a:tcPr anchor="ctr" anchorCtr="0"/>
                </a:tc>
                <a:tc>
                  <a:txBody>
                    <a:bodyPr/>
                    <a:p>
                      <a:pPr algn="ctr">
                        <a:buNone/>
                      </a:pPr>
                      <a:r>
                        <a:rPr lang="en-US"/>
                        <a:t>0.66 + 0.33</a:t>
                      </a:r>
                      <a:endParaRPr lang="en-US"/>
                    </a:p>
                  </a:txBody>
                  <a:tcPr/>
                </a:tc>
                <a:tc>
                  <a:txBody>
                    <a:bodyPr/>
                    <a:p>
                      <a:pPr algn="ctr">
                        <a:buNone/>
                      </a:pPr>
                      <a:r>
                        <a:rPr lang="en-US"/>
                        <a:t>2.1</a:t>
                      </a:r>
                      <a:endParaRPr lang="en-US"/>
                    </a:p>
                  </a:txBody>
                  <a:tcPr/>
                </a:tc>
              </a:tr>
              <a:tr h="521970">
                <a:tc>
                  <a:txBody>
                    <a:bodyPr/>
                    <a:p>
                      <a:pPr algn="ctr">
                        <a:buNone/>
                      </a:pPr>
                      <a:r>
                        <a:rPr lang="en-US"/>
                        <a:t>0.3 + 1</a:t>
                      </a:r>
                      <a:endParaRPr lang="en-US"/>
                    </a:p>
                  </a:txBody>
                  <a:tcPr anchor="ctr" anchorCtr="0"/>
                </a:tc>
                <a:tc>
                  <a:txBody>
                    <a:bodyPr/>
                    <a:p>
                      <a:pPr algn="ctr">
                        <a:buNone/>
                      </a:pPr>
                      <a:r>
                        <a:rPr lang="en-US"/>
                        <a:t>0.75 + 0.25</a:t>
                      </a:r>
                      <a:endParaRPr lang="en-US"/>
                    </a:p>
                  </a:txBody>
                  <a:tcPr/>
                </a:tc>
                <a:tc>
                  <a:txBody>
                    <a:bodyPr/>
                    <a:p>
                      <a:pPr algn="ctr">
                        <a:buNone/>
                      </a:pPr>
                      <a:r>
                        <a:rPr lang="en-US"/>
                        <a:t>2.5</a:t>
                      </a:r>
                      <a:endParaRPr lang="en-US"/>
                    </a:p>
                  </a:txBody>
                  <a:tcPr/>
                </a:tc>
              </a:tr>
              <a:tr h="521970">
                <a:tc>
                  <a:txBody>
                    <a:bodyPr/>
                    <a:p>
                      <a:pPr algn="ctr">
                        <a:buNone/>
                      </a:pPr>
                      <a:r>
                        <a:rPr lang="en-US"/>
                        <a:t>0.4 + 1</a:t>
                      </a:r>
                      <a:endParaRPr lang="en-US"/>
                    </a:p>
                  </a:txBody>
                  <a:tcPr anchor="ctr" anchorCtr="0"/>
                </a:tc>
                <a:tc>
                  <a:txBody>
                    <a:bodyPr/>
                    <a:p>
                      <a:pPr algn="ctr">
                        <a:buNone/>
                      </a:pPr>
                      <a:r>
                        <a:rPr lang="en-US"/>
                        <a:t>0.8 + 0.2</a:t>
                      </a:r>
                      <a:endParaRPr lang="en-US"/>
                    </a:p>
                  </a:txBody>
                  <a:tcPr/>
                </a:tc>
                <a:tc>
                  <a:txBody>
                    <a:bodyPr/>
                    <a:p>
                      <a:pPr algn="ctr">
                        <a:buNone/>
                      </a:pPr>
                      <a:r>
                        <a:rPr lang="en-US"/>
                        <a:t>2.7</a:t>
                      </a:r>
                      <a:endParaRPr lang="en-US"/>
                    </a:p>
                  </a:txBody>
                  <a:tcPr/>
                </a:tc>
              </a:tr>
              <a:tr h="521970">
                <a:tc>
                  <a:txBody>
                    <a:bodyPr/>
                    <a:p>
                      <a:pPr algn="ctr">
                        <a:buNone/>
                      </a:pPr>
                      <a:r>
                        <a:rPr lang="en-US"/>
                        <a:t>0.5 + 0.99</a:t>
                      </a:r>
                      <a:endParaRPr lang="en-US"/>
                    </a:p>
                  </a:txBody>
                  <a:tcPr anchor="ctr" anchorCtr="0"/>
                </a:tc>
                <a:tc>
                  <a:txBody>
                    <a:bodyPr/>
                    <a:p>
                      <a:pPr algn="ctr">
                        <a:buNone/>
                      </a:pPr>
                      <a:r>
                        <a:rPr lang="en-US"/>
                        <a:t>0.83 + 0.16</a:t>
                      </a:r>
                      <a:endParaRPr lang="en-US"/>
                    </a:p>
                  </a:txBody>
                  <a:tcPr/>
                </a:tc>
                <a:tc>
                  <a:txBody>
                    <a:bodyPr/>
                    <a:p>
                      <a:pPr algn="ctr">
                        <a:buNone/>
                      </a:pPr>
                      <a:r>
                        <a:rPr lang="en-US"/>
                        <a:t>3.4</a:t>
                      </a:r>
                      <a:endParaRPr lang="en-US"/>
                    </a:p>
                  </a:txBody>
                  <a:tcPr/>
                </a:tc>
              </a:tr>
              <a:tr h="521970">
                <a:tc>
                  <a:txBody>
                    <a:bodyPr/>
                    <a:p>
                      <a:pPr algn="ctr">
                        <a:buNone/>
                      </a:pPr>
                      <a:r>
                        <a:rPr lang="en-US"/>
                        <a:t>0.6 + 0.99</a:t>
                      </a:r>
                      <a:endParaRPr lang="en-US"/>
                    </a:p>
                  </a:txBody>
                  <a:tcPr anchor="ctr" anchorCtr="0"/>
                </a:tc>
                <a:tc>
                  <a:txBody>
                    <a:bodyPr/>
                    <a:p>
                      <a:pPr algn="ctr">
                        <a:buNone/>
                      </a:pPr>
                      <a:r>
                        <a:rPr lang="en-US"/>
                        <a:t>0.85 + 0.14</a:t>
                      </a:r>
                      <a:endParaRPr lang="en-US"/>
                    </a:p>
                  </a:txBody>
                  <a:tcPr/>
                </a:tc>
                <a:tc>
                  <a:txBody>
                    <a:bodyPr/>
                    <a:p>
                      <a:pPr algn="ctr">
                        <a:buNone/>
                      </a:pPr>
                      <a:r>
                        <a:rPr lang="en-US"/>
                        <a:t>4.0</a:t>
                      </a:r>
                      <a:endParaRPr lang="en-US"/>
                    </a:p>
                  </a:txBody>
                  <a:tcPr/>
                </a:tc>
              </a:tr>
              <a:tr h="521970">
                <a:tc>
                  <a:txBody>
                    <a:bodyPr/>
                    <a:p>
                      <a:pPr algn="ctr">
                        <a:buNone/>
                      </a:pPr>
                      <a:r>
                        <a:rPr lang="en-US"/>
                        <a:t>0.7 + 0.99</a:t>
                      </a:r>
                      <a:endParaRPr lang="en-US"/>
                    </a:p>
                  </a:txBody>
                  <a:tcPr anchor="ctr" anchorCtr="0"/>
                </a:tc>
                <a:tc>
                  <a:txBody>
                    <a:bodyPr/>
                    <a:p>
                      <a:pPr algn="ctr">
                        <a:buNone/>
                      </a:pPr>
                      <a:r>
                        <a:rPr lang="en-US"/>
                        <a:t>0.87 + 0.12</a:t>
                      </a:r>
                      <a:endParaRPr lang="en-US"/>
                    </a:p>
                  </a:txBody>
                  <a:tcPr/>
                </a:tc>
                <a:tc>
                  <a:txBody>
                    <a:bodyPr/>
                    <a:p>
                      <a:pPr algn="ctr">
                        <a:buNone/>
                      </a:pPr>
                      <a:r>
                        <a:rPr lang="en-US"/>
                        <a:t>5.0</a:t>
                      </a:r>
                      <a:endParaRPr lang="en-US"/>
                    </a:p>
                  </a:txBody>
                  <a:tcPr/>
                </a:tc>
              </a:tr>
              <a:tr h="521970">
                <a:tc>
                  <a:txBody>
                    <a:bodyPr/>
                    <a:p>
                      <a:pPr algn="ctr">
                        <a:buNone/>
                      </a:pPr>
                      <a:r>
                        <a:rPr lang="en-US"/>
                        <a:t>0.8 + 0.99</a:t>
                      </a:r>
                      <a:endParaRPr lang="en-US"/>
                    </a:p>
                  </a:txBody>
                  <a:tcPr anchor="ctr" anchorCtr="0"/>
                </a:tc>
                <a:tc>
                  <a:txBody>
                    <a:bodyPr/>
                    <a:p>
                      <a:pPr algn="ctr">
                        <a:buNone/>
                      </a:pPr>
                      <a:r>
                        <a:rPr lang="en-US"/>
                        <a:t>0.88 + 0.11</a:t>
                      </a:r>
                      <a:endParaRPr lang="en-US"/>
                    </a:p>
                  </a:txBody>
                  <a:tcPr/>
                </a:tc>
                <a:tc>
                  <a:txBody>
                    <a:bodyPr/>
                    <a:p>
                      <a:pPr algn="ctr">
                        <a:buNone/>
                      </a:pPr>
                      <a:r>
                        <a:rPr lang="en-US"/>
                        <a:t>5.3</a:t>
                      </a:r>
                      <a:endParaRPr lang="en-US"/>
                    </a:p>
                  </a:txBody>
                  <a:tcPr/>
                </a:tc>
              </a:tr>
              <a:tr h="521970">
                <a:tc>
                  <a:txBody>
                    <a:bodyPr/>
                    <a:p>
                      <a:pPr algn="ctr">
                        <a:buNone/>
                      </a:pPr>
                      <a:r>
                        <a:rPr lang="en-US"/>
                        <a:t>0.9 + 1</a:t>
                      </a:r>
                      <a:endParaRPr lang="en-US"/>
                    </a:p>
                  </a:txBody>
                  <a:tcPr anchor="ctr" anchorCtr="0"/>
                </a:tc>
                <a:tc>
                  <a:txBody>
                    <a:bodyPr/>
                    <a:p>
                      <a:pPr algn="ctr">
                        <a:buNone/>
                      </a:pPr>
                      <a:r>
                        <a:rPr lang="en-US"/>
                        <a:t>0.9 +  0.1</a:t>
                      </a:r>
                      <a:endParaRPr lang="en-US"/>
                    </a:p>
                  </a:txBody>
                  <a:tcPr/>
                </a:tc>
                <a:tc>
                  <a:txBody>
                    <a:bodyPr/>
                    <a:p>
                      <a:pPr algn="ctr">
                        <a:buNone/>
                      </a:pPr>
                      <a:r>
                        <a:rPr lang="en-US"/>
                        <a:t>5.7</a:t>
                      </a: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a:t>FORMULATION OF MICROEMULSION BASED GEL</a:t>
            </a:r>
            <a:endParaRPr lang="en-US" sz="2800"/>
          </a:p>
        </p:txBody>
      </p:sp>
      <p:sp>
        <p:nvSpPr>
          <p:cNvPr id="3" name="Content Placeholder 2"/>
          <p:cNvSpPr>
            <a:spLocks noGrp="1"/>
          </p:cNvSpPr>
          <p:nvPr>
            <p:ph idx="1"/>
          </p:nvPr>
        </p:nvSpPr>
        <p:spPr>
          <a:xfrm>
            <a:off x="608965" y="1196340"/>
            <a:ext cx="10789285" cy="5179695"/>
          </a:xfrm>
          <a:ln>
            <a:solidFill>
              <a:schemeClr val="accent1"/>
            </a:solidFill>
          </a:ln>
        </p:spPr>
        <p:txBody>
          <a:bodyPr/>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r>
              <a:rPr lang="en-US" sz="180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p:txBody>
      </p:sp>
      <p:sp>
        <p:nvSpPr>
          <p:cNvPr id="5" name="Text Box 4"/>
          <p:cNvSpPr txBox="1"/>
          <p:nvPr/>
        </p:nvSpPr>
        <p:spPr>
          <a:xfrm>
            <a:off x="1849755" y="1416050"/>
            <a:ext cx="8859520" cy="508635"/>
          </a:xfrm>
          <a:prstGeom prst="rect">
            <a:avLst/>
          </a:prstGeom>
          <a:noFill/>
        </p:spPr>
        <p:txBody>
          <a:bodyPr wrap="square" rtlCol="0">
            <a:noAutofit/>
          </a:bodyPr>
          <a:p>
            <a:endParaRPr lang="en-US"/>
          </a:p>
        </p:txBody>
      </p:sp>
      <p:sp>
        <p:nvSpPr>
          <p:cNvPr id="6" name="Text Box 5"/>
          <p:cNvSpPr txBox="1"/>
          <p:nvPr/>
        </p:nvSpPr>
        <p:spPr>
          <a:xfrm>
            <a:off x="1600835" y="1383665"/>
            <a:ext cx="8708390" cy="681990"/>
          </a:xfrm>
          <a:prstGeom prst="rect">
            <a:avLst/>
          </a:prstGeom>
          <a:noFill/>
        </p:spPr>
        <p:txBody>
          <a:bodyPr wrap="square" rtlCol="0">
            <a:noAutofit/>
          </a:bodyPr>
          <a:p>
            <a:pPr algn="ctr"/>
            <a:r>
              <a:rPr lang="en-US"/>
              <a:t>EMULSION</a:t>
            </a:r>
            <a:endParaRPr lang="en-US"/>
          </a:p>
          <a:p>
            <a:pPr algn="ctr"/>
            <a:r>
              <a:rPr lang="en-US"/>
              <a:t>Linseed oil + tween 80 + span 20 + water [ 3:2:1ratio ] </a:t>
            </a:r>
            <a:endParaRPr lang="en-US"/>
          </a:p>
        </p:txBody>
      </p:sp>
      <p:sp>
        <p:nvSpPr>
          <p:cNvPr id="10" name="Text Box 9"/>
          <p:cNvSpPr txBox="1"/>
          <p:nvPr/>
        </p:nvSpPr>
        <p:spPr>
          <a:xfrm>
            <a:off x="3569970" y="2780030"/>
            <a:ext cx="4878070" cy="582930"/>
          </a:xfrm>
          <a:prstGeom prst="rect">
            <a:avLst/>
          </a:prstGeom>
          <a:noFill/>
        </p:spPr>
        <p:txBody>
          <a:bodyPr wrap="square" rtlCol="0">
            <a:noAutofit/>
          </a:bodyPr>
          <a:p>
            <a:pPr algn="ctr"/>
            <a:r>
              <a:rPr lang="en-US"/>
              <a:t>HPMC + Water [ soaked overnight ] </a:t>
            </a:r>
            <a:endParaRPr lang="en-US"/>
          </a:p>
          <a:p>
            <a:pPr algn="ctr"/>
            <a:r>
              <a:rPr lang="en-US"/>
              <a:t>GEL BASE</a:t>
            </a:r>
            <a:endParaRPr lang="en-US"/>
          </a:p>
        </p:txBody>
      </p:sp>
      <p:sp>
        <p:nvSpPr>
          <p:cNvPr id="11" name="Plus 10"/>
          <p:cNvSpPr/>
          <p:nvPr/>
        </p:nvSpPr>
        <p:spPr>
          <a:xfrm>
            <a:off x="5711190" y="2179955"/>
            <a:ext cx="487045" cy="486410"/>
          </a:xfrm>
          <a:prstGeom prst="mathPl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Plus 11"/>
          <p:cNvSpPr/>
          <p:nvPr/>
        </p:nvSpPr>
        <p:spPr>
          <a:xfrm>
            <a:off x="5711190" y="3536315"/>
            <a:ext cx="476250" cy="562610"/>
          </a:xfrm>
          <a:prstGeom prst="mathPl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4144010" y="4218305"/>
            <a:ext cx="3611880" cy="941070"/>
          </a:xfrm>
          <a:prstGeom prst="rect">
            <a:avLst/>
          </a:prstGeom>
          <a:noFill/>
        </p:spPr>
        <p:txBody>
          <a:bodyPr wrap="square" rtlCol="0">
            <a:noAutofit/>
          </a:bodyPr>
          <a:p>
            <a:pPr algn="ctr"/>
            <a:r>
              <a:rPr lang="en-US"/>
              <a:t>Mixed in 1:1 ratio</a:t>
            </a:r>
            <a:endParaRPr lang="en-US"/>
          </a:p>
          <a:p>
            <a:pPr algn="ctr"/>
            <a:r>
              <a:rPr lang="en-US"/>
              <a:t>Glycerine , sodium benzoate and water is added to above mixture</a:t>
            </a:r>
            <a:endParaRPr lang="en-US"/>
          </a:p>
        </p:txBody>
      </p:sp>
      <p:cxnSp>
        <p:nvCxnSpPr>
          <p:cNvPr id="14" name="Straight Arrow Connector 13"/>
          <p:cNvCxnSpPr/>
          <p:nvPr/>
        </p:nvCxnSpPr>
        <p:spPr>
          <a:xfrm>
            <a:off x="5949315" y="5288915"/>
            <a:ext cx="0" cy="2381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5" name="Text Box 14"/>
          <p:cNvSpPr txBox="1"/>
          <p:nvPr/>
        </p:nvSpPr>
        <p:spPr>
          <a:xfrm>
            <a:off x="4694555" y="5656580"/>
            <a:ext cx="2758440" cy="314325"/>
          </a:xfrm>
          <a:prstGeom prst="rect">
            <a:avLst/>
          </a:prstGeom>
          <a:noFill/>
        </p:spPr>
        <p:txBody>
          <a:bodyPr wrap="square" rtlCol="0">
            <a:noAutofit/>
          </a:bodyPr>
          <a:p>
            <a:pPr algn="ctr"/>
            <a:r>
              <a:rPr lang="en-US"/>
              <a:t>Mixture is mixed evenly by using ultra stirrer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FORMULATION TABLE OF PLACEBO</a:t>
            </a:r>
            <a:endParaRPr lang="en-US"/>
          </a:p>
        </p:txBody>
      </p:sp>
      <p:graphicFrame>
        <p:nvGraphicFramePr>
          <p:cNvPr id="4" name="Content Placeholder 3"/>
          <p:cNvGraphicFramePr/>
          <p:nvPr>
            <p:ph idx="1"/>
          </p:nvPr>
        </p:nvGraphicFramePr>
        <p:xfrm>
          <a:off x="1064260" y="1408430"/>
          <a:ext cx="10031730" cy="4927600"/>
        </p:xfrm>
        <a:graphic>
          <a:graphicData uri="http://schemas.openxmlformats.org/drawingml/2006/table">
            <a:tbl>
              <a:tblPr firstRow="1" bandRow="1">
                <a:tableStyleId>{5C22544A-7EE6-4342-B048-85BDC9FD1C3A}</a:tableStyleId>
              </a:tblPr>
              <a:tblGrid>
                <a:gridCol w="1226820"/>
                <a:gridCol w="2945130"/>
                <a:gridCol w="3090545"/>
                <a:gridCol w="2769235"/>
              </a:tblGrid>
              <a:tr h="615950">
                <a:tc>
                  <a:txBody>
                    <a:bodyPr/>
                    <a:p>
                      <a:pPr algn="ctr">
                        <a:buNone/>
                      </a:pPr>
                      <a:r>
                        <a:rPr lang="en-US"/>
                        <a:t>SL NO</a:t>
                      </a:r>
                      <a:endParaRPr lang="en-US"/>
                    </a:p>
                  </a:txBody>
                  <a:tcPr/>
                </a:tc>
                <a:tc>
                  <a:txBody>
                    <a:bodyPr/>
                    <a:p>
                      <a:pPr algn="ctr">
                        <a:buNone/>
                      </a:pPr>
                      <a:r>
                        <a:rPr lang="en-US"/>
                        <a:t>INGREDIENTS</a:t>
                      </a:r>
                      <a:endParaRPr lang="en-US"/>
                    </a:p>
                  </a:txBody>
                  <a:tcPr/>
                </a:tc>
                <a:tc>
                  <a:txBody>
                    <a:bodyPr/>
                    <a:p>
                      <a:pPr algn="ctr">
                        <a:buNone/>
                      </a:pPr>
                      <a:r>
                        <a:rPr lang="en-US"/>
                        <a:t>QUANTITY</a:t>
                      </a:r>
                      <a:endParaRPr lang="en-US"/>
                    </a:p>
                  </a:txBody>
                  <a:tcPr/>
                </a:tc>
                <a:tc>
                  <a:txBody>
                    <a:bodyPr/>
                    <a:p>
                      <a:pPr algn="ctr">
                        <a:buNone/>
                      </a:pPr>
                      <a:r>
                        <a:rPr lang="en-US"/>
                        <a:t>FUNCTIONS</a:t>
                      </a:r>
                      <a:endParaRPr lang="en-US"/>
                    </a:p>
                  </a:txBody>
                  <a:tcPr/>
                </a:tc>
              </a:tr>
              <a:tr h="615950">
                <a:tc>
                  <a:txBody>
                    <a:bodyPr/>
                    <a:p>
                      <a:pPr algn="ctr">
                        <a:buNone/>
                      </a:pPr>
                      <a:r>
                        <a:rPr lang="en-US"/>
                        <a:t>1</a:t>
                      </a:r>
                      <a:endParaRPr lang="en-US"/>
                    </a:p>
                  </a:txBody>
                  <a:tcPr/>
                </a:tc>
                <a:tc>
                  <a:txBody>
                    <a:bodyPr/>
                    <a:p>
                      <a:pPr algn="ctr">
                        <a:buNone/>
                      </a:pPr>
                      <a:r>
                        <a:rPr lang="en-US"/>
                        <a:t>HPMC</a:t>
                      </a:r>
                      <a:endParaRPr lang="en-US"/>
                    </a:p>
                  </a:txBody>
                  <a:tcPr/>
                </a:tc>
                <a:tc>
                  <a:txBody>
                    <a:bodyPr/>
                    <a:p>
                      <a:pPr algn="ctr">
                        <a:buNone/>
                      </a:pPr>
                      <a:r>
                        <a:rPr lang="en-US"/>
                        <a:t>0.75 g</a:t>
                      </a:r>
                      <a:endParaRPr lang="en-US"/>
                    </a:p>
                  </a:txBody>
                  <a:tcPr/>
                </a:tc>
                <a:tc>
                  <a:txBody>
                    <a:bodyPr/>
                    <a:p>
                      <a:pPr algn="ctr">
                        <a:buNone/>
                      </a:pPr>
                      <a:r>
                        <a:rPr lang="en-US"/>
                        <a:t>Gelling agent</a:t>
                      </a:r>
                      <a:endParaRPr lang="en-US"/>
                    </a:p>
                  </a:txBody>
                  <a:tcPr/>
                </a:tc>
              </a:tr>
              <a:tr h="615950">
                <a:tc>
                  <a:txBody>
                    <a:bodyPr/>
                    <a:p>
                      <a:pPr algn="ctr">
                        <a:buNone/>
                      </a:pPr>
                      <a:r>
                        <a:rPr lang="en-US"/>
                        <a:t>2</a:t>
                      </a:r>
                      <a:endParaRPr lang="en-US"/>
                    </a:p>
                  </a:txBody>
                  <a:tcPr/>
                </a:tc>
                <a:tc>
                  <a:txBody>
                    <a:bodyPr/>
                    <a:p>
                      <a:pPr algn="ctr">
                        <a:buNone/>
                      </a:pPr>
                      <a:r>
                        <a:rPr lang="en-US"/>
                        <a:t>LINSEED OIL</a:t>
                      </a:r>
                      <a:endParaRPr lang="en-US"/>
                    </a:p>
                  </a:txBody>
                  <a:tcPr/>
                </a:tc>
                <a:tc>
                  <a:txBody>
                    <a:bodyPr/>
                    <a:p>
                      <a:pPr algn="ctr">
                        <a:buNone/>
                      </a:pPr>
                      <a:r>
                        <a:rPr lang="en-US"/>
                        <a:t>10 ml</a:t>
                      </a:r>
                      <a:endParaRPr lang="en-US"/>
                    </a:p>
                  </a:txBody>
                  <a:tcPr/>
                </a:tc>
                <a:tc>
                  <a:txBody>
                    <a:bodyPr/>
                    <a:p>
                      <a:pPr algn="ctr">
                        <a:buNone/>
                      </a:pPr>
                      <a:r>
                        <a:rPr lang="en-US"/>
                        <a:t>Oil</a:t>
                      </a:r>
                      <a:endParaRPr lang="en-US"/>
                    </a:p>
                  </a:txBody>
                  <a:tcPr/>
                </a:tc>
              </a:tr>
              <a:tr h="615950">
                <a:tc>
                  <a:txBody>
                    <a:bodyPr/>
                    <a:p>
                      <a:pPr algn="ctr">
                        <a:buNone/>
                      </a:pPr>
                      <a:r>
                        <a:rPr lang="en-US"/>
                        <a:t>3</a:t>
                      </a:r>
                      <a:endParaRPr lang="en-US"/>
                    </a:p>
                  </a:txBody>
                  <a:tcPr/>
                </a:tc>
                <a:tc>
                  <a:txBody>
                    <a:bodyPr/>
                    <a:p>
                      <a:pPr algn="ctr">
                        <a:buNone/>
                      </a:pPr>
                      <a:r>
                        <a:rPr lang="en-US"/>
                        <a:t>TWEEN 80</a:t>
                      </a:r>
                      <a:endParaRPr lang="en-US"/>
                    </a:p>
                  </a:txBody>
                  <a:tcPr/>
                </a:tc>
                <a:tc>
                  <a:txBody>
                    <a:bodyPr/>
                    <a:p>
                      <a:pPr algn="ctr">
                        <a:buNone/>
                      </a:pPr>
                      <a:r>
                        <a:rPr lang="en-US"/>
                        <a:t>1.7 ml</a:t>
                      </a:r>
                      <a:endParaRPr lang="en-US"/>
                    </a:p>
                  </a:txBody>
                  <a:tcPr/>
                </a:tc>
                <a:tc>
                  <a:txBody>
                    <a:bodyPr/>
                    <a:p>
                      <a:pPr algn="ctr">
                        <a:buNone/>
                      </a:pPr>
                      <a:r>
                        <a:rPr lang="en-US"/>
                        <a:t>Emulsifier</a:t>
                      </a:r>
                      <a:endParaRPr lang="en-US"/>
                    </a:p>
                  </a:txBody>
                  <a:tcPr/>
                </a:tc>
              </a:tr>
              <a:tr h="615950">
                <a:tc>
                  <a:txBody>
                    <a:bodyPr/>
                    <a:p>
                      <a:pPr algn="ctr">
                        <a:buNone/>
                      </a:pPr>
                      <a:r>
                        <a:rPr lang="en-US"/>
                        <a:t>4</a:t>
                      </a:r>
                      <a:endParaRPr lang="en-US"/>
                    </a:p>
                  </a:txBody>
                  <a:tcPr/>
                </a:tc>
                <a:tc>
                  <a:txBody>
                    <a:bodyPr/>
                    <a:p>
                      <a:pPr algn="ctr">
                        <a:buNone/>
                      </a:pPr>
                      <a:r>
                        <a:rPr lang="en-US"/>
                        <a:t>SPAN 20</a:t>
                      </a:r>
                      <a:endParaRPr lang="en-US"/>
                    </a:p>
                  </a:txBody>
                  <a:tcPr/>
                </a:tc>
                <a:tc>
                  <a:txBody>
                    <a:bodyPr/>
                    <a:p>
                      <a:pPr algn="ctr">
                        <a:buNone/>
                      </a:pPr>
                      <a:r>
                        <a:rPr lang="en-US"/>
                        <a:t>1.7 ml</a:t>
                      </a:r>
                      <a:endParaRPr lang="en-US"/>
                    </a:p>
                  </a:txBody>
                  <a:tcPr/>
                </a:tc>
                <a:tc>
                  <a:txBody>
                    <a:bodyPr/>
                    <a:p>
                      <a:pPr algn="ctr">
                        <a:buNone/>
                      </a:pPr>
                      <a:r>
                        <a:rPr lang="en-US"/>
                        <a:t>Emulsifier</a:t>
                      </a:r>
                      <a:endParaRPr lang="en-US"/>
                    </a:p>
                  </a:txBody>
                  <a:tcPr/>
                </a:tc>
              </a:tr>
              <a:tr h="615950">
                <a:tc>
                  <a:txBody>
                    <a:bodyPr/>
                    <a:p>
                      <a:pPr algn="ctr">
                        <a:buNone/>
                      </a:pPr>
                      <a:r>
                        <a:rPr lang="en-US"/>
                        <a:t>5</a:t>
                      </a:r>
                      <a:endParaRPr lang="en-US"/>
                    </a:p>
                  </a:txBody>
                  <a:tcPr/>
                </a:tc>
                <a:tc>
                  <a:txBody>
                    <a:bodyPr/>
                    <a:p>
                      <a:pPr algn="ctr">
                        <a:buNone/>
                      </a:pPr>
                      <a:r>
                        <a:rPr lang="en-US"/>
                        <a:t>GLYCERINE</a:t>
                      </a:r>
                      <a:endParaRPr lang="en-US"/>
                    </a:p>
                  </a:txBody>
                  <a:tcPr/>
                </a:tc>
                <a:tc>
                  <a:txBody>
                    <a:bodyPr/>
                    <a:p>
                      <a:pPr algn="ctr">
                        <a:buNone/>
                      </a:pPr>
                      <a:r>
                        <a:rPr lang="en-US"/>
                        <a:t>5 ml</a:t>
                      </a:r>
                      <a:endParaRPr lang="en-US"/>
                    </a:p>
                  </a:txBody>
                  <a:tcPr/>
                </a:tc>
                <a:tc>
                  <a:txBody>
                    <a:bodyPr/>
                    <a:p>
                      <a:pPr algn="ctr">
                        <a:buNone/>
                      </a:pPr>
                      <a:r>
                        <a:rPr lang="en-US"/>
                        <a:t>Humectant</a:t>
                      </a:r>
                      <a:endParaRPr lang="en-US"/>
                    </a:p>
                  </a:txBody>
                  <a:tcPr/>
                </a:tc>
              </a:tr>
              <a:tr h="615950">
                <a:tc>
                  <a:txBody>
                    <a:bodyPr/>
                    <a:p>
                      <a:pPr algn="ctr">
                        <a:buNone/>
                      </a:pPr>
                      <a:r>
                        <a:rPr lang="en-US"/>
                        <a:t>6</a:t>
                      </a:r>
                      <a:endParaRPr lang="en-US"/>
                    </a:p>
                  </a:txBody>
                  <a:tcPr/>
                </a:tc>
                <a:tc>
                  <a:txBody>
                    <a:bodyPr/>
                    <a:p>
                      <a:pPr algn="ctr">
                        <a:buNone/>
                      </a:pPr>
                      <a:r>
                        <a:rPr lang="en-US"/>
                        <a:t>SODIUM BENZOATE</a:t>
                      </a:r>
                      <a:endParaRPr lang="en-US"/>
                    </a:p>
                  </a:txBody>
                  <a:tcPr/>
                </a:tc>
                <a:tc>
                  <a:txBody>
                    <a:bodyPr/>
                    <a:p>
                      <a:pPr algn="ctr">
                        <a:buNone/>
                      </a:pPr>
                      <a:r>
                        <a:rPr lang="en-US"/>
                        <a:t>0.6 g</a:t>
                      </a:r>
                      <a:endParaRPr lang="en-US"/>
                    </a:p>
                  </a:txBody>
                  <a:tcPr/>
                </a:tc>
                <a:tc>
                  <a:txBody>
                    <a:bodyPr/>
                    <a:p>
                      <a:pPr algn="ctr">
                        <a:buNone/>
                      </a:pPr>
                      <a:r>
                        <a:rPr lang="en-US"/>
                        <a:t>Preservative</a:t>
                      </a:r>
                      <a:endParaRPr lang="en-US"/>
                    </a:p>
                  </a:txBody>
                  <a:tcPr/>
                </a:tc>
              </a:tr>
              <a:tr h="615950">
                <a:tc>
                  <a:txBody>
                    <a:bodyPr/>
                    <a:p>
                      <a:pPr algn="ctr">
                        <a:buNone/>
                      </a:pPr>
                      <a:r>
                        <a:rPr lang="en-US"/>
                        <a:t>7</a:t>
                      </a:r>
                      <a:endParaRPr lang="en-US"/>
                    </a:p>
                  </a:txBody>
                  <a:tcPr/>
                </a:tc>
                <a:tc>
                  <a:txBody>
                    <a:bodyPr/>
                    <a:p>
                      <a:pPr algn="ctr">
                        <a:buNone/>
                      </a:pPr>
                      <a:r>
                        <a:rPr lang="en-US"/>
                        <a:t>WATER</a:t>
                      </a:r>
                      <a:endParaRPr lang="en-US"/>
                    </a:p>
                  </a:txBody>
                  <a:tcPr/>
                </a:tc>
                <a:tc>
                  <a:txBody>
                    <a:bodyPr/>
                    <a:p>
                      <a:pPr algn="ctr">
                        <a:buNone/>
                      </a:pPr>
                      <a:r>
                        <a:rPr lang="en-US"/>
                        <a:t>qs </a:t>
                      </a:r>
                      <a:endParaRPr lang="en-US"/>
                    </a:p>
                  </a:txBody>
                  <a:tcPr/>
                </a:tc>
                <a:tc>
                  <a:txBody>
                    <a:bodyPr/>
                    <a:p>
                      <a:pPr algn="ctr">
                        <a:buNone/>
                      </a:pPr>
                      <a:r>
                        <a:rPr lang="en-US"/>
                        <a:t>Vehicle</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a:t>FORMULATION TABLE FOR METFORMIN MICROEMULGEL</a:t>
            </a:r>
            <a:endParaRPr lang="en-US" sz="2400"/>
          </a:p>
        </p:txBody>
      </p:sp>
      <p:sp>
        <p:nvSpPr>
          <p:cNvPr id="3" name="Content Placeholder 2"/>
          <p:cNvSpPr>
            <a:spLocks noGrp="1"/>
          </p:cNvSpPr>
          <p:nvPr>
            <p:ph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INTRODUCTION</a:t>
            </a:r>
            <a:endParaRPr lang="en-US"/>
          </a:p>
        </p:txBody>
      </p:sp>
      <p:sp>
        <p:nvSpPr>
          <p:cNvPr id="3" name="Content Placeholder 2"/>
          <p:cNvSpPr>
            <a:spLocks noGrp="1"/>
          </p:cNvSpPr>
          <p:nvPr>
            <p:ph idx="1"/>
          </p:nvPr>
        </p:nvSpPr>
        <p:spPr>
          <a:xfrm>
            <a:off x="609600" y="1206500"/>
            <a:ext cx="10972800" cy="5346700"/>
          </a:xfrm>
        </p:spPr>
        <p:txBody>
          <a:bodyPr/>
          <a:p>
            <a:endParaRPr lang="en-US"/>
          </a:p>
          <a:p>
            <a:pPr algn="l">
              <a:buFont typeface="Arial" panose="020B0604020202020204" pitchFamily="34" charset="0"/>
              <a:buChar char="•"/>
            </a:pPr>
            <a:r>
              <a:rPr lang="en-US" sz="1800"/>
              <a:t>Melasma , formerely known as choalasma , is a pigamentary disorder that develops over time and most frequently affects the face . Melasma is a common acquired pigmentary disorder that manifestsvas a symmertric hyperpigmented macules and patches on the face, more frequently affecting women of reproductive age.</a:t>
            </a:r>
            <a:endParaRPr lang="en-US" sz="1800"/>
          </a:p>
          <a:p>
            <a:pPr algn="l"/>
            <a:r>
              <a:rPr lang="en-US" sz="1800"/>
              <a:t>The main causees if this condition , which affects more women and those with darker skin tones, include UV exposure and hamonal factors.</a:t>
            </a:r>
            <a:endParaRPr lang="en-US" sz="1800"/>
          </a:p>
          <a:p>
            <a:pPr algn="l"/>
            <a:r>
              <a:rPr lang="en-US" sz="1800"/>
              <a:t>Centrofacial , malar , and mandibular symmetric reticulated hypermelanosis are the three most common facial patterns associated with melasma . it majorily affects mouth , uppper lip , excluding the philtrium , cheeks and chin in the predominant clinical pattern .</a:t>
            </a:r>
            <a:endParaRPr lang="en-US" sz="1800"/>
          </a:p>
          <a:p>
            <a:pPr algn="l"/>
            <a:r>
              <a:rPr lang="en-US" sz="1800"/>
              <a:t>There are certain known triggering variables such as sun exposure , pregnancy , sexual hormones , inflammatory skin conditions , usage of cosmetics , steroids , ovarian tumours . intestinal parasites , hepatopathies hormone replacement therapy and photosensitizing medications.</a:t>
            </a:r>
            <a:endParaRPr lang="en-US" sz="1800"/>
          </a:p>
          <a:p>
            <a:pPr algn="l"/>
            <a:r>
              <a:rPr lang="en-US" sz="1800"/>
              <a:t>Melasma causes patients distress since it mostly affects the face , is readily visible , and is always present in daily life . In this situation , it has deterimental effect on patients quality of life , hurting their psychological and emotional health , which frequently prompts them to look for a dermatologists .</a:t>
            </a: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97610"/>
            <a:ext cx="10972800" cy="4930140"/>
          </a:xfrm>
        </p:spPr>
        <p:txBody>
          <a:bodyPr/>
          <a:p>
            <a:pPr algn="l">
              <a:buFont typeface="Arial" panose="020B0604020202020204" pitchFamily="34" charset="0"/>
              <a:buChar char="•"/>
            </a:pPr>
            <a:r>
              <a:rPr lang="en-US" sz="1800"/>
              <a:t>The quest for an ideal treatment which can achieve efficient depigmentation in melasma without any adverse effects has continued . </a:t>
            </a:r>
            <a:endParaRPr lang="en-US" sz="1800"/>
          </a:p>
          <a:p>
            <a:pPr algn="l">
              <a:buFont typeface="Arial" panose="020B0604020202020204" pitchFamily="34" charset="0"/>
              <a:buChar char="•"/>
            </a:pPr>
            <a:r>
              <a:rPr lang="en-US" sz="1800"/>
              <a:t>Recently , in vitro studies have shown that topical metformin has melanopenic action , which is due to downregulation of the expression of MITF { Melanocyte inducing transcription factor } which inturn leads to downregulation of transcription of various melanogenic proteins such as tyrosinase , TRP-1 , TRP-2 and protein kinase C-beta .</a:t>
            </a:r>
            <a:endParaRPr lang="en-US" sz="1800"/>
          </a:p>
          <a:p>
            <a:pPr algn="l">
              <a:buFont typeface="Arial" panose="020B0604020202020204" pitchFamily="34" charset="0"/>
              <a:buChar char="•"/>
            </a:pPr>
            <a:r>
              <a:rPr lang="en-US" sz="1800"/>
              <a:t>The study was undertaken to formulate , optimize and evaluate the safety and efficacy of topical metformin in melasmaicroemulsion based gels . </a:t>
            </a:r>
            <a:endParaRPr lang="en-US" sz="1800"/>
          </a:p>
          <a:p>
            <a:pPr algn="l">
              <a:buFont typeface="Arial" panose="020B0604020202020204" pitchFamily="34" charset="0"/>
              <a:buChar char="•"/>
            </a:pPr>
            <a:endParaRPr lang="en-US" sz="1800"/>
          </a:p>
          <a:p>
            <a:pPr marL="0" indent="0" algn="l">
              <a:buNone/>
            </a:pPr>
            <a:r>
              <a:rPr lang="en-US" sz="1800"/>
              <a:t>     </a:t>
            </a:r>
            <a:r>
              <a:rPr lang="en-US" sz="1800" b="1"/>
              <a:t>Microemulgel</a:t>
            </a:r>
            <a:endParaRPr lang="en-US" sz="1800" b="1"/>
          </a:p>
          <a:p>
            <a:pPr algn="l">
              <a:buFont typeface="Arial" panose="020B0604020202020204" pitchFamily="34" charset="0"/>
              <a:buChar char="•"/>
            </a:pPr>
            <a:r>
              <a:rPr lang="en-US" sz="1800"/>
              <a:t>The micron - sized globules of microemulgel have higher penetration , allowing the medicine to reach systemic circulation directly . This improves both the drugs bioavailability and patient compliance .</a:t>
            </a:r>
            <a:endParaRPr lang="en-US" sz="1800"/>
          </a:p>
          <a:p>
            <a:pPr algn="l">
              <a:buFont typeface="Arial" panose="020B0604020202020204" pitchFamily="34" charset="0"/>
              <a:buChar char="•"/>
            </a:pPr>
            <a:r>
              <a:rPr lang="en-US" sz="1800"/>
              <a:t>The microemulgel for dermatological and cosmetic use has a variety of desirable qualities including good consistency , being thixotropic , easily spreadable , non-staining , emollient , biofriendly , clear , transparent and elegant appearance. Additionally, these microemulgel - based formulations improves the skin deposition of API, ultimately increasing its therapeutic activity.</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REVIEW OF ARTICLE</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NEED FOR THE STUDY</a:t>
            </a:r>
            <a:endParaRPr lang="en-US"/>
          </a:p>
        </p:txBody>
      </p:sp>
      <p:sp>
        <p:nvSpPr>
          <p:cNvPr id="3" name="Content Placeholder 2"/>
          <p:cNvSpPr>
            <a:spLocks noGrp="1"/>
          </p:cNvSpPr>
          <p:nvPr>
            <p:ph idx="1"/>
          </p:nvPr>
        </p:nvSpPr>
        <p:spPr/>
        <p:txBody>
          <a:bodyPr/>
          <a:p>
            <a:r>
              <a:rPr lang="en-US" sz="1800"/>
              <a:t>Microemulsions have a broad spectrum of applications in drug targetting and controlled drug release. They have unique distinguishing features like enhanced bioavailability , due to their ability to solubilize lipophillic drugs.</a:t>
            </a:r>
            <a:endParaRPr lang="en-US" sz="1800"/>
          </a:p>
          <a:p>
            <a:r>
              <a:rPr lang="en-US" sz="1800"/>
              <a:t>Microemulsions demonstrate greater longevity as compared to other biphasic dosage forms .Microemulsions are designed keeping in mind the utilization of their unique properties like toxic side effects and reduction in the volume of carrying vehicle .</a:t>
            </a:r>
            <a:endParaRPr lang="en-US" sz="1800"/>
          </a:p>
          <a:p>
            <a:r>
              <a:rPr lang="en-US" sz="1800"/>
              <a:t>Focusing on the treatment of melasma numerous things like sun exposure heridity and female sex harmones can cause it. Despite the fact that melanocytes alone were once believed to be the main factor , the pathophysiology of melasma is complex .</a:t>
            </a:r>
            <a:endParaRPr lang="en-US" sz="1800"/>
          </a:p>
          <a:p>
            <a:r>
              <a:rPr lang="en-US" sz="1800"/>
              <a:t>Melasma significantly affects the one’s appearance , brings on psycho social and emotional anguish and lowers one’s quality of life . Patients frequently describe having low self esteem , anhedonia , a sense of unhappiness and lack of motivation to leave the house .</a:t>
            </a:r>
            <a:endParaRPr lang="en-US" sz="1800"/>
          </a:p>
          <a:p>
            <a:r>
              <a:rPr lang="en-US" sz="1800"/>
              <a:t>The precise causes of melasma are unknown .</a:t>
            </a:r>
            <a:endParaRPr lang="en-US" sz="1800"/>
          </a:p>
          <a:p>
            <a:r>
              <a:rPr lang="en-US" sz="1800"/>
              <a:t>Therefore , considering the depigmenting potential of metformin on melasma need to be formulated , evaluated in the form of topical microemulgel.</a:t>
            </a:r>
            <a:endParaRPr lang="en-US" sz="1800"/>
          </a:p>
          <a:p>
            <a:endParaRPr lang="en-US" sz="1800"/>
          </a:p>
          <a:p>
            <a:endParaRPr lang="en-US" sz="1800"/>
          </a:p>
          <a:p>
            <a:pPr marL="0" indent="0">
              <a:buNone/>
            </a:pP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1800" b="1"/>
              <a:t>AIM OF THE STUDY</a:t>
            </a:r>
            <a:endParaRPr lang="en-US" sz="1800" b="1"/>
          </a:p>
          <a:p>
            <a:pPr>
              <a:buFont typeface="Arial" panose="020B0604020202020204" pitchFamily="34" charset="0"/>
              <a:buChar char="•"/>
            </a:pPr>
            <a:endParaRPr lang="en-US" sz="1800" b="1"/>
          </a:p>
          <a:p>
            <a:pPr>
              <a:buFont typeface="Arial" panose="020B0604020202020204" pitchFamily="34" charset="0"/>
              <a:buChar char="•"/>
            </a:pPr>
            <a:r>
              <a:rPr lang="en-US" sz="1800"/>
              <a:t>Formulation and evaluation of topical microemulgel by using metformin for treatment of melasma.</a:t>
            </a:r>
            <a:endParaRPr lang="en-US" sz="1800" b="1"/>
          </a:p>
          <a:p>
            <a:pPr>
              <a:buFont typeface="Arial" panose="020B0604020202020204" pitchFamily="34" charset="0"/>
              <a:buChar char="•"/>
            </a:pPr>
            <a:endParaRPr lang="en-US" sz="1800" b="1"/>
          </a:p>
          <a:p>
            <a:pPr marL="0" indent="0">
              <a:buFont typeface="Arial" panose="020B0604020202020204" pitchFamily="34" charset="0"/>
              <a:buNone/>
            </a:pPr>
            <a:endParaRPr lang="en-US" sz="1800" b="1"/>
          </a:p>
          <a:p>
            <a:pPr>
              <a:buFont typeface="Arial" panose="020B0604020202020204" pitchFamily="34" charset="0"/>
              <a:buChar char="•"/>
            </a:pPr>
            <a:r>
              <a:rPr lang="en-US" sz="1800" b="1"/>
              <a:t>The main objective of the present research work is to ,  </a:t>
            </a:r>
            <a:endParaRPr lang="en-US" sz="1800" b="1"/>
          </a:p>
          <a:p>
            <a:pPr marL="0" indent="0">
              <a:buFont typeface="Arial" panose="020B0604020202020204" pitchFamily="34" charset="0"/>
              <a:buNone/>
            </a:pPr>
            <a:endParaRPr lang="en-US" sz="1800" b="1"/>
          </a:p>
          <a:p>
            <a:pPr>
              <a:buFont typeface="Arial" panose="020B0604020202020204" pitchFamily="34" charset="0"/>
              <a:buChar char="•"/>
            </a:pPr>
            <a:r>
              <a:rPr lang="en-US" sz="1800"/>
              <a:t>To formulate and optimize the microemulsion based gels for topical application by using metformin.</a:t>
            </a:r>
            <a:endParaRPr lang="en-US" sz="1800"/>
          </a:p>
          <a:p>
            <a:pPr>
              <a:buFont typeface="Arial" panose="020B0604020202020204" pitchFamily="34" charset="0"/>
              <a:buChar char="•"/>
            </a:pPr>
            <a:endParaRPr lang="en-US" sz="1800"/>
          </a:p>
          <a:p>
            <a:pPr>
              <a:buFont typeface="Arial" panose="020B0604020202020204" pitchFamily="34" charset="0"/>
              <a:buChar char="•"/>
            </a:pPr>
            <a:r>
              <a:rPr lang="en-US" sz="1800"/>
              <a:t>To evaluate the microemulsion based gels.</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MATERIALS </a:t>
            </a:r>
            <a:endParaRPr lang="en-US"/>
          </a:p>
        </p:txBody>
      </p:sp>
      <p:sp>
        <p:nvSpPr>
          <p:cNvPr id="3" name="Content Placeholder 2"/>
          <p:cNvSpPr>
            <a:spLocks noGrp="1"/>
          </p:cNvSpPr>
          <p:nvPr>
            <p:ph idx="1"/>
          </p:nvPr>
        </p:nvSpPr>
        <p:spPr/>
        <p:txBody>
          <a:bodyPr/>
          <a:p>
            <a:endParaRPr lang="en-US" sz="1800"/>
          </a:p>
          <a:p>
            <a:endParaRPr lang="en-US" sz="1800"/>
          </a:p>
          <a:p>
            <a:pPr marL="0" indent="0">
              <a:buNone/>
            </a:pPr>
            <a:r>
              <a:rPr lang="en-US" sz="1800"/>
              <a:t>    </a:t>
            </a:r>
            <a:r>
              <a:rPr lang="en-US" sz="1800" b="1"/>
              <a:t> MATERIALS USED </a:t>
            </a:r>
            <a:endParaRPr lang="en-US" sz="1800" b="1"/>
          </a:p>
          <a:p>
            <a:endParaRPr lang="en-US" sz="1800"/>
          </a:p>
          <a:p>
            <a:r>
              <a:rPr lang="en-US" sz="1800"/>
              <a:t>API : Metformin HCL</a:t>
            </a:r>
            <a:endParaRPr lang="en-US" sz="1800"/>
          </a:p>
          <a:p>
            <a:r>
              <a:rPr lang="en-US" sz="1800"/>
              <a:t>OIL : Linseed oil , lemon oil .</a:t>
            </a:r>
            <a:endParaRPr lang="en-US" sz="1800"/>
          </a:p>
          <a:p>
            <a:r>
              <a:rPr lang="en-US" sz="1800"/>
              <a:t>SURFACTANT : Tween 80 , span 20 , span 80 .</a:t>
            </a:r>
            <a:endParaRPr lang="en-US" sz="1800"/>
          </a:p>
          <a:p>
            <a:r>
              <a:rPr lang="en-US" sz="1800"/>
              <a:t>CO SURFACTANT : Polyethylene glycol , propylene glycol .</a:t>
            </a:r>
            <a:endParaRPr lang="en-US" sz="1800"/>
          </a:p>
          <a:p>
            <a:r>
              <a:rPr lang="en-US" sz="1800"/>
              <a:t>GELLING AGENT : HPMC</a:t>
            </a:r>
            <a:endParaRPr lang="en-US" sz="1800"/>
          </a:p>
          <a:p>
            <a:r>
              <a:rPr lang="en-US" sz="1800"/>
              <a:t>HUMECTANT : Glycerine</a:t>
            </a:r>
            <a:endParaRPr lang="en-US" sz="1800"/>
          </a:p>
          <a:p>
            <a:r>
              <a:rPr lang="en-US" sz="1800"/>
              <a:t>VEHICLES : Distilled water.</a:t>
            </a:r>
            <a:endParaRPr lang="en-US" sz="1800"/>
          </a:p>
          <a:p>
            <a:r>
              <a:rPr lang="en-US" sz="1800"/>
              <a:t>OTHER PRESERVATIVES : Preservatives and fragnance.</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METHODOLOGY</a:t>
            </a:r>
            <a:endParaRPr lang="en-US"/>
          </a:p>
        </p:txBody>
      </p:sp>
      <p:sp>
        <p:nvSpPr>
          <p:cNvPr id="3" name="Content Placeholder 2"/>
          <p:cNvSpPr>
            <a:spLocks noGrp="1"/>
          </p:cNvSpPr>
          <p:nvPr>
            <p:ph idx="1"/>
          </p:nvPr>
        </p:nvSpPr>
        <p:spPr>
          <a:xfrm>
            <a:off x="609600" y="1002665"/>
            <a:ext cx="10972800" cy="5637530"/>
          </a:xfrm>
        </p:spPr>
        <p:txBody>
          <a:bodyPr/>
          <a:p>
            <a:pPr>
              <a:buFont typeface="Wingdings" panose="05000000000000000000" charset="0"/>
              <a:buChar char="ü"/>
            </a:pPr>
            <a:r>
              <a:rPr lang="en-US" sz="1800"/>
              <a:t>Identification of API </a:t>
            </a:r>
            <a:endParaRPr lang="en-US" sz="1800"/>
          </a:p>
          <a:p>
            <a:pPr>
              <a:buFont typeface="Wingdings" panose="05000000000000000000" charset="0"/>
              <a:buChar char="ü"/>
            </a:pPr>
            <a:r>
              <a:rPr lang="en-US" sz="1800"/>
              <a:t>Scanning and Caliberation curve of API in solvent and in phosphate buffer at specific pH .</a:t>
            </a:r>
            <a:endParaRPr lang="en-US" sz="1800"/>
          </a:p>
          <a:p>
            <a:pPr>
              <a:buFont typeface="Wingdings" panose="05000000000000000000" charset="0"/>
              <a:buChar char="ü"/>
            </a:pPr>
            <a:r>
              <a:rPr lang="en-US" sz="1800"/>
              <a:t>Identification of excipients .</a:t>
            </a:r>
            <a:endParaRPr lang="en-US" sz="1800"/>
          </a:p>
          <a:p>
            <a:pPr>
              <a:buFont typeface="Wingdings" panose="05000000000000000000" charset="0"/>
              <a:buChar char="ü"/>
            </a:pPr>
            <a:r>
              <a:rPr lang="en-US" sz="1800"/>
              <a:t>Short listing oils that have no interference of absorbance of API . [ Generally between 200 to 400 nm ]</a:t>
            </a:r>
            <a:endParaRPr lang="en-US" sz="1800"/>
          </a:p>
          <a:p>
            <a:pPr>
              <a:buFont typeface="Wingdings" panose="05000000000000000000" charset="0"/>
              <a:buChar char="ü"/>
            </a:pPr>
            <a:r>
              <a:rPr lang="en-US" sz="1800"/>
              <a:t>Screening of oil  among the shortlisted oils , emulsifier , and co-emulsifier on the basis of solubility study.</a:t>
            </a:r>
            <a:endParaRPr lang="en-US" sz="1800"/>
          </a:p>
          <a:p>
            <a:pPr>
              <a:buFont typeface="Wingdings" panose="05000000000000000000" charset="0"/>
              <a:buChar char="ü"/>
            </a:pPr>
            <a:r>
              <a:rPr lang="en-US" sz="1800"/>
              <a:t>Selection of emulsifier , co-emulsifier , its ratio and oil .</a:t>
            </a:r>
            <a:endParaRPr lang="en-US" sz="1800"/>
          </a:p>
          <a:p>
            <a:pPr>
              <a:buFont typeface="Wingdings" panose="05000000000000000000" charset="0"/>
              <a:buChar char="ü"/>
            </a:pPr>
            <a:r>
              <a:rPr lang="en-US" sz="1800"/>
              <a:t>API - Excipients compatibility study .</a:t>
            </a:r>
            <a:endParaRPr lang="en-US" sz="1800"/>
          </a:p>
          <a:p>
            <a:pPr>
              <a:buFont typeface="Wingdings" panose="05000000000000000000" charset="0"/>
              <a:buChar char="ü"/>
            </a:pPr>
            <a:endParaRPr lang="en-US" sz="1800"/>
          </a:p>
          <a:p>
            <a:pPr>
              <a:buFont typeface="Wingdings" panose="05000000000000000000" charset="0"/>
              <a:buChar char="Ø"/>
            </a:pPr>
            <a:r>
              <a:rPr lang="en-US" sz="1800"/>
              <a:t>Formulation of microemulsion : By phase titration method for preparation of Pseudo ternary diagram .</a:t>
            </a:r>
            <a:endParaRPr lang="en-US" sz="1800"/>
          </a:p>
          <a:p>
            <a:pPr>
              <a:buFont typeface="Wingdings" panose="05000000000000000000" charset="0"/>
              <a:buChar char="Ø"/>
            </a:pPr>
            <a:r>
              <a:rPr lang="en-US" sz="1800"/>
              <a:t>Formulation of gel base for microemulsion. </a:t>
            </a:r>
            <a:endParaRPr lang="en-US" sz="1800"/>
          </a:p>
          <a:p>
            <a:pPr>
              <a:buFont typeface="Wingdings" panose="05000000000000000000" charset="0"/>
              <a:buChar char="Ø"/>
            </a:pPr>
            <a:r>
              <a:rPr lang="en-US" sz="1800"/>
              <a:t>Preparation of API loaded micro - emulsion.</a:t>
            </a:r>
            <a:endParaRPr lang="en-US" sz="1800"/>
          </a:p>
          <a:p>
            <a:pPr>
              <a:buFont typeface="Wingdings" panose="05000000000000000000" charset="0"/>
              <a:buChar char="Ø"/>
            </a:pPr>
            <a:r>
              <a:rPr lang="en-US" sz="1800"/>
              <a:t>Incorporation of prepared microemulsion in to gel with continous stirring to form microemulsion based gel.</a:t>
            </a:r>
            <a:endParaRPr lang="en-US" sz="1800"/>
          </a:p>
          <a:p>
            <a:pPr>
              <a:buFont typeface="Wingdings" panose="05000000000000000000" charset="0"/>
              <a:buChar char="Ø"/>
            </a:pPr>
            <a:r>
              <a:rPr lang="en-US" sz="1800"/>
              <a:t>Optimization of microemulsion .</a:t>
            </a:r>
            <a:endParaRPr lang="en-US" sz="1800"/>
          </a:p>
          <a:p>
            <a:pPr>
              <a:buFont typeface="Wingdings" panose="05000000000000000000" charset="0"/>
              <a:buChar char="Ø"/>
            </a:pPr>
            <a:r>
              <a:rPr lang="en-US" sz="1800"/>
              <a:t>Formulation and development of API loaded microemulgel using suitable design of expereinments.</a:t>
            </a:r>
            <a:endParaRPr lang="en-US" sz="1800"/>
          </a:p>
          <a:p>
            <a:pPr>
              <a:buFont typeface="Wingdings" panose="05000000000000000000" charset="0"/>
              <a:buChar char="Ø"/>
            </a:pPr>
            <a:r>
              <a:rPr lang="en-US" sz="1800"/>
              <a:t>EVALUATION PARAMETERS.</a:t>
            </a:r>
            <a:endParaRPr lang="en-US" sz="1800"/>
          </a:p>
          <a:p>
            <a:pPr>
              <a:buFont typeface="Wingdings" panose="05000000000000000000" charset="0"/>
              <a:buChar char="Ø"/>
            </a:pPr>
            <a:endParaRPr lang="en-US" sz="1800"/>
          </a:p>
          <a:p>
            <a:pPr>
              <a:buFont typeface="Wingdings" panose="05000000000000000000" charset="0"/>
              <a:buChar char="Ø"/>
            </a:pPr>
            <a:endParaRPr lang="en-US" sz="1800"/>
          </a:p>
          <a:p>
            <a:pPr marL="0" indent="0">
              <a:buFont typeface="Wingdings" panose="05000000000000000000" charset="0"/>
              <a:buNone/>
            </a:pPr>
            <a:endParaRPr lang="en-US" sz="1800"/>
          </a:p>
          <a:p>
            <a:pPr>
              <a:buFont typeface="Wingdings" panose="05000000000000000000" charset="0"/>
              <a:buChar char="ü"/>
            </a:pPr>
            <a:endParaRPr lang="en-US" sz="18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7007</Words>
  <Application>WPS Presentation</Application>
  <PresentationFormat>Widescreen</PresentationFormat>
  <Paragraphs>234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Microsoft YaHei</vt:lpstr>
      <vt:lpstr>Arial Unicode MS</vt:lpstr>
      <vt:lpstr>Calibri</vt:lpstr>
      <vt:lpstr>Wingdings</vt:lpstr>
      <vt:lpstr>Communications and Dialogues</vt:lpstr>
      <vt:lpstr>PowerPoint 演示文稿</vt:lpstr>
      <vt:lpstr>INTRODUCTION</vt:lpstr>
      <vt:lpstr>PowerPoint 演示文稿</vt:lpstr>
      <vt:lpstr>PowerPoint 演示文稿</vt:lpstr>
      <vt:lpstr>PowerPoint 演示文稿</vt:lpstr>
      <vt:lpstr>NEED FOR THE STUDY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VISHAL</dc:creator>
  <cp:lastModifiedBy>VISHAL</cp:lastModifiedBy>
  <cp:revision>2</cp:revision>
  <dcterms:created xsi:type="dcterms:W3CDTF">2023-11-19T11:45:00Z</dcterms:created>
  <dcterms:modified xsi:type="dcterms:W3CDTF">2023-11-26T09:00:30Z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E1B1B7F3ECE04B0CAB36C154F9F59B69_13</vt:lpwstr>
  </property>
  <property fmtid="{D5CDD505-2E9C-101B-9397-08002B2CF9AE}" pid="3" name="KSOProductBuildVer">
    <vt:lpwstr>1033-12.2.0.13306</vt:lpwstr>
  </property>
</Properties>
</file>