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81" r:id="rId3"/>
    <p:sldId id="257" r:id="rId4"/>
    <p:sldId id="258" r:id="rId5"/>
    <p:sldId id="260" r:id="rId6"/>
    <p:sldId id="261" r:id="rId7"/>
    <p:sldId id="262" r:id="rId9"/>
    <p:sldId id="264" r:id="rId10"/>
    <p:sldId id="265" r:id="rId11"/>
    <p:sldId id="266" r:id="rId12"/>
    <p:sldId id="302" r:id="rId13"/>
    <p:sldId id="303" r:id="rId14"/>
    <p:sldId id="267" r:id="rId15"/>
    <p:sldId id="269" r:id="rId16"/>
    <p:sldId id="270" r:id="rId17"/>
    <p:sldId id="271" r:id="rId18"/>
    <p:sldId id="277" r:id="rId19"/>
    <p:sldId id="272" r:id="rId20"/>
    <p:sldId id="276" r:id="rId21"/>
    <p:sldId id="278" r:id="rId22"/>
    <p:sldId id="274" r:id="rId23"/>
    <p:sldId id="280"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title"/>
          </p:nvPr>
        </p:nvSpPr>
        <p:spPr/>
        <p:txBody>
          <a:bodyPr/>
          <a:p>
            <a:endParaRPr lang="en-US"/>
          </a:p>
        </p:txBody>
      </p:sp>
      <p:pic>
        <p:nvPicPr>
          <p:cNvPr id="10" name="Content Placeholder 9" descr="Blank"/>
          <p:cNvPicPr>
            <a:picLocks noChangeAspect="1"/>
          </p:cNvPicPr>
          <p:nvPr>
            <p:ph sz="half" idx="1"/>
          </p:nvPr>
        </p:nvPicPr>
        <p:blipFill>
          <a:blip r:embed="rId1"/>
          <a:srcRect l="30125" t="84051" r="10680" b="-35808"/>
          <a:stretch>
            <a:fillRect/>
          </a:stretch>
        </p:blipFill>
        <p:spPr>
          <a:xfrm>
            <a:off x="609600" y="2220595"/>
            <a:ext cx="5384800" cy="2860675"/>
          </a:xfrm>
          <a:prstGeom prst="rect">
            <a:avLst/>
          </a:prstGeom>
        </p:spPr>
      </p:pic>
      <p:pic>
        <p:nvPicPr>
          <p:cNvPr id="13" name="Content Placeholder 12"/>
          <p:cNvPicPr>
            <a:picLocks noChangeAspect="1"/>
          </p:cNvPicPr>
          <p:nvPr>
            <p:ph sz="half" idx="2"/>
          </p:nvPr>
        </p:nvPicPr>
        <p:blipFill>
          <a:blip r:embed="rId2"/>
          <a:srcRect l="21574" t="29009" r="20672" b="9978"/>
          <a:stretch>
            <a:fillRect/>
          </a:stretch>
        </p:blipFill>
        <p:spPr>
          <a:xfrm>
            <a:off x="9525" y="28575"/>
            <a:ext cx="12191365" cy="6842760"/>
          </a:xfrm>
          <a:prstGeom prst="rect">
            <a:avLst/>
          </a:prstGeom>
        </p:spPr>
      </p:pic>
      <p:sp>
        <p:nvSpPr>
          <p:cNvPr id="15" name="Title 1"/>
          <p:cNvSpPr>
            <a:spLocks noGrp="1"/>
          </p:cNvSpPr>
          <p:nvPr/>
        </p:nvSpPr>
        <p:spPr>
          <a:xfrm>
            <a:off x="1524000" y="193413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dirty="0">
                <a:solidFill>
                  <a:srgbClr val="FF0000"/>
                </a:solidFill>
                <a:latin typeface="Times New Roman" panose="02020603050405020304" pitchFamily="18" charset="0"/>
                <a:cs typeface="Times New Roman" panose="02020603050405020304" pitchFamily="18" charset="0"/>
              </a:rPr>
              <a:t> “FORMULATION AND EVALUATION OF TOPICAL    </a:t>
            </a:r>
            <a:r>
              <a:rPr lang="en-IN" altLang="en-US" sz="2600" dirty="0">
                <a:solidFill>
                  <a:srgbClr val="FF0000"/>
                </a:solidFill>
                <a:latin typeface="Times New Roman" panose="02020603050405020304" pitchFamily="18" charset="0"/>
                <a:cs typeface="Times New Roman" panose="02020603050405020304" pitchFamily="18" charset="0"/>
              </a:rPr>
              <a:t>MICRO</a:t>
            </a:r>
            <a:r>
              <a:rPr lang="en-US" sz="2600" dirty="0">
                <a:solidFill>
                  <a:srgbClr val="FF0000"/>
                </a:solidFill>
                <a:latin typeface="Times New Roman" panose="02020603050405020304" pitchFamily="18" charset="0"/>
                <a:cs typeface="Times New Roman" panose="02020603050405020304" pitchFamily="18" charset="0"/>
              </a:rPr>
              <a:t>EMULGEL</a:t>
            </a:r>
            <a:r>
              <a:rPr lang="en-IN" altLang="en-US" sz="2600" dirty="0">
                <a:solidFill>
                  <a:srgbClr val="FF0000"/>
                </a:solidFill>
                <a:latin typeface="Times New Roman" panose="02020603050405020304" pitchFamily="18" charset="0"/>
                <a:cs typeface="Times New Roman" panose="02020603050405020304" pitchFamily="18" charset="0"/>
              </a:rPr>
              <a:t> FOR TREATMENT OF MELASMA</a:t>
            </a:r>
            <a:r>
              <a:rPr lang="en-US" sz="2600" dirty="0">
                <a:solidFill>
                  <a:srgbClr val="FF0000"/>
                </a:solidFill>
                <a:latin typeface="Times New Roman" panose="02020603050405020304" pitchFamily="18" charset="0"/>
                <a:cs typeface="Times New Roman" panose="02020603050405020304" pitchFamily="18" charset="0"/>
              </a:rPr>
              <a:t>” </a:t>
            </a:r>
            <a:endParaRPr lang="en-IN" sz="2600" dirty="0">
              <a:solidFill>
                <a:srgbClr val="FF0000"/>
              </a:solidFill>
              <a:latin typeface="Times New Roman" panose="02020603050405020304" pitchFamily="18" charset="0"/>
              <a:cs typeface="Times New Roman" panose="02020603050405020304" pitchFamily="18" charset="0"/>
            </a:endParaRPr>
          </a:p>
        </p:txBody>
      </p:sp>
      <p:pic>
        <p:nvPicPr>
          <p:cNvPr id="16" name="Picture 15" descr="nov_top_righ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0113" y="412082"/>
            <a:ext cx="1431024" cy="1612141"/>
          </a:xfrm>
          <a:prstGeom prst="rect">
            <a:avLst/>
          </a:prstGeom>
          <a:noFill/>
          <a:ln w="9525">
            <a:solidFill>
              <a:srgbClr val="000000"/>
            </a:solidFill>
            <a:miter lim="800000"/>
            <a:headEnd/>
            <a:tailEnd/>
          </a:ln>
        </p:spPr>
      </p:pic>
      <p:sp>
        <p:nvSpPr>
          <p:cNvPr id="17" name="TextBox 4"/>
          <p:cNvSpPr txBox="1"/>
          <p:nvPr/>
        </p:nvSpPr>
        <p:spPr>
          <a:xfrm>
            <a:off x="2802957" y="179431"/>
            <a:ext cx="6586086" cy="20764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600" b="1" dirty="0">
                <a:effectLst/>
                <a:latin typeface="Times New Roman" panose="02020603050405020304" pitchFamily="18" charset="0"/>
                <a:ea typeface="Times New Roman" panose="02020603050405020304" pitchFamily="18" charset="0"/>
              </a:rPr>
              <a:t>KLE College of Pharmacy</a:t>
            </a:r>
            <a:r>
              <a:rPr lang="en-US" sz="2400" b="1" dirty="0">
                <a:effectLst/>
                <a:latin typeface="Times New Roman" panose="02020603050405020304" pitchFamily="18" charset="0"/>
                <a:ea typeface="Times New Roman" panose="02020603050405020304" pitchFamily="18" charset="0"/>
              </a:rPr>
              <a:t> </a:t>
            </a:r>
            <a:endParaRPr lang="en-US" sz="2400" b="1" dirty="0">
              <a:latin typeface="Times New Roman" panose="02020603050405020304" pitchFamily="18" charset="0"/>
              <a:ea typeface="Times New Roman" panose="02020603050405020304" pitchFamily="18" charset="0"/>
            </a:endParaRPr>
          </a:p>
          <a:p>
            <a:pPr algn="ctr">
              <a:lnSpc>
                <a:spcPct val="150000"/>
              </a:lnSpc>
            </a:pPr>
            <a:r>
              <a:rPr lang="en-US" sz="2000" b="1" dirty="0">
                <a:latin typeface="Times New Roman" panose="02020603050405020304" pitchFamily="18" charset="0"/>
                <a:ea typeface="Times New Roman" panose="02020603050405020304" pitchFamily="18" charset="0"/>
              </a:rPr>
              <a:t>Vidyanagar, Huballi - 580031</a:t>
            </a:r>
            <a:endParaRPr lang="en-US" sz="2000" b="1" dirty="0">
              <a:latin typeface="Times New Roman" panose="02020603050405020304" pitchFamily="18" charset="0"/>
              <a:ea typeface="Times New Roman" panose="02020603050405020304" pitchFamily="18" charset="0"/>
            </a:endParaRPr>
          </a:p>
          <a:p>
            <a:pPr algn="ctr">
              <a:lnSpc>
                <a:spcPct val="150000"/>
              </a:lnSpc>
            </a:pPr>
            <a:r>
              <a:rPr lang="en-US" sz="2000" b="1" dirty="0">
                <a:latin typeface="Times New Roman" panose="02020603050405020304" pitchFamily="18" charset="0"/>
                <a:ea typeface="Times New Roman" panose="02020603050405020304" pitchFamily="18" charset="0"/>
              </a:rPr>
              <a:t> (A Constituent unit of KAHER </a:t>
            </a:r>
            <a:r>
              <a:rPr lang="en-US" sz="2000" b="1" dirty="0">
                <a:effectLst/>
                <a:latin typeface="Times New Roman" panose="02020603050405020304" pitchFamily="18" charset="0"/>
                <a:ea typeface="Times New Roman" panose="02020603050405020304" pitchFamily="18" charset="0"/>
              </a:rPr>
              <a:t>Belagavi,</a:t>
            </a:r>
            <a:r>
              <a:rPr lang="en-US" sz="2000" b="1" dirty="0">
                <a:latin typeface="Times New Roman" panose="02020603050405020304" pitchFamily="18" charset="0"/>
                <a:ea typeface="Times New Roman" panose="02020603050405020304" pitchFamily="18" charset="0"/>
              </a:rPr>
              <a:t> </a:t>
            </a:r>
            <a:endParaRPr lang="en-US" sz="2000" b="1" dirty="0">
              <a:latin typeface="Times New Roman" panose="02020603050405020304" pitchFamily="18" charset="0"/>
              <a:ea typeface="Times New Roman" panose="02020603050405020304" pitchFamily="18" charset="0"/>
            </a:endParaRPr>
          </a:p>
          <a:p>
            <a:pPr algn="ctr">
              <a:lnSpc>
                <a:spcPct val="150000"/>
              </a:lnSpc>
            </a:pPr>
            <a:r>
              <a:rPr lang="en-US" sz="2000" b="1" dirty="0">
                <a:latin typeface="Times New Roman" panose="02020603050405020304" pitchFamily="18" charset="0"/>
                <a:ea typeface="Times New Roman" panose="02020603050405020304" pitchFamily="18" charset="0"/>
              </a:rPr>
              <a:t>Deemed-to-be-university) </a:t>
            </a:r>
            <a:r>
              <a:rPr lang="en-US" sz="2000" b="1" dirty="0">
                <a:effectLst/>
                <a:latin typeface="Times New Roman" panose="02020603050405020304" pitchFamily="18" charset="0"/>
                <a:ea typeface="Times New Roman" panose="02020603050405020304" pitchFamily="18" charset="0"/>
              </a:rPr>
              <a:t>Karnataka.</a:t>
            </a:r>
            <a:endParaRPr lang="en-IN" sz="2000" dirty="0">
              <a:effectLst/>
              <a:latin typeface="Times New Roman" panose="02020603050405020304" pitchFamily="18" charset="0"/>
              <a:ea typeface="Times New Roman" panose="02020603050405020304" pitchFamily="18" charset="0"/>
            </a:endParaRPr>
          </a:p>
        </p:txBody>
      </p:sp>
      <p:sp>
        <p:nvSpPr>
          <p:cNvPr id="18" name="TextBox 6"/>
          <p:cNvSpPr txBox="1"/>
          <p:nvPr/>
        </p:nvSpPr>
        <p:spPr>
          <a:xfrm>
            <a:off x="2649646" y="2432426"/>
            <a:ext cx="6892709"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800" b="1"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DISSERTATION  PRESENTATION</a:t>
            </a:r>
            <a:endParaRPr lang="en-IN" sz="2200" b="1" dirty="0"/>
          </a:p>
        </p:txBody>
      </p:sp>
      <p:sp>
        <p:nvSpPr>
          <p:cNvPr id="19" name="TextBox 8"/>
          <p:cNvSpPr txBox="1"/>
          <p:nvPr/>
        </p:nvSpPr>
        <p:spPr>
          <a:xfrm>
            <a:off x="1524310" y="4881402"/>
            <a:ext cx="3825022" cy="13220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Presented by: Mahima A Mudhole </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Dept of Pharmaceutics,</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KLE College of Pharmacy,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Hubballi.</a:t>
            </a:r>
            <a:endParaRPr lang="en-IN" sz="2000" dirty="0"/>
          </a:p>
        </p:txBody>
      </p:sp>
      <p:sp>
        <p:nvSpPr>
          <p:cNvPr id="20" name="TextBox 12"/>
          <p:cNvSpPr txBox="1"/>
          <p:nvPr/>
        </p:nvSpPr>
        <p:spPr>
          <a:xfrm>
            <a:off x="7333632" y="4727681"/>
            <a:ext cx="4457882" cy="163004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Guided by : Mr. Harish K H </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Ass</a:t>
            </a:r>
            <a:r>
              <a:rPr lang="en-US" altLang="en-IN" sz="2000" dirty="0">
                <a:latin typeface="Times New Roman" panose="02020603050405020304" pitchFamily="18" charset="0"/>
                <a:cs typeface="Times New Roman" panose="02020603050405020304" pitchFamily="18" charset="0"/>
              </a:rPr>
              <a:t>ocite</a:t>
            </a:r>
            <a:r>
              <a:rPr lang="en-IN" sz="2000" dirty="0">
                <a:latin typeface="Times New Roman" panose="02020603050405020304" pitchFamily="18" charset="0"/>
                <a:cs typeface="Times New Roman" panose="02020603050405020304" pitchFamily="18" charset="0"/>
              </a:rPr>
              <a:t> Professor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Department of Pharmaceutics,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KLE College of Pharmacy,</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Hubballi</a:t>
            </a:r>
            <a:endParaRPr lang="en-IN" sz="2000" dirty="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4"/>
          <a:stretch>
            <a:fillRect/>
          </a:stretch>
        </p:blipFill>
        <p:spPr>
          <a:xfrm>
            <a:off x="9380045" y="457201"/>
            <a:ext cx="1542544" cy="16312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sz="2000"/>
              <a:t>SATURATION SOLUBILITY OF DRUG,SURFCTANTSAND COSURFACTANTS</a:t>
            </a:r>
            <a:endParaRPr lang="en-US" sz="2000"/>
          </a:p>
        </p:txBody>
      </p:sp>
      <p:sp>
        <p:nvSpPr>
          <p:cNvPr id="3" name="Content Placeholder 2"/>
          <p:cNvSpPr>
            <a:spLocks noGrp="1"/>
          </p:cNvSpPr>
          <p:nvPr>
            <p:ph idx="1"/>
          </p:nvPr>
        </p:nvSpPr>
        <p:spPr/>
        <p:txBody>
          <a:bodyPr/>
          <a:p>
            <a:pPr marL="0" indent="0" algn="ctr">
              <a:buNone/>
            </a:pPr>
            <a:endParaRPr lang="en-US" sz="1800"/>
          </a:p>
          <a:p>
            <a:pPr marL="0" indent="0" algn="ctr">
              <a:buNone/>
            </a:pPr>
            <a:endParaRPr lang="en-US" sz="1800"/>
          </a:p>
          <a:p>
            <a:pPr marL="0" indent="0" algn="ctr">
              <a:buNone/>
            </a:pPr>
            <a:endParaRPr lang="en-US" sz="1800"/>
          </a:p>
          <a:p>
            <a:pPr marL="0" indent="0" algn="ctr">
              <a:buNone/>
            </a:pPr>
            <a:r>
              <a:rPr lang="en-US" sz="1800"/>
              <a:t>Various natuarally occuring oils and synthetic oils were analyzed for metformin solubility to find out the best suitable oil for construction of pseudo ternary phase diagrams. To determine the ingredients needed to create microemulsions, the solubility of various surfactants and co-surfactants was also investigated.</a:t>
            </a:r>
            <a:endParaRPr lang="en-US" sz="1800"/>
          </a:p>
          <a:p>
            <a:pPr marL="0" indent="0" algn="ctr">
              <a:buNone/>
            </a:pPr>
            <a:endParaRPr lang="en-US" sz="1800"/>
          </a:p>
          <a:p>
            <a:pPr marL="0" indent="0" algn="ctr">
              <a:buNone/>
            </a:pPr>
            <a:r>
              <a:rPr lang="en-US" sz="1800"/>
              <a:t>An excess amount of metformin HCL[400mg] was placd in stoppered capped vials containing 3ml of vehicle thats is oil [linseed oil],surfactant[Span 20,tween 80] and co-surfactant[PEG,PG] with the vehicles. Then vials vials were shaken using a mechanical rotary shaker for 72hrs at 37</a:t>
            </a:r>
            <a:r>
              <a:rPr lang="en-US" sz="1800" baseline="30000"/>
              <a:t>0</a:t>
            </a:r>
            <a:r>
              <a:rPr lang="en-US" sz="1800"/>
              <a:t>C. After attaining equilibrium conditions, the vials were centrifuged at 5000rpm for 15min, using centrifuge to obyain a clear supernatant liquid.Then the supernatant was collected and extracted for metformin using methanol and appropriately diluted. The extracted materials wee examined using a UV spectrophotometer at 249nm after being filtered via a 0.45micro meter filter. </a:t>
            </a: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SOLUBILITIES STUDIES </a:t>
            </a:r>
            <a:endParaRPr lang="en-US"/>
          </a:p>
        </p:txBody>
      </p:sp>
      <p:graphicFrame>
        <p:nvGraphicFramePr>
          <p:cNvPr id="4" name="Content Placeholder 3"/>
          <p:cNvGraphicFramePr/>
          <p:nvPr>
            <p:ph idx="1"/>
          </p:nvPr>
        </p:nvGraphicFramePr>
        <p:xfrm>
          <a:off x="609600" y="2233930"/>
          <a:ext cx="10972800" cy="3048000"/>
        </p:xfrm>
        <a:graphic>
          <a:graphicData uri="http://schemas.openxmlformats.org/drawingml/2006/table">
            <a:tbl>
              <a:tblPr firstRow="1" bandRow="1">
                <a:tableStyleId>{5C22544A-7EE6-4342-B048-85BDC9FD1C3A}</a:tableStyleId>
              </a:tblPr>
              <a:tblGrid>
                <a:gridCol w="3657600"/>
                <a:gridCol w="3657600"/>
                <a:gridCol w="3657600"/>
              </a:tblGrid>
              <a:tr h="381000">
                <a:tc>
                  <a:txBody>
                    <a:bodyPr/>
                    <a:p>
                      <a:pPr algn="ctr">
                        <a:buNone/>
                      </a:pPr>
                      <a:r>
                        <a:rPr lang="en-US"/>
                        <a:t>PHASE TYPE</a:t>
                      </a:r>
                      <a:endParaRPr lang="en-US"/>
                    </a:p>
                  </a:txBody>
                  <a:tcPr/>
                </a:tc>
                <a:tc>
                  <a:txBody>
                    <a:bodyPr/>
                    <a:p>
                      <a:pPr algn="ctr">
                        <a:buNone/>
                      </a:pPr>
                      <a:r>
                        <a:rPr lang="en-US"/>
                        <a:t>EXCIPIENT</a:t>
                      </a:r>
                      <a:endParaRPr lang="en-US"/>
                    </a:p>
                  </a:txBody>
                  <a:tcPr/>
                </a:tc>
                <a:tc>
                  <a:txBody>
                    <a:bodyPr/>
                    <a:p>
                      <a:pPr algn="ctr">
                        <a:buNone/>
                      </a:pPr>
                      <a:r>
                        <a:rPr lang="en-US"/>
                        <a:t>SOLUBILITY [mg/ml]</a:t>
                      </a:r>
                      <a:endParaRPr lang="en-US"/>
                    </a:p>
                  </a:txBody>
                  <a:tcPr/>
                </a:tc>
              </a:tr>
              <a:tr h="381000">
                <a:tc>
                  <a:txBody>
                    <a:bodyPr/>
                    <a:p>
                      <a:pPr algn="ctr">
                        <a:buNone/>
                      </a:pPr>
                      <a:r>
                        <a:rPr lang="en-US" b="1"/>
                        <a:t>Oil</a:t>
                      </a:r>
                      <a:endParaRPr lang="en-US" b="1"/>
                    </a:p>
                  </a:txBody>
                  <a:tcPr/>
                </a:tc>
                <a:tc>
                  <a:txBody>
                    <a:bodyPr/>
                    <a:p>
                      <a:pPr algn="ctr">
                        <a:buNone/>
                      </a:pPr>
                      <a:r>
                        <a:rPr lang="en-US"/>
                        <a:t>linseed oil</a:t>
                      </a:r>
                      <a:endParaRPr lang="en-US"/>
                    </a:p>
                  </a:txBody>
                  <a:tcPr/>
                </a:tc>
                <a:tc>
                  <a:txBody>
                    <a:bodyPr/>
                    <a:p>
                      <a:pPr algn="ctr">
                        <a:buNone/>
                      </a:pPr>
                      <a:r>
                        <a:rPr lang="en-US"/>
                        <a:t>0.64</a:t>
                      </a:r>
                      <a:endParaRPr lang="en-US"/>
                    </a:p>
                  </a:txBody>
                  <a:tcPr/>
                </a:tc>
              </a:tr>
              <a:tr h="381000">
                <a:tc>
                  <a:txBody>
                    <a:bodyPr/>
                    <a:p>
                      <a:pPr algn="ctr">
                        <a:buNone/>
                      </a:pPr>
                      <a:endParaRPr lang="en-US" b="1"/>
                    </a:p>
                  </a:txBody>
                  <a:tcPr/>
                </a:tc>
                <a:tc>
                  <a:txBody>
                    <a:bodyPr/>
                    <a:p>
                      <a:pPr algn="ctr">
                        <a:buNone/>
                      </a:pPr>
                      <a:endParaRPr lang="en-US"/>
                    </a:p>
                  </a:txBody>
                  <a:tcPr/>
                </a:tc>
                <a:tc>
                  <a:txBody>
                    <a:bodyPr/>
                    <a:p>
                      <a:pPr algn="ctr">
                        <a:buNone/>
                      </a:pPr>
                      <a:endParaRPr lang="en-US"/>
                    </a:p>
                  </a:txBody>
                  <a:tcPr/>
                </a:tc>
              </a:tr>
              <a:tr h="381000">
                <a:tc>
                  <a:txBody>
                    <a:bodyPr/>
                    <a:p>
                      <a:pPr algn="ctr">
                        <a:buNone/>
                      </a:pPr>
                      <a:r>
                        <a:rPr lang="en-US" b="1"/>
                        <a:t>Surfactant</a:t>
                      </a:r>
                      <a:endParaRPr lang="en-US" b="1"/>
                    </a:p>
                  </a:txBody>
                  <a:tcPr/>
                </a:tc>
                <a:tc>
                  <a:txBody>
                    <a:bodyPr/>
                    <a:p>
                      <a:pPr algn="ctr">
                        <a:buNone/>
                      </a:pPr>
                      <a:r>
                        <a:rPr lang="en-US"/>
                        <a:t>Span 20</a:t>
                      </a:r>
                      <a:endParaRPr lang="en-US"/>
                    </a:p>
                  </a:txBody>
                  <a:tcPr/>
                </a:tc>
                <a:tc>
                  <a:txBody>
                    <a:bodyPr/>
                    <a:p>
                      <a:pPr algn="ctr">
                        <a:buNone/>
                      </a:pPr>
                      <a:r>
                        <a:rPr lang="en-US"/>
                        <a:t>16.4</a:t>
                      </a:r>
                      <a:endParaRPr lang="en-US"/>
                    </a:p>
                  </a:txBody>
                  <a:tcPr/>
                </a:tc>
              </a:tr>
              <a:tr h="381000">
                <a:tc>
                  <a:txBody>
                    <a:bodyPr/>
                    <a:p>
                      <a:pPr algn="ctr">
                        <a:buNone/>
                      </a:pPr>
                      <a:endParaRPr lang="en-US" b="1"/>
                    </a:p>
                  </a:txBody>
                  <a:tcPr/>
                </a:tc>
                <a:tc>
                  <a:txBody>
                    <a:bodyPr/>
                    <a:p>
                      <a:pPr algn="ctr">
                        <a:buNone/>
                      </a:pPr>
                      <a:r>
                        <a:rPr lang="en-US"/>
                        <a:t>Tween 80</a:t>
                      </a:r>
                      <a:endParaRPr lang="en-US"/>
                    </a:p>
                  </a:txBody>
                  <a:tcPr/>
                </a:tc>
                <a:tc>
                  <a:txBody>
                    <a:bodyPr/>
                    <a:p>
                      <a:pPr algn="ctr">
                        <a:buNone/>
                      </a:pPr>
                      <a:r>
                        <a:rPr lang="en-US"/>
                        <a:t>23.8</a:t>
                      </a:r>
                      <a:endParaRPr lang="en-US"/>
                    </a:p>
                  </a:txBody>
                  <a:tcPr/>
                </a:tc>
              </a:tr>
              <a:tr h="381000">
                <a:tc>
                  <a:txBody>
                    <a:bodyPr/>
                    <a:p>
                      <a:pPr algn="ctr">
                        <a:buNone/>
                      </a:pPr>
                      <a:endParaRPr lang="en-US" b="1"/>
                    </a:p>
                  </a:txBody>
                  <a:tcPr/>
                </a:tc>
                <a:tc>
                  <a:txBody>
                    <a:bodyPr/>
                    <a:p>
                      <a:pPr algn="ctr">
                        <a:buNone/>
                      </a:pPr>
                      <a:endParaRPr lang="en-US"/>
                    </a:p>
                  </a:txBody>
                  <a:tcPr/>
                </a:tc>
                <a:tc>
                  <a:txBody>
                    <a:bodyPr/>
                    <a:p>
                      <a:pPr algn="ctr">
                        <a:buNone/>
                      </a:pPr>
                      <a:endParaRPr lang="en-US"/>
                    </a:p>
                  </a:txBody>
                  <a:tcPr/>
                </a:tc>
              </a:tr>
              <a:tr h="381000">
                <a:tc>
                  <a:txBody>
                    <a:bodyPr/>
                    <a:p>
                      <a:pPr algn="ctr">
                        <a:buNone/>
                      </a:pPr>
                      <a:r>
                        <a:rPr lang="en-US" b="1"/>
                        <a:t>Co-surfactant</a:t>
                      </a:r>
                      <a:endParaRPr lang="en-US" b="1"/>
                    </a:p>
                  </a:txBody>
                  <a:tcPr/>
                </a:tc>
                <a:tc>
                  <a:txBody>
                    <a:bodyPr/>
                    <a:p>
                      <a:pPr algn="ctr">
                        <a:buNone/>
                      </a:pPr>
                      <a:r>
                        <a:rPr lang="en-US"/>
                        <a:t>PG</a:t>
                      </a:r>
                      <a:endParaRPr lang="en-US"/>
                    </a:p>
                  </a:txBody>
                  <a:tcPr/>
                </a:tc>
                <a:tc>
                  <a:txBody>
                    <a:bodyPr/>
                    <a:p>
                      <a:pPr algn="ctr">
                        <a:buNone/>
                      </a:pPr>
                      <a:r>
                        <a:rPr lang="en-US"/>
                        <a:t>10.2</a:t>
                      </a:r>
                      <a:endParaRPr lang="en-US"/>
                    </a:p>
                  </a:txBody>
                  <a:tcPr/>
                </a:tc>
              </a:tr>
              <a:tr h="381000">
                <a:tc>
                  <a:txBody>
                    <a:bodyPr/>
                    <a:p>
                      <a:pPr algn="ctr">
                        <a:buNone/>
                      </a:pPr>
                      <a:endParaRPr lang="en-US" b="1"/>
                    </a:p>
                  </a:txBody>
                  <a:tcPr/>
                </a:tc>
                <a:tc>
                  <a:txBody>
                    <a:bodyPr/>
                    <a:p>
                      <a:pPr algn="ctr">
                        <a:buNone/>
                      </a:pPr>
                      <a:r>
                        <a:rPr lang="en-US"/>
                        <a:t>PEG 400</a:t>
                      </a:r>
                      <a:endParaRPr lang="en-US"/>
                    </a:p>
                  </a:txBody>
                  <a:tcPr/>
                </a:tc>
                <a:tc>
                  <a:txBody>
                    <a:bodyPr/>
                    <a:p>
                      <a:pPr algn="ctr">
                        <a:buNone/>
                      </a:pPr>
                      <a:r>
                        <a:rPr lang="en-US"/>
                        <a:t>12.7</a:t>
                      </a:r>
                      <a:endParaRPr lang="en-US"/>
                    </a:p>
                  </a:txBody>
                  <a:tcPr/>
                </a:tc>
              </a:tr>
            </a:tbl>
          </a:graphicData>
        </a:graphic>
      </p:graphicFrame>
      <p:sp>
        <p:nvSpPr>
          <p:cNvPr id="5" name="Text Box 4"/>
          <p:cNvSpPr txBox="1"/>
          <p:nvPr/>
        </p:nvSpPr>
        <p:spPr>
          <a:xfrm>
            <a:off x="853440" y="1182370"/>
            <a:ext cx="4064000" cy="368300"/>
          </a:xfrm>
          <a:prstGeom prst="rect">
            <a:avLst/>
          </a:prstGeom>
          <a:noFill/>
        </p:spPr>
        <p:txBody>
          <a:bodyPr wrap="square" rtlCol="0">
            <a:spAutoFit/>
          </a:bodyPr>
          <a:p>
            <a:r>
              <a:rPr lang="en-US"/>
              <a:t>DATA OBTAINED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5960" y="948690"/>
            <a:ext cx="10972800" cy="5687695"/>
          </a:xfrm>
        </p:spPr>
        <p:txBody>
          <a:bodyPr/>
          <a:p>
            <a:pPr marL="0" indent="0" algn="just">
              <a:buNone/>
            </a:pPr>
            <a:r>
              <a:rPr lang="en-US" sz="2400"/>
              <a:t>DEVELOPMENT OF PSEUDO TERNARY DIAGRAM BY USING PHASE TITRATION METHOD</a:t>
            </a:r>
            <a:endParaRPr lang="en-US" sz="2400"/>
          </a:p>
          <a:p>
            <a:pPr marL="0" indent="0" algn="just">
              <a:buNone/>
            </a:pPr>
            <a:endParaRPr lang="en-US" sz="2400"/>
          </a:p>
          <a:p>
            <a:pPr marL="0" indent="0" algn="just">
              <a:buNone/>
            </a:pPr>
            <a:r>
              <a:rPr lang="en-US" sz="1800"/>
              <a:t>Linseed oil, lemon oil and olive oil was selected as oil phase from solubilities studies.Tween 80 and polyethylene glycol was selected as surfactant and co-surfacrtant respectively.Tween 80 was selected also on the basis of HLB value which is 15 and suitable for o/w formulation.</a:t>
            </a:r>
            <a:endParaRPr lang="en-US" sz="1800"/>
          </a:p>
          <a:p>
            <a:pPr marL="0" indent="0" algn="just">
              <a:buNone/>
            </a:pPr>
            <a:r>
              <a:rPr lang="en-US" sz="1800"/>
              <a:t>Surfactant and Co-surfactant were mixed [Smix] in 1:2,2:1,3:1 and 4:1 ratios. For each phase diagram, oil and Smix at specific ratio were mixed thoroughly in vortex mixer to give oil : Smix at different ratio from 9:1 to 1:9 ratio.</a:t>
            </a:r>
            <a:endParaRPr lang="en-US" sz="1800"/>
          </a:p>
          <a:p>
            <a:pPr marL="0" indent="0" algn="just">
              <a:buNone/>
            </a:pPr>
            <a:r>
              <a:rPr lang="en-US" sz="1800"/>
              <a:t>Each mixture was titrated with water and visual observation was made transparent o/w microemulsion.</a:t>
            </a:r>
            <a:endParaRPr lang="en-US" sz="1800"/>
          </a:p>
          <a:p>
            <a:pPr marL="0" indent="0" algn="just">
              <a:buNone/>
            </a:pPr>
            <a:r>
              <a:rPr lang="en-US" sz="1800"/>
              <a:t>End point for the titration was turbid appearance of mixture.</a:t>
            </a:r>
            <a:endParaRPr lang="en-US" sz="1800"/>
          </a:p>
          <a:p>
            <a:pPr marL="0" indent="0" algn="just">
              <a:buNone/>
            </a:pPr>
            <a:r>
              <a:rPr lang="en-US" sz="1800"/>
              <a:t>From findings of water titration method pseudoternary phase diagram was constructed with one axis representing aqueous phase, oil and surfactant and co-surfactant.</a:t>
            </a:r>
            <a:endParaRPr lang="en-US" sz="1800"/>
          </a:p>
          <a:p>
            <a:pPr marL="0" indent="0" algn="just">
              <a:buNone/>
            </a:pPr>
            <a:endParaRPr lang="en-US" sz="2400"/>
          </a:p>
          <a:p>
            <a:pPr marL="0" indent="0" algn="just">
              <a:buNone/>
            </a:pP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5" name="Content Placeholder 4"/>
          <p:cNvGraphicFramePr/>
          <p:nvPr>
            <p:ph idx="1"/>
          </p:nvPr>
        </p:nvGraphicFramePr>
        <p:xfrm>
          <a:off x="609600" y="1174750"/>
          <a:ext cx="10972800" cy="5219700"/>
        </p:xfrm>
        <a:graphic>
          <a:graphicData uri="http://schemas.openxmlformats.org/drawingml/2006/table">
            <a:tbl>
              <a:tblPr firstRow="1" bandRow="1">
                <a:tableStyleId>{5C22544A-7EE6-4342-B048-85BDC9FD1C3A}</a:tableStyleId>
              </a:tblPr>
              <a:tblGrid>
                <a:gridCol w="3657600"/>
                <a:gridCol w="3657600"/>
                <a:gridCol w="3657600"/>
              </a:tblGrid>
              <a:tr h="521970">
                <a:tc>
                  <a:txBody>
                    <a:bodyPr/>
                    <a:p>
                      <a:pPr algn="ctr">
                        <a:buNone/>
                      </a:pPr>
                      <a:r>
                        <a:rPr lang="en-US" sz="2400"/>
                        <a:t>OIL : Smix[9:1-1:9]</a:t>
                      </a:r>
                      <a:endParaRPr lang="en-US" sz="2400"/>
                    </a:p>
                  </a:txBody>
                  <a:tcPr/>
                </a:tc>
                <a:tc>
                  <a:txBody>
                    <a:bodyPr/>
                    <a:p>
                      <a:pPr algn="ctr">
                        <a:buNone/>
                      </a:pPr>
                      <a:r>
                        <a:rPr lang="en-US" sz="2400"/>
                        <a:t>Smix %</a:t>
                      </a:r>
                      <a:r>
                        <a:rPr lang="en-IN" altLang="en-US" sz="2400"/>
                        <a:t>[in ratio]</a:t>
                      </a:r>
                      <a:endParaRPr lang="en-IN" altLang="en-US" sz="2400"/>
                    </a:p>
                  </a:txBody>
                  <a:tcPr/>
                </a:tc>
                <a:tc>
                  <a:txBody>
                    <a:bodyPr/>
                    <a:p>
                      <a:pPr algn="ctr">
                        <a:buNone/>
                      </a:pPr>
                      <a:r>
                        <a:rPr lang="en-US" sz="2400"/>
                        <a:t>Water [ Solvent ]</a:t>
                      </a:r>
                      <a:endParaRPr lang="en-US" sz="2400"/>
                    </a:p>
                  </a:txBody>
                  <a:tcPr/>
                </a:tc>
              </a:tr>
              <a:tr h="521970">
                <a:tc>
                  <a:txBody>
                    <a:bodyPr/>
                    <a:p>
                      <a:pPr algn="ctr">
                        <a:buNone/>
                      </a:pPr>
                      <a:r>
                        <a:rPr lang="en-US"/>
                        <a:t>0.1 + 1</a:t>
                      </a:r>
                      <a:endParaRPr lang="en-US"/>
                    </a:p>
                  </a:txBody>
                  <a:tcPr anchor="ctr" anchorCtr="0"/>
                </a:tc>
                <a:tc>
                  <a:txBody>
                    <a:bodyPr/>
                    <a:p>
                      <a:pPr algn="ctr">
                        <a:buNone/>
                      </a:pPr>
                      <a:r>
                        <a:rPr lang="en-US"/>
                        <a:t>0.5 + 0.5</a:t>
                      </a:r>
                      <a:endParaRPr lang="en-US"/>
                    </a:p>
                  </a:txBody>
                  <a:tcPr/>
                </a:tc>
                <a:tc>
                  <a:txBody>
                    <a:bodyPr/>
                    <a:p>
                      <a:pPr algn="ctr">
                        <a:buNone/>
                      </a:pPr>
                      <a:r>
                        <a:rPr lang="en-US"/>
                        <a:t>1.4</a:t>
                      </a:r>
                      <a:endParaRPr lang="en-US"/>
                    </a:p>
                  </a:txBody>
                  <a:tcPr/>
                </a:tc>
              </a:tr>
              <a:tr h="521970">
                <a:tc>
                  <a:txBody>
                    <a:bodyPr/>
                    <a:p>
                      <a:pPr algn="ctr">
                        <a:buNone/>
                      </a:pPr>
                      <a:r>
                        <a:rPr lang="en-US"/>
                        <a:t>0.2 + 0.99</a:t>
                      </a:r>
                      <a:endParaRPr lang="en-US"/>
                    </a:p>
                  </a:txBody>
                  <a:tcPr anchor="ctr" anchorCtr="0"/>
                </a:tc>
                <a:tc>
                  <a:txBody>
                    <a:bodyPr/>
                    <a:p>
                      <a:pPr algn="ctr">
                        <a:buNone/>
                      </a:pPr>
                      <a:r>
                        <a:rPr lang="en-US"/>
                        <a:t>0.66 + 0.33</a:t>
                      </a:r>
                      <a:endParaRPr lang="en-US"/>
                    </a:p>
                  </a:txBody>
                  <a:tcPr/>
                </a:tc>
                <a:tc>
                  <a:txBody>
                    <a:bodyPr/>
                    <a:p>
                      <a:pPr algn="ctr">
                        <a:buNone/>
                      </a:pPr>
                      <a:r>
                        <a:rPr lang="en-US"/>
                        <a:t>2.1</a:t>
                      </a:r>
                      <a:endParaRPr lang="en-US"/>
                    </a:p>
                  </a:txBody>
                  <a:tcPr/>
                </a:tc>
              </a:tr>
              <a:tr h="521970">
                <a:tc>
                  <a:txBody>
                    <a:bodyPr/>
                    <a:p>
                      <a:pPr algn="ctr">
                        <a:buNone/>
                      </a:pPr>
                      <a:r>
                        <a:rPr lang="en-US"/>
                        <a:t>0.3 + 1</a:t>
                      </a:r>
                      <a:endParaRPr lang="en-US"/>
                    </a:p>
                  </a:txBody>
                  <a:tcPr anchor="ctr" anchorCtr="0"/>
                </a:tc>
                <a:tc>
                  <a:txBody>
                    <a:bodyPr/>
                    <a:p>
                      <a:pPr algn="ctr">
                        <a:buNone/>
                      </a:pPr>
                      <a:r>
                        <a:rPr lang="en-US"/>
                        <a:t>0.75 + 0.25</a:t>
                      </a:r>
                      <a:endParaRPr lang="en-US"/>
                    </a:p>
                  </a:txBody>
                  <a:tcPr/>
                </a:tc>
                <a:tc>
                  <a:txBody>
                    <a:bodyPr/>
                    <a:p>
                      <a:pPr algn="ctr">
                        <a:buNone/>
                      </a:pPr>
                      <a:r>
                        <a:rPr lang="en-US"/>
                        <a:t>2.5</a:t>
                      </a:r>
                      <a:endParaRPr lang="en-US"/>
                    </a:p>
                  </a:txBody>
                  <a:tcPr/>
                </a:tc>
              </a:tr>
              <a:tr h="521970">
                <a:tc>
                  <a:txBody>
                    <a:bodyPr/>
                    <a:p>
                      <a:pPr algn="ctr">
                        <a:buNone/>
                      </a:pPr>
                      <a:r>
                        <a:rPr lang="en-US"/>
                        <a:t>0.4 + 1</a:t>
                      </a:r>
                      <a:endParaRPr lang="en-US"/>
                    </a:p>
                  </a:txBody>
                  <a:tcPr anchor="ctr" anchorCtr="0"/>
                </a:tc>
                <a:tc>
                  <a:txBody>
                    <a:bodyPr/>
                    <a:p>
                      <a:pPr algn="ctr">
                        <a:buNone/>
                      </a:pPr>
                      <a:r>
                        <a:rPr lang="en-US"/>
                        <a:t>0.8 + 0.2</a:t>
                      </a:r>
                      <a:endParaRPr lang="en-US"/>
                    </a:p>
                  </a:txBody>
                  <a:tcPr/>
                </a:tc>
                <a:tc>
                  <a:txBody>
                    <a:bodyPr/>
                    <a:p>
                      <a:pPr algn="ctr">
                        <a:buNone/>
                      </a:pPr>
                      <a:r>
                        <a:rPr lang="en-US"/>
                        <a:t>2.7</a:t>
                      </a:r>
                      <a:endParaRPr lang="en-US"/>
                    </a:p>
                  </a:txBody>
                  <a:tcPr/>
                </a:tc>
              </a:tr>
              <a:tr h="521970">
                <a:tc>
                  <a:txBody>
                    <a:bodyPr/>
                    <a:p>
                      <a:pPr algn="ctr">
                        <a:buNone/>
                      </a:pPr>
                      <a:r>
                        <a:rPr lang="en-US"/>
                        <a:t>0.5 + 0.99</a:t>
                      </a:r>
                      <a:endParaRPr lang="en-US"/>
                    </a:p>
                  </a:txBody>
                  <a:tcPr anchor="ctr" anchorCtr="0"/>
                </a:tc>
                <a:tc>
                  <a:txBody>
                    <a:bodyPr/>
                    <a:p>
                      <a:pPr algn="ctr">
                        <a:buNone/>
                      </a:pPr>
                      <a:r>
                        <a:rPr lang="en-US"/>
                        <a:t>0.83 + 0.16</a:t>
                      </a:r>
                      <a:endParaRPr lang="en-US"/>
                    </a:p>
                  </a:txBody>
                  <a:tcPr/>
                </a:tc>
                <a:tc>
                  <a:txBody>
                    <a:bodyPr/>
                    <a:p>
                      <a:pPr algn="ctr">
                        <a:buNone/>
                      </a:pPr>
                      <a:r>
                        <a:rPr lang="en-US"/>
                        <a:t>3.4</a:t>
                      </a:r>
                      <a:endParaRPr lang="en-US"/>
                    </a:p>
                  </a:txBody>
                  <a:tcPr/>
                </a:tc>
              </a:tr>
              <a:tr h="521970">
                <a:tc>
                  <a:txBody>
                    <a:bodyPr/>
                    <a:p>
                      <a:pPr algn="ctr">
                        <a:buNone/>
                      </a:pPr>
                      <a:r>
                        <a:rPr lang="en-US"/>
                        <a:t>0.6 + 0.99</a:t>
                      </a:r>
                      <a:endParaRPr lang="en-US"/>
                    </a:p>
                  </a:txBody>
                  <a:tcPr anchor="ctr" anchorCtr="0"/>
                </a:tc>
                <a:tc>
                  <a:txBody>
                    <a:bodyPr/>
                    <a:p>
                      <a:pPr algn="ctr">
                        <a:buNone/>
                      </a:pPr>
                      <a:r>
                        <a:rPr lang="en-US"/>
                        <a:t>0.85 + 0.14</a:t>
                      </a:r>
                      <a:endParaRPr lang="en-US"/>
                    </a:p>
                  </a:txBody>
                  <a:tcPr/>
                </a:tc>
                <a:tc>
                  <a:txBody>
                    <a:bodyPr/>
                    <a:p>
                      <a:pPr algn="ctr">
                        <a:buNone/>
                      </a:pPr>
                      <a:r>
                        <a:rPr lang="en-US"/>
                        <a:t>4.0</a:t>
                      </a:r>
                      <a:endParaRPr lang="en-US"/>
                    </a:p>
                  </a:txBody>
                  <a:tcPr/>
                </a:tc>
              </a:tr>
              <a:tr h="521970">
                <a:tc>
                  <a:txBody>
                    <a:bodyPr/>
                    <a:p>
                      <a:pPr algn="ctr">
                        <a:buNone/>
                      </a:pPr>
                      <a:r>
                        <a:rPr lang="en-US"/>
                        <a:t>0.7 + 0.99</a:t>
                      </a:r>
                      <a:endParaRPr lang="en-US"/>
                    </a:p>
                  </a:txBody>
                  <a:tcPr anchor="ctr" anchorCtr="0"/>
                </a:tc>
                <a:tc>
                  <a:txBody>
                    <a:bodyPr/>
                    <a:p>
                      <a:pPr algn="ctr">
                        <a:buNone/>
                      </a:pPr>
                      <a:r>
                        <a:rPr lang="en-US"/>
                        <a:t>0.87 + 0.12</a:t>
                      </a:r>
                      <a:endParaRPr lang="en-US"/>
                    </a:p>
                  </a:txBody>
                  <a:tcPr/>
                </a:tc>
                <a:tc>
                  <a:txBody>
                    <a:bodyPr/>
                    <a:p>
                      <a:pPr algn="ctr">
                        <a:buNone/>
                      </a:pPr>
                      <a:r>
                        <a:rPr lang="en-US"/>
                        <a:t>5.0</a:t>
                      </a:r>
                      <a:endParaRPr lang="en-US"/>
                    </a:p>
                  </a:txBody>
                  <a:tcPr/>
                </a:tc>
              </a:tr>
              <a:tr h="521970">
                <a:tc>
                  <a:txBody>
                    <a:bodyPr/>
                    <a:p>
                      <a:pPr algn="ctr">
                        <a:buNone/>
                      </a:pPr>
                      <a:r>
                        <a:rPr lang="en-US"/>
                        <a:t>0.8 + 0.99</a:t>
                      </a:r>
                      <a:endParaRPr lang="en-US"/>
                    </a:p>
                  </a:txBody>
                  <a:tcPr anchor="ctr" anchorCtr="0"/>
                </a:tc>
                <a:tc>
                  <a:txBody>
                    <a:bodyPr/>
                    <a:p>
                      <a:pPr algn="ctr">
                        <a:buNone/>
                      </a:pPr>
                      <a:r>
                        <a:rPr lang="en-US"/>
                        <a:t>0.88 + 0.11</a:t>
                      </a:r>
                      <a:endParaRPr lang="en-US"/>
                    </a:p>
                  </a:txBody>
                  <a:tcPr/>
                </a:tc>
                <a:tc>
                  <a:txBody>
                    <a:bodyPr/>
                    <a:p>
                      <a:pPr algn="ctr">
                        <a:buNone/>
                      </a:pPr>
                      <a:r>
                        <a:rPr lang="en-US"/>
                        <a:t>5.3</a:t>
                      </a:r>
                      <a:endParaRPr lang="en-US"/>
                    </a:p>
                  </a:txBody>
                  <a:tcPr/>
                </a:tc>
              </a:tr>
              <a:tr h="521970">
                <a:tc>
                  <a:txBody>
                    <a:bodyPr/>
                    <a:p>
                      <a:pPr algn="ctr">
                        <a:buNone/>
                      </a:pPr>
                      <a:r>
                        <a:rPr lang="en-US"/>
                        <a:t>0.9 + 1</a:t>
                      </a:r>
                      <a:endParaRPr lang="en-US"/>
                    </a:p>
                  </a:txBody>
                  <a:tcPr anchor="ctr" anchorCtr="0"/>
                </a:tc>
                <a:tc>
                  <a:txBody>
                    <a:bodyPr/>
                    <a:p>
                      <a:pPr algn="ctr">
                        <a:buNone/>
                      </a:pPr>
                      <a:r>
                        <a:rPr lang="en-US"/>
                        <a:t>0.9 +  0.1</a:t>
                      </a:r>
                      <a:endParaRPr lang="en-US"/>
                    </a:p>
                  </a:txBody>
                  <a:tcPr/>
                </a:tc>
                <a:tc>
                  <a:txBody>
                    <a:bodyPr/>
                    <a:p>
                      <a:pPr algn="ctr">
                        <a:buNone/>
                      </a:pPr>
                      <a:r>
                        <a:rPr lang="en-US"/>
                        <a:t>5.7</a:t>
                      </a: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a:t>FORMULATION OF MICROEMULSION BASED GEL</a:t>
            </a:r>
            <a:endParaRPr lang="en-US" sz="2800"/>
          </a:p>
        </p:txBody>
      </p:sp>
      <p:sp>
        <p:nvSpPr>
          <p:cNvPr id="3" name="Content Placeholder 2"/>
          <p:cNvSpPr>
            <a:spLocks noGrp="1"/>
          </p:cNvSpPr>
          <p:nvPr>
            <p:ph idx="1"/>
          </p:nvPr>
        </p:nvSpPr>
        <p:spPr>
          <a:xfrm>
            <a:off x="608965" y="1282065"/>
            <a:ext cx="10789285" cy="5093970"/>
          </a:xfrm>
          <a:ln>
            <a:solidFill>
              <a:schemeClr val="accent1"/>
            </a:solidFill>
          </a:ln>
        </p:spPr>
        <p:txBody>
          <a:bodyPr/>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r>
              <a:rPr lang="en-US" sz="1800">
                <a:latin typeface="Arial" panose="020B0604020202020204" pitchFamily="34" charset="0"/>
                <a:cs typeface="Arial" panose="020B0604020202020204" pitchFamily="34" charset="0"/>
              </a:rPr>
              <a:t>                                                                    </a:t>
            </a:r>
            <a:endParaRPr lang="en-US" sz="1800">
              <a:latin typeface="Arial" panose="020B0604020202020204" pitchFamily="34" charset="0"/>
              <a:cs typeface="Arial" panose="020B0604020202020204" pitchFamily="34" charset="0"/>
            </a:endParaRPr>
          </a:p>
        </p:txBody>
      </p:sp>
      <p:sp>
        <p:nvSpPr>
          <p:cNvPr id="5" name="Text Box 4"/>
          <p:cNvSpPr txBox="1"/>
          <p:nvPr/>
        </p:nvSpPr>
        <p:spPr>
          <a:xfrm>
            <a:off x="1849755" y="1416050"/>
            <a:ext cx="8859520" cy="508635"/>
          </a:xfrm>
          <a:prstGeom prst="rect">
            <a:avLst/>
          </a:prstGeom>
          <a:noFill/>
        </p:spPr>
        <p:txBody>
          <a:bodyPr wrap="square" rtlCol="0">
            <a:noAutofit/>
          </a:bodyPr>
          <a:p>
            <a:endParaRPr lang="en-US"/>
          </a:p>
        </p:txBody>
      </p:sp>
      <p:sp>
        <p:nvSpPr>
          <p:cNvPr id="6" name="Text Box 5"/>
          <p:cNvSpPr txBox="1"/>
          <p:nvPr/>
        </p:nvSpPr>
        <p:spPr>
          <a:xfrm>
            <a:off x="1600835" y="1383665"/>
            <a:ext cx="8708390" cy="681990"/>
          </a:xfrm>
          <a:prstGeom prst="rect">
            <a:avLst/>
          </a:prstGeom>
          <a:noFill/>
        </p:spPr>
        <p:txBody>
          <a:bodyPr wrap="square" rtlCol="0">
            <a:noAutofit/>
          </a:bodyPr>
          <a:p>
            <a:pPr algn="ctr"/>
            <a:r>
              <a:rPr lang="en-US" b="1"/>
              <a:t>EMULSION</a:t>
            </a:r>
            <a:endParaRPr lang="en-US" b="1"/>
          </a:p>
          <a:p>
            <a:pPr algn="ctr"/>
            <a:r>
              <a:rPr lang="en-US"/>
              <a:t>Linseed oil + tween 80 + span 20 + water [ 3:2:1ratio ] </a:t>
            </a:r>
            <a:endParaRPr lang="en-US"/>
          </a:p>
        </p:txBody>
      </p:sp>
      <p:sp>
        <p:nvSpPr>
          <p:cNvPr id="10" name="Text Box 9"/>
          <p:cNvSpPr txBox="1"/>
          <p:nvPr/>
        </p:nvSpPr>
        <p:spPr>
          <a:xfrm>
            <a:off x="3569970" y="2780030"/>
            <a:ext cx="4878070" cy="582930"/>
          </a:xfrm>
          <a:prstGeom prst="rect">
            <a:avLst/>
          </a:prstGeom>
          <a:noFill/>
        </p:spPr>
        <p:txBody>
          <a:bodyPr wrap="square" rtlCol="0">
            <a:noAutofit/>
          </a:bodyPr>
          <a:p>
            <a:pPr algn="ctr"/>
            <a:r>
              <a:rPr lang="en-US"/>
              <a:t>HPMC + Water [ soaked overnight ] </a:t>
            </a:r>
            <a:endParaRPr lang="en-US"/>
          </a:p>
          <a:p>
            <a:pPr algn="ctr"/>
            <a:r>
              <a:rPr lang="en-US" b="1"/>
              <a:t>GEL BASE</a:t>
            </a:r>
            <a:endParaRPr lang="en-US" b="1"/>
          </a:p>
        </p:txBody>
      </p:sp>
      <p:sp>
        <p:nvSpPr>
          <p:cNvPr id="11" name="Plus 10"/>
          <p:cNvSpPr/>
          <p:nvPr/>
        </p:nvSpPr>
        <p:spPr>
          <a:xfrm>
            <a:off x="5711190" y="2179955"/>
            <a:ext cx="487045" cy="486410"/>
          </a:xfrm>
          <a:prstGeom prst="mathPlu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Plus 11"/>
          <p:cNvSpPr/>
          <p:nvPr/>
        </p:nvSpPr>
        <p:spPr>
          <a:xfrm>
            <a:off x="5711190" y="3536315"/>
            <a:ext cx="476250" cy="562610"/>
          </a:xfrm>
          <a:prstGeom prst="mathPlu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Text Box 12"/>
          <p:cNvSpPr txBox="1"/>
          <p:nvPr/>
        </p:nvSpPr>
        <p:spPr>
          <a:xfrm>
            <a:off x="4144010" y="4218305"/>
            <a:ext cx="3611880" cy="941070"/>
          </a:xfrm>
          <a:prstGeom prst="rect">
            <a:avLst/>
          </a:prstGeom>
          <a:noFill/>
        </p:spPr>
        <p:txBody>
          <a:bodyPr wrap="square" rtlCol="0">
            <a:noAutofit/>
          </a:bodyPr>
          <a:p>
            <a:pPr algn="ctr"/>
            <a:r>
              <a:rPr lang="en-US"/>
              <a:t>Mixed in 1:1 ratio</a:t>
            </a:r>
            <a:endParaRPr lang="en-US"/>
          </a:p>
          <a:p>
            <a:pPr algn="ctr"/>
            <a:r>
              <a:rPr lang="en-US"/>
              <a:t>Glycerine , sodium benzoate and water is added to above mixture</a:t>
            </a:r>
            <a:endParaRPr lang="en-US"/>
          </a:p>
        </p:txBody>
      </p:sp>
      <p:cxnSp>
        <p:nvCxnSpPr>
          <p:cNvPr id="14" name="Straight Arrow Connector 13"/>
          <p:cNvCxnSpPr/>
          <p:nvPr/>
        </p:nvCxnSpPr>
        <p:spPr>
          <a:xfrm>
            <a:off x="5949315" y="5288915"/>
            <a:ext cx="0" cy="2381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5" name="Text Box 14"/>
          <p:cNvSpPr txBox="1"/>
          <p:nvPr/>
        </p:nvSpPr>
        <p:spPr>
          <a:xfrm>
            <a:off x="4694555" y="5656580"/>
            <a:ext cx="2758440" cy="314325"/>
          </a:xfrm>
          <a:prstGeom prst="rect">
            <a:avLst/>
          </a:prstGeom>
          <a:noFill/>
        </p:spPr>
        <p:txBody>
          <a:bodyPr wrap="square" rtlCol="0">
            <a:noAutofit/>
          </a:bodyPr>
          <a:p>
            <a:pPr algn="ctr"/>
            <a:r>
              <a:rPr lang="en-US"/>
              <a:t>Mixture is mixed evenly by using ultra stirrer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FORMULATION TABLE OF PLACEBO</a:t>
            </a:r>
            <a:endParaRPr lang="en-US"/>
          </a:p>
        </p:txBody>
      </p:sp>
      <p:graphicFrame>
        <p:nvGraphicFramePr>
          <p:cNvPr id="4" name="Content Placeholder 3"/>
          <p:cNvGraphicFramePr/>
          <p:nvPr>
            <p:ph sz="half" idx="1"/>
          </p:nvPr>
        </p:nvGraphicFramePr>
        <p:xfrm>
          <a:off x="609600" y="1174750"/>
          <a:ext cx="5384800" cy="4610100"/>
        </p:xfrm>
        <a:graphic>
          <a:graphicData uri="http://schemas.openxmlformats.org/drawingml/2006/table">
            <a:tbl>
              <a:tblPr firstRow="1" bandRow="1">
                <a:tableStyleId>{5C22544A-7EE6-4342-B048-85BDC9FD1C3A}</a:tableStyleId>
              </a:tblPr>
              <a:tblGrid>
                <a:gridCol w="658495"/>
                <a:gridCol w="1581150"/>
                <a:gridCol w="1658620"/>
                <a:gridCol w="1486535"/>
              </a:tblGrid>
              <a:tr h="643255">
                <a:tc>
                  <a:txBody>
                    <a:bodyPr/>
                    <a:p>
                      <a:pPr algn="ctr">
                        <a:buNone/>
                      </a:pPr>
                      <a:r>
                        <a:rPr lang="en-US"/>
                        <a:t>SL NO</a:t>
                      </a:r>
                      <a:endParaRPr lang="en-US"/>
                    </a:p>
                  </a:txBody>
                  <a:tcPr/>
                </a:tc>
                <a:tc>
                  <a:txBody>
                    <a:bodyPr/>
                    <a:p>
                      <a:pPr algn="ctr">
                        <a:buNone/>
                      </a:pPr>
                      <a:r>
                        <a:rPr lang="en-US"/>
                        <a:t>INGREDIENTS</a:t>
                      </a:r>
                      <a:endParaRPr lang="en-US"/>
                    </a:p>
                  </a:txBody>
                  <a:tcPr/>
                </a:tc>
                <a:tc>
                  <a:txBody>
                    <a:bodyPr/>
                    <a:p>
                      <a:pPr algn="ctr">
                        <a:buNone/>
                      </a:pPr>
                      <a:r>
                        <a:rPr lang="en-US"/>
                        <a:t>QUANTITY</a:t>
                      </a:r>
                      <a:endParaRPr lang="en-US"/>
                    </a:p>
                  </a:txBody>
                  <a:tcPr/>
                </a:tc>
                <a:tc>
                  <a:txBody>
                    <a:bodyPr/>
                    <a:p>
                      <a:pPr algn="ctr">
                        <a:buNone/>
                      </a:pPr>
                      <a:r>
                        <a:rPr lang="en-US"/>
                        <a:t>FUNCTIONS</a:t>
                      </a:r>
                      <a:endParaRPr lang="en-US"/>
                    </a:p>
                  </a:txBody>
                  <a:tcPr/>
                </a:tc>
              </a:tr>
              <a:tr h="511175">
                <a:tc>
                  <a:txBody>
                    <a:bodyPr/>
                    <a:p>
                      <a:pPr algn="ctr">
                        <a:buNone/>
                      </a:pPr>
                      <a:r>
                        <a:rPr lang="en-US"/>
                        <a:t>1</a:t>
                      </a:r>
                      <a:endParaRPr lang="en-US"/>
                    </a:p>
                  </a:txBody>
                  <a:tcPr/>
                </a:tc>
                <a:tc>
                  <a:txBody>
                    <a:bodyPr/>
                    <a:p>
                      <a:pPr algn="ctr">
                        <a:buNone/>
                      </a:pPr>
                      <a:r>
                        <a:rPr lang="en-US"/>
                        <a:t>HPMC</a:t>
                      </a:r>
                      <a:endParaRPr lang="en-US"/>
                    </a:p>
                  </a:txBody>
                  <a:tcPr/>
                </a:tc>
                <a:tc>
                  <a:txBody>
                    <a:bodyPr/>
                    <a:p>
                      <a:pPr algn="ctr">
                        <a:buNone/>
                      </a:pPr>
                      <a:r>
                        <a:rPr lang="en-US"/>
                        <a:t>0.75 g</a:t>
                      </a:r>
                      <a:endParaRPr lang="en-US"/>
                    </a:p>
                  </a:txBody>
                  <a:tcPr/>
                </a:tc>
                <a:tc>
                  <a:txBody>
                    <a:bodyPr/>
                    <a:p>
                      <a:pPr algn="ctr">
                        <a:buNone/>
                      </a:pPr>
                      <a:r>
                        <a:rPr lang="en-US"/>
                        <a:t>Gelling agent</a:t>
                      </a:r>
                      <a:endParaRPr lang="en-US"/>
                    </a:p>
                  </a:txBody>
                  <a:tcPr/>
                </a:tc>
              </a:tr>
              <a:tr h="510540">
                <a:tc>
                  <a:txBody>
                    <a:bodyPr/>
                    <a:p>
                      <a:pPr algn="ctr">
                        <a:buNone/>
                      </a:pPr>
                      <a:r>
                        <a:rPr lang="en-US"/>
                        <a:t>2</a:t>
                      </a:r>
                      <a:endParaRPr lang="en-US"/>
                    </a:p>
                  </a:txBody>
                  <a:tcPr/>
                </a:tc>
                <a:tc>
                  <a:txBody>
                    <a:bodyPr/>
                    <a:p>
                      <a:pPr algn="ctr">
                        <a:buNone/>
                      </a:pPr>
                      <a:r>
                        <a:rPr lang="en-US"/>
                        <a:t>LINSEED OIL</a:t>
                      </a:r>
                      <a:endParaRPr lang="en-US"/>
                    </a:p>
                  </a:txBody>
                  <a:tcPr/>
                </a:tc>
                <a:tc>
                  <a:txBody>
                    <a:bodyPr/>
                    <a:p>
                      <a:pPr algn="ctr">
                        <a:buNone/>
                      </a:pPr>
                      <a:r>
                        <a:rPr lang="en-US"/>
                        <a:t>10 ml</a:t>
                      </a:r>
                      <a:endParaRPr lang="en-US"/>
                    </a:p>
                  </a:txBody>
                  <a:tcPr/>
                </a:tc>
                <a:tc>
                  <a:txBody>
                    <a:bodyPr/>
                    <a:p>
                      <a:pPr algn="ctr">
                        <a:buNone/>
                      </a:pPr>
                      <a:r>
                        <a:rPr lang="en-US"/>
                        <a:t>Oil</a:t>
                      </a:r>
                      <a:endParaRPr lang="en-US"/>
                    </a:p>
                  </a:txBody>
                  <a:tcPr/>
                </a:tc>
              </a:tr>
              <a:tr h="511175">
                <a:tc>
                  <a:txBody>
                    <a:bodyPr/>
                    <a:p>
                      <a:pPr algn="ctr">
                        <a:buNone/>
                      </a:pPr>
                      <a:r>
                        <a:rPr lang="en-US"/>
                        <a:t>3</a:t>
                      </a:r>
                      <a:endParaRPr lang="en-US"/>
                    </a:p>
                  </a:txBody>
                  <a:tcPr/>
                </a:tc>
                <a:tc>
                  <a:txBody>
                    <a:bodyPr/>
                    <a:p>
                      <a:pPr algn="ctr">
                        <a:buNone/>
                      </a:pPr>
                      <a:r>
                        <a:rPr lang="en-US"/>
                        <a:t>TWEEN 80</a:t>
                      </a:r>
                      <a:endParaRPr lang="en-US"/>
                    </a:p>
                  </a:txBody>
                  <a:tcPr/>
                </a:tc>
                <a:tc>
                  <a:txBody>
                    <a:bodyPr/>
                    <a:p>
                      <a:pPr algn="ctr">
                        <a:buNone/>
                      </a:pPr>
                      <a:r>
                        <a:rPr lang="en-US"/>
                        <a:t>1.7 ml</a:t>
                      </a:r>
                      <a:endParaRPr lang="en-US"/>
                    </a:p>
                  </a:txBody>
                  <a:tcPr/>
                </a:tc>
                <a:tc>
                  <a:txBody>
                    <a:bodyPr/>
                    <a:p>
                      <a:pPr algn="ctr">
                        <a:buNone/>
                      </a:pPr>
                      <a:r>
                        <a:rPr lang="en-US"/>
                        <a:t>Emulsifier</a:t>
                      </a:r>
                      <a:endParaRPr lang="en-US"/>
                    </a:p>
                  </a:txBody>
                  <a:tcPr/>
                </a:tc>
              </a:tr>
              <a:tr h="510540">
                <a:tc>
                  <a:txBody>
                    <a:bodyPr/>
                    <a:p>
                      <a:pPr algn="ctr">
                        <a:buNone/>
                      </a:pPr>
                      <a:r>
                        <a:rPr lang="en-US"/>
                        <a:t>4</a:t>
                      </a:r>
                      <a:endParaRPr lang="en-US"/>
                    </a:p>
                  </a:txBody>
                  <a:tcPr/>
                </a:tc>
                <a:tc>
                  <a:txBody>
                    <a:bodyPr/>
                    <a:p>
                      <a:pPr algn="ctr">
                        <a:buNone/>
                      </a:pPr>
                      <a:r>
                        <a:rPr lang="en-US"/>
                        <a:t>SPAN 20</a:t>
                      </a:r>
                      <a:endParaRPr lang="en-US"/>
                    </a:p>
                  </a:txBody>
                  <a:tcPr/>
                </a:tc>
                <a:tc>
                  <a:txBody>
                    <a:bodyPr/>
                    <a:p>
                      <a:pPr algn="ctr">
                        <a:buNone/>
                      </a:pPr>
                      <a:r>
                        <a:rPr lang="en-US"/>
                        <a:t>1.7 ml</a:t>
                      </a:r>
                      <a:endParaRPr lang="en-US"/>
                    </a:p>
                  </a:txBody>
                  <a:tcPr/>
                </a:tc>
                <a:tc>
                  <a:txBody>
                    <a:bodyPr/>
                    <a:p>
                      <a:pPr algn="ctr">
                        <a:buNone/>
                      </a:pPr>
                      <a:r>
                        <a:rPr lang="en-US"/>
                        <a:t>Emulsifier</a:t>
                      </a:r>
                      <a:endParaRPr lang="en-US"/>
                    </a:p>
                  </a:txBody>
                  <a:tcPr/>
                </a:tc>
              </a:tr>
              <a:tr h="510540">
                <a:tc>
                  <a:txBody>
                    <a:bodyPr/>
                    <a:p>
                      <a:pPr algn="ctr">
                        <a:buNone/>
                      </a:pPr>
                      <a:r>
                        <a:rPr lang="en-US"/>
                        <a:t>5</a:t>
                      </a:r>
                      <a:endParaRPr lang="en-US"/>
                    </a:p>
                  </a:txBody>
                  <a:tcPr/>
                </a:tc>
                <a:tc>
                  <a:txBody>
                    <a:bodyPr/>
                    <a:p>
                      <a:pPr algn="ctr">
                        <a:buNone/>
                      </a:pPr>
                      <a:r>
                        <a:rPr lang="en-US"/>
                        <a:t>GLYCERINE</a:t>
                      </a:r>
                      <a:endParaRPr lang="en-US"/>
                    </a:p>
                  </a:txBody>
                  <a:tcPr/>
                </a:tc>
                <a:tc>
                  <a:txBody>
                    <a:bodyPr/>
                    <a:p>
                      <a:pPr algn="ctr">
                        <a:buNone/>
                      </a:pPr>
                      <a:r>
                        <a:rPr lang="en-US"/>
                        <a:t>5 ml</a:t>
                      </a:r>
                      <a:endParaRPr lang="en-US"/>
                    </a:p>
                  </a:txBody>
                  <a:tcPr/>
                </a:tc>
                <a:tc>
                  <a:txBody>
                    <a:bodyPr/>
                    <a:p>
                      <a:pPr algn="ctr">
                        <a:buNone/>
                      </a:pPr>
                      <a:r>
                        <a:rPr lang="en-US"/>
                        <a:t>Humectant</a:t>
                      </a:r>
                      <a:endParaRPr lang="en-US"/>
                    </a:p>
                  </a:txBody>
                  <a:tcPr/>
                </a:tc>
              </a:tr>
              <a:tr h="643255">
                <a:tc>
                  <a:txBody>
                    <a:bodyPr/>
                    <a:p>
                      <a:pPr algn="ctr">
                        <a:buNone/>
                      </a:pPr>
                      <a:r>
                        <a:rPr lang="en-US"/>
                        <a:t>6</a:t>
                      </a:r>
                      <a:endParaRPr lang="en-US"/>
                    </a:p>
                  </a:txBody>
                  <a:tcPr/>
                </a:tc>
                <a:tc>
                  <a:txBody>
                    <a:bodyPr/>
                    <a:p>
                      <a:pPr algn="ctr">
                        <a:buNone/>
                      </a:pPr>
                      <a:r>
                        <a:rPr lang="en-US"/>
                        <a:t>SODIUM BENZOATE</a:t>
                      </a:r>
                      <a:endParaRPr lang="en-US"/>
                    </a:p>
                  </a:txBody>
                  <a:tcPr/>
                </a:tc>
                <a:tc>
                  <a:txBody>
                    <a:bodyPr/>
                    <a:p>
                      <a:pPr algn="ctr">
                        <a:buNone/>
                      </a:pPr>
                      <a:r>
                        <a:rPr lang="en-US"/>
                        <a:t>0.6 g</a:t>
                      </a:r>
                      <a:endParaRPr lang="en-US"/>
                    </a:p>
                  </a:txBody>
                  <a:tcPr/>
                </a:tc>
                <a:tc>
                  <a:txBody>
                    <a:bodyPr/>
                    <a:p>
                      <a:pPr algn="ctr">
                        <a:buNone/>
                      </a:pPr>
                      <a:r>
                        <a:rPr lang="en-US"/>
                        <a:t>Preservative</a:t>
                      </a:r>
                      <a:endParaRPr lang="en-US"/>
                    </a:p>
                  </a:txBody>
                  <a:tcPr/>
                </a:tc>
              </a:tr>
              <a:tr h="511175">
                <a:tc>
                  <a:txBody>
                    <a:bodyPr/>
                    <a:p>
                      <a:pPr algn="ctr">
                        <a:buNone/>
                      </a:pPr>
                      <a:r>
                        <a:rPr lang="en-US"/>
                        <a:t>7</a:t>
                      </a:r>
                      <a:endParaRPr lang="en-US"/>
                    </a:p>
                  </a:txBody>
                  <a:tcPr/>
                </a:tc>
                <a:tc>
                  <a:txBody>
                    <a:bodyPr/>
                    <a:p>
                      <a:pPr algn="ctr">
                        <a:buNone/>
                      </a:pPr>
                      <a:r>
                        <a:rPr lang="en-US"/>
                        <a:t>WATER</a:t>
                      </a:r>
                      <a:endParaRPr lang="en-US"/>
                    </a:p>
                  </a:txBody>
                  <a:tcPr/>
                </a:tc>
                <a:tc>
                  <a:txBody>
                    <a:bodyPr/>
                    <a:p>
                      <a:pPr algn="ctr">
                        <a:buNone/>
                      </a:pPr>
                      <a:r>
                        <a:rPr lang="en-US"/>
                        <a:t>qs </a:t>
                      </a:r>
                      <a:endParaRPr lang="en-US"/>
                    </a:p>
                  </a:txBody>
                  <a:tcPr/>
                </a:tc>
                <a:tc>
                  <a:txBody>
                    <a:bodyPr/>
                    <a:p>
                      <a:pPr algn="ctr">
                        <a:buNone/>
                      </a:pPr>
                      <a:r>
                        <a:rPr lang="en-US"/>
                        <a:t>Vehicle</a:t>
                      </a:r>
                      <a:endParaRPr lang="en-US"/>
                    </a:p>
                  </a:txBody>
                  <a:tcPr/>
                </a:tc>
              </a:tr>
            </a:tbl>
          </a:graphicData>
        </a:graphic>
      </p:graphicFrame>
      <p:pic>
        <p:nvPicPr>
          <p:cNvPr id="3" name="Content Placeholder 2"/>
          <p:cNvPicPr>
            <a:picLocks noChangeAspect="1"/>
          </p:cNvPicPr>
          <p:nvPr>
            <p:ph sz="half" idx="2"/>
          </p:nvPr>
        </p:nvPicPr>
        <p:blipFill>
          <a:blip r:embed="rId1"/>
          <a:stretch>
            <a:fillRect/>
          </a:stretch>
        </p:blipFill>
        <p:spPr>
          <a:xfrm>
            <a:off x="6197600" y="1686560"/>
            <a:ext cx="5384800" cy="39287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400"/>
              <a:t>FORMULATION FOR METFORMIN MICROEMULGEL</a:t>
            </a:r>
            <a:endParaRPr lang="en-IN" altLang="en-US" sz="2400"/>
          </a:p>
        </p:txBody>
      </p:sp>
      <p:graphicFrame>
        <p:nvGraphicFramePr>
          <p:cNvPr id="4" name="Content Placeholder 3"/>
          <p:cNvGraphicFramePr/>
          <p:nvPr>
            <p:ph idx="1"/>
          </p:nvPr>
        </p:nvGraphicFramePr>
        <p:xfrm>
          <a:off x="1072515" y="1174750"/>
          <a:ext cx="10046970" cy="3052445"/>
        </p:xfrm>
        <a:graphic>
          <a:graphicData uri="http://schemas.openxmlformats.org/drawingml/2006/table">
            <a:tbl>
              <a:tblPr firstRow="1" bandRow="1">
                <a:tableStyleId>{5C22544A-7EE6-4342-B048-85BDC9FD1C3A}</a:tableStyleId>
              </a:tblPr>
              <a:tblGrid>
                <a:gridCol w="1674495"/>
                <a:gridCol w="1674495"/>
                <a:gridCol w="1674495"/>
                <a:gridCol w="1674495"/>
                <a:gridCol w="1674495"/>
                <a:gridCol w="1674495"/>
              </a:tblGrid>
              <a:tr h="640080">
                <a:tc>
                  <a:txBody>
                    <a:bodyPr/>
                    <a:p>
                      <a:pPr>
                        <a:buNone/>
                      </a:pPr>
                      <a:r>
                        <a:rPr lang="en-IN" altLang="en-US"/>
                        <a:t>INGREDIENTS</a:t>
                      </a:r>
                      <a:endParaRPr lang="en-IN" altLang="en-US"/>
                    </a:p>
                  </a:txBody>
                  <a:tcPr/>
                </a:tc>
                <a:tc>
                  <a:txBody>
                    <a:bodyPr/>
                    <a:p>
                      <a:pPr>
                        <a:buNone/>
                      </a:pPr>
                      <a:r>
                        <a:rPr lang="en-IN" altLang="en-US"/>
                        <a:t>F1</a:t>
                      </a:r>
                      <a:endParaRPr lang="en-IN" altLang="en-US"/>
                    </a:p>
                  </a:txBody>
                  <a:tcPr/>
                </a:tc>
                <a:tc>
                  <a:txBody>
                    <a:bodyPr/>
                    <a:p>
                      <a:pPr>
                        <a:buNone/>
                      </a:pPr>
                      <a:r>
                        <a:rPr lang="en-IN" altLang="en-US"/>
                        <a:t>F2</a:t>
                      </a:r>
                      <a:endParaRPr lang="en-IN" altLang="en-US"/>
                    </a:p>
                  </a:txBody>
                  <a:tcPr/>
                </a:tc>
                <a:tc>
                  <a:txBody>
                    <a:bodyPr/>
                    <a:p>
                      <a:pPr>
                        <a:buNone/>
                      </a:pPr>
                      <a:r>
                        <a:rPr lang="en-IN" altLang="en-US"/>
                        <a:t>F3</a:t>
                      </a:r>
                      <a:endParaRPr lang="en-IN" altLang="en-US"/>
                    </a:p>
                  </a:txBody>
                  <a:tcPr/>
                </a:tc>
                <a:tc>
                  <a:txBody>
                    <a:bodyPr/>
                    <a:p>
                      <a:pPr>
                        <a:buNone/>
                      </a:pPr>
                      <a:r>
                        <a:rPr lang="en-IN" altLang="en-US"/>
                        <a:t>F4</a:t>
                      </a:r>
                      <a:endParaRPr lang="en-IN" altLang="en-US"/>
                    </a:p>
                  </a:txBody>
                  <a:tcPr/>
                </a:tc>
                <a:tc>
                  <a:txBody>
                    <a:bodyPr/>
                    <a:p>
                      <a:pPr>
                        <a:buNone/>
                      </a:pPr>
                      <a:r>
                        <a:rPr lang="en-IN" altLang="en-US"/>
                        <a:t>F5</a:t>
                      </a:r>
                      <a:endParaRPr lang="en-IN" altLang="en-US"/>
                    </a:p>
                  </a:txBody>
                  <a:tcPr/>
                </a:tc>
              </a:tr>
              <a:tr h="377825">
                <a:tc>
                  <a:txBody>
                    <a:bodyPr/>
                    <a:p>
                      <a:pPr>
                        <a:buNone/>
                      </a:pPr>
                      <a:r>
                        <a:rPr lang="en-IN" altLang="en-US"/>
                        <a:t>Metformin</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r>
              <a:tr h="365760">
                <a:tc>
                  <a:txBody>
                    <a:bodyPr/>
                    <a:p>
                      <a:pPr>
                        <a:buNone/>
                      </a:pPr>
                      <a:r>
                        <a:rPr lang="en-IN" altLang="en-US"/>
                        <a:t>HPMC</a:t>
                      </a:r>
                      <a:endParaRPr lang="en-IN" altLang="en-US"/>
                    </a:p>
                  </a:txBody>
                  <a:tcPr/>
                </a:tc>
                <a:tc>
                  <a:txBody>
                    <a:bodyPr/>
                    <a:p>
                      <a:pPr>
                        <a:buNone/>
                      </a:pPr>
                      <a:r>
                        <a:rPr lang="en-IN" altLang="en-US"/>
                        <a:t>2%</a:t>
                      </a:r>
                      <a:endParaRPr lang="en-IN" altLang="en-US"/>
                    </a:p>
                  </a:txBody>
                  <a:tcPr/>
                </a:tc>
                <a:tc>
                  <a:txBody>
                    <a:bodyPr/>
                    <a:p>
                      <a:pPr>
                        <a:buNone/>
                      </a:pPr>
                      <a:r>
                        <a:rPr lang="en-IN" altLang="en-US"/>
                        <a:t>4%</a:t>
                      </a:r>
                      <a:endParaRPr lang="en-IN" altLang="en-US"/>
                    </a:p>
                  </a:txBody>
                  <a:tcPr/>
                </a:tc>
                <a:tc>
                  <a:txBody>
                    <a:bodyPr/>
                    <a:p>
                      <a:pPr>
                        <a:buNone/>
                      </a:pPr>
                      <a:r>
                        <a:rPr lang="en-IN" altLang="en-US"/>
                        <a:t>6%</a:t>
                      </a:r>
                      <a:endParaRPr lang="en-IN" altLang="en-US"/>
                    </a:p>
                  </a:txBody>
                  <a:tcPr/>
                </a:tc>
                <a:tc>
                  <a:txBody>
                    <a:bodyPr/>
                    <a:p>
                      <a:pPr>
                        <a:buNone/>
                      </a:pPr>
                      <a:r>
                        <a:rPr lang="en-IN" altLang="en-US"/>
                        <a:t>2%</a:t>
                      </a:r>
                      <a:endParaRPr lang="en-IN" altLang="en-US"/>
                    </a:p>
                  </a:txBody>
                  <a:tcPr/>
                </a:tc>
                <a:tc>
                  <a:txBody>
                    <a:bodyPr/>
                    <a:p>
                      <a:pPr>
                        <a:buNone/>
                      </a:pPr>
                      <a:r>
                        <a:rPr lang="en-IN" altLang="en-US"/>
                        <a:t>4%</a:t>
                      </a:r>
                      <a:endParaRPr lang="en-IN" altLang="en-US"/>
                    </a:p>
                  </a:txBody>
                  <a:tcPr/>
                </a:tc>
              </a:tr>
              <a:tr h="376555">
                <a:tc>
                  <a:txBody>
                    <a:bodyPr/>
                    <a:p>
                      <a:pPr>
                        <a:buNone/>
                      </a:pPr>
                      <a:r>
                        <a:rPr lang="en-IN" altLang="en-US"/>
                        <a:t>Linseed oil</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r>
              <a:tr h="376555">
                <a:tc>
                  <a:txBody>
                    <a:bodyPr/>
                    <a:p>
                      <a:pPr>
                        <a:buNone/>
                      </a:pPr>
                      <a:r>
                        <a:rPr lang="en-IN" altLang="en-US"/>
                        <a:t>Tween 80</a:t>
                      </a:r>
                      <a:endParaRPr lang="en-IN" altLang="en-US"/>
                    </a:p>
                  </a:txBody>
                  <a:tcPr/>
                </a:tc>
                <a:tc>
                  <a:txBody>
                    <a:bodyPr/>
                    <a:p>
                      <a:pPr>
                        <a:buNone/>
                      </a:pPr>
                      <a:r>
                        <a:rPr lang="en-IN" altLang="en-US"/>
                        <a:t>0.25</a:t>
                      </a:r>
                      <a:endParaRPr lang="en-IN" altLang="en-US"/>
                    </a:p>
                  </a:txBody>
                  <a:tcPr/>
                </a:tc>
                <a:tc>
                  <a:txBody>
                    <a:bodyPr/>
                    <a:p>
                      <a:pPr>
                        <a:buNone/>
                      </a:pPr>
                      <a:r>
                        <a:rPr lang="en-IN" altLang="en-US"/>
                        <a:t>0.25</a:t>
                      </a:r>
                      <a:endParaRPr lang="en-IN" altLang="en-US"/>
                    </a:p>
                  </a:txBody>
                  <a:tcPr/>
                </a:tc>
                <a:tc>
                  <a:txBody>
                    <a:bodyPr/>
                    <a:p>
                      <a:pPr>
                        <a:buNone/>
                      </a:pPr>
                      <a:r>
                        <a:rPr lang="en-IN" altLang="en-US"/>
                        <a:t>0.25</a:t>
                      </a:r>
                      <a:endParaRPr lang="en-IN" altLang="en-US"/>
                    </a:p>
                  </a:txBody>
                  <a:tcPr/>
                </a:tc>
                <a:tc>
                  <a:txBody>
                    <a:bodyPr/>
                    <a:p>
                      <a:pPr>
                        <a:buNone/>
                      </a:pPr>
                      <a:r>
                        <a:rPr lang="en-IN" altLang="en-US"/>
                        <a:t>0.4</a:t>
                      </a:r>
                      <a:endParaRPr lang="en-IN" altLang="en-US"/>
                    </a:p>
                  </a:txBody>
                  <a:tcPr/>
                </a:tc>
                <a:tc>
                  <a:txBody>
                    <a:bodyPr/>
                    <a:p>
                      <a:pPr>
                        <a:buNone/>
                      </a:pPr>
                      <a:r>
                        <a:rPr lang="en-IN" altLang="en-US"/>
                        <a:t>0.4</a:t>
                      </a:r>
                      <a:endParaRPr lang="en-IN" altLang="en-US"/>
                    </a:p>
                  </a:txBody>
                  <a:tcPr/>
                </a:tc>
              </a:tr>
              <a:tr h="377825">
                <a:tc>
                  <a:txBody>
                    <a:bodyPr/>
                    <a:p>
                      <a:pPr>
                        <a:buNone/>
                      </a:pPr>
                      <a:r>
                        <a:rPr lang="en-IN" altLang="en-US"/>
                        <a:t>Span 20</a:t>
                      </a:r>
                      <a:endParaRPr lang="en-IN" altLang="en-US"/>
                    </a:p>
                  </a:txBody>
                  <a:tcPr/>
                </a:tc>
                <a:tc>
                  <a:txBody>
                    <a:bodyPr/>
                    <a:p>
                      <a:pPr>
                        <a:buNone/>
                      </a:pPr>
                      <a:r>
                        <a:rPr lang="en-IN" altLang="en-US"/>
                        <a:t>1</a:t>
                      </a:r>
                      <a:endParaRPr lang="en-IN" altLang="en-US"/>
                    </a:p>
                  </a:txBody>
                  <a:tcPr/>
                </a:tc>
                <a:tc>
                  <a:txBody>
                    <a:bodyPr/>
                    <a:p>
                      <a:pPr>
                        <a:buNone/>
                      </a:pPr>
                      <a:r>
                        <a:rPr lang="en-IN" altLang="en-US"/>
                        <a:t>1</a:t>
                      </a:r>
                      <a:endParaRPr lang="en-IN" altLang="en-US"/>
                    </a:p>
                  </a:txBody>
                  <a:tcPr/>
                </a:tc>
                <a:tc>
                  <a:txBody>
                    <a:bodyPr/>
                    <a:p>
                      <a:pPr>
                        <a:buNone/>
                      </a:pPr>
                      <a:r>
                        <a:rPr lang="en-IN" altLang="en-US"/>
                        <a:t>1</a:t>
                      </a:r>
                      <a:endParaRPr lang="en-IN" altLang="en-US"/>
                    </a:p>
                  </a:txBody>
                  <a:tcPr/>
                </a:tc>
                <a:tc>
                  <a:txBody>
                    <a:bodyPr/>
                    <a:p>
                      <a:pPr>
                        <a:buNone/>
                      </a:pPr>
                      <a:r>
                        <a:rPr lang="en-IN" altLang="en-US"/>
                        <a:t>0.85</a:t>
                      </a:r>
                      <a:endParaRPr lang="en-IN" altLang="en-US"/>
                    </a:p>
                  </a:txBody>
                  <a:tcPr/>
                </a:tc>
                <a:tc>
                  <a:txBody>
                    <a:bodyPr/>
                    <a:p>
                      <a:pPr>
                        <a:buNone/>
                      </a:pPr>
                      <a:r>
                        <a:rPr lang="en-IN" altLang="en-US"/>
                        <a:t>0.85</a:t>
                      </a:r>
                      <a:endParaRPr lang="en-IN" altLang="en-US"/>
                    </a:p>
                  </a:txBody>
                  <a:tcPr/>
                </a:tc>
              </a:tr>
              <a:tr h="537845">
                <a:tc>
                  <a:txBody>
                    <a:bodyPr/>
                    <a:p>
                      <a:pPr>
                        <a:buNone/>
                      </a:pPr>
                      <a:r>
                        <a:rPr lang="en-IN" altLang="en-US"/>
                        <a:t>Distilled water</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r>
            </a:tbl>
          </a:graphicData>
        </a:graphic>
      </p:graphicFrame>
      <p:sp>
        <p:nvSpPr>
          <p:cNvPr id="5" name="Text Box 4"/>
          <p:cNvSpPr txBox="1"/>
          <p:nvPr/>
        </p:nvSpPr>
        <p:spPr>
          <a:xfrm>
            <a:off x="1221740" y="4591050"/>
            <a:ext cx="3050540" cy="1529715"/>
          </a:xfrm>
          <a:prstGeom prst="rect">
            <a:avLst/>
          </a:prstGeom>
          <a:noFill/>
        </p:spPr>
        <p:txBody>
          <a:bodyPr wrap="square" rtlCol="0">
            <a:noAutofit/>
          </a:bodyPr>
          <a:p>
            <a:r>
              <a:rPr lang="en-IN" altLang="en-US" b="1"/>
              <a:t>PHYSICAL EVALUATION</a:t>
            </a:r>
            <a:endParaRPr lang="en-IN" altLang="en-US"/>
          </a:p>
          <a:p>
            <a:pPr marL="285750" indent="-285750">
              <a:buFont typeface="Arial" panose="020B0604020202020204" pitchFamily="34" charset="0"/>
              <a:buChar char="•"/>
            </a:pPr>
            <a:r>
              <a:rPr lang="en-IN" altLang="en-US"/>
              <a:t>Colour - white</a:t>
            </a:r>
            <a:endParaRPr lang="en-IN" altLang="en-US"/>
          </a:p>
          <a:p>
            <a:pPr marL="285750" indent="-285750">
              <a:buFont typeface="Arial" panose="020B0604020202020204" pitchFamily="34" charset="0"/>
              <a:buChar char="•"/>
            </a:pPr>
            <a:r>
              <a:rPr lang="en-IN" altLang="en-US"/>
              <a:t>Odour - Pleasant</a:t>
            </a:r>
            <a:endParaRPr lang="en-IN" altLang="en-US"/>
          </a:p>
          <a:p>
            <a:pPr marL="285750" indent="-285750">
              <a:buFont typeface="Arial" panose="020B0604020202020204" pitchFamily="34" charset="0"/>
              <a:buChar char="•"/>
            </a:pPr>
            <a:r>
              <a:rPr lang="en-IN" altLang="en-US"/>
              <a:t>Texture - smooth</a:t>
            </a:r>
            <a:endParaRPr lang="en-IN" altLang="en-US"/>
          </a:p>
          <a:p>
            <a:pPr marL="285750" indent="-285750">
              <a:buFont typeface="Arial" panose="020B0604020202020204" pitchFamily="34" charset="0"/>
              <a:buChar char="•"/>
            </a:pPr>
            <a:r>
              <a:rPr lang="en-IN" altLang="en-US"/>
              <a:t>State - Semi solid</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400"/>
              <a:t>UV Estimation of metformin</a:t>
            </a:r>
            <a:endParaRPr lang="en-IN" altLang="en-US" sz="2400"/>
          </a:p>
        </p:txBody>
      </p:sp>
      <p:graphicFrame>
        <p:nvGraphicFramePr>
          <p:cNvPr id="5" name="Content Placeholder 4"/>
          <p:cNvGraphicFramePr/>
          <p:nvPr>
            <p:ph sz="half" idx="1"/>
          </p:nvPr>
        </p:nvGraphicFramePr>
        <p:xfrm>
          <a:off x="609600" y="1174750"/>
          <a:ext cx="5384800" cy="5036185"/>
        </p:xfrm>
        <a:graphic>
          <a:graphicData uri="http://schemas.openxmlformats.org/drawingml/2006/table">
            <a:tbl>
              <a:tblPr firstRow="1" bandRow="1">
                <a:tableStyleId>{5C22544A-7EE6-4342-B048-85BDC9FD1C3A}</a:tableStyleId>
              </a:tblPr>
              <a:tblGrid>
                <a:gridCol w="1134110"/>
                <a:gridCol w="2207260"/>
                <a:gridCol w="2043430"/>
              </a:tblGrid>
              <a:tr h="719455">
                <a:tc>
                  <a:txBody>
                    <a:bodyPr/>
                    <a:p>
                      <a:pPr algn="ctr">
                        <a:buNone/>
                      </a:pPr>
                      <a:r>
                        <a:rPr lang="en-IN" altLang="en-US"/>
                        <a:t>SL</a:t>
                      </a:r>
                      <a:endParaRPr lang="en-IN" altLang="en-US"/>
                    </a:p>
                    <a:p>
                      <a:pPr algn="ctr">
                        <a:buNone/>
                      </a:pPr>
                      <a:r>
                        <a:rPr lang="en-IN" altLang="en-US"/>
                        <a:t>NO</a:t>
                      </a:r>
                      <a:endParaRPr lang="en-IN" altLang="en-US"/>
                    </a:p>
                  </a:txBody>
                  <a:tcPr/>
                </a:tc>
                <a:tc>
                  <a:txBody>
                    <a:bodyPr/>
                    <a:p>
                      <a:pPr algn="ctr">
                        <a:buNone/>
                      </a:pPr>
                      <a:r>
                        <a:rPr lang="en-IN" altLang="en-US"/>
                        <a:t>Concentration</a:t>
                      </a:r>
                      <a:endParaRPr lang="en-IN" altLang="en-US"/>
                    </a:p>
                  </a:txBody>
                  <a:tcPr/>
                </a:tc>
                <a:tc>
                  <a:txBody>
                    <a:bodyPr/>
                    <a:p>
                      <a:pPr algn="ctr">
                        <a:buNone/>
                      </a:pPr>
                      <a:r>
                        <a:rPr lang="en-IN" altLang="en-US"/>
                        <a:t>Absorbance</a:t>
                      </a:r>
                      <a:endParaRPr lang="en-IN" altLang="en-US"/>
                    </a:p>
                    <a:p>
                      <a:pPr algn="ctr">
                        <a:buNone/>
                      </a:pPr>
                      <a:r>
                        <a:rPr lang="en-IN" altLang="en-US"/>
                        <a:t>[nm]</a:t>
                      </a:r>
                      <a:endParaRPr lang="en-IN" altLang="en-US"/>
                    </a:p>
                  </a:txBody>
                  <a:tcPr/>
                </a:tc>
              </a:tr>
              <a:tr h="719455">
                <a:tc>
                  <a:txBody>
                    <a:bodyPr/>
                    <a:p>
                      <a:pPr algn="ctr">
                        <a:buNone/>
                      </a:pPr>
                      <a:r>
                        <a:rPr lang="en-IN" altLang="en-US"/>
                        <a:t>1</a:t>
                      </a:r>
                      <a:endParaRPr lang="en-IN" altLang="en-US"/>
                    </a:p>
                  </a:txBody>
                  <a:tcPr/>
                </a:tc>
                <a:tc>
                  <a:txBody>
                    <a:bodyPr/>
                    <a:p>
                      <a:pPr algn="ctr">
                        <a:buNone/>
                      </a:pPr>
                      <a:r>
                        <a:rPr lang="en-IN" altLang="en-US"/>
                        <a:t>0.2</a:t>
                      </a:r>
                      <a:endParaRPr lang="en-IN" altLang="en-US"/>
                    </a:p>
                  </a:txBody>
                  <a:tcPr/>
                </a:tc>
                <a:tc>
                  <a:txBody>
                    <a:bodyPr/>
                    <a:p>
                      <a:pPr algn="ctr">
                        <a:buNone/>
                      </a:pPr>
                      <a:r>
                        <a:rPr lang="en-IN" altLang="en-US"/>
                        <a:t>0.164</a:t>
                      </a:r>
                      <a:endParaRPr lang="en-IN" altLang="en-US"/>
                    </a:p>
                  </a:txBody>
                  <a:tcPr/>
                </a:tc>
              </a:tr>
              <a:tr h="719455">
                <a:tc>
                  <a:txBody>
                    <a:bodyPr/>
                    <a:p>
                      <a:pPr algn="ctr">
                        <a:buNone/>
                      </a:pPr>
                      <a:r>
                        <a:rPr lang="en-IN" altLang="en-US"/>
                        <a:t>2</a:t>
                      </a:r>
                      <a:endParaRPr lang="en-IN" altLang="en-US"/>
                    </a:p>
                  </a:txBody>
                  <a:tcPr/>
                </a:tc>
                <a:tc>
                  <a:txBody>
                    <a:bodyPr/>
                    <a:p>
                      <a:pPr algn="ctr">
                        <a:buNone/>
                      </a:pPr>
                      <a:r>
                        <a:rPr lang="en-IN" altLang="en-US"/>
                        <a:t>0.4</a:t>
                      </a:r>
                      <a:endParaRPr lang="en-IN" altLang="en-US"/>
                    </a:p>
                  </a:txBody>
                  <a:tcPr/>
                </a:tc>
                <a:tc>
                  <a:txBody>
                    <a:bodyPr/>
                    <a:p>
                      <a:pPr algn="ctr">
                        <a:buNone/>
                      </a:pPr>
                      <a:r>
                        <a:rPr lang="en-IN" altLang="en-US"/>
                        <a:t>0.283</a:t>
                      </a:r>
                      <a:endParaRPr lang="en-IN" altLang="en-US"/>
                    </a:p>
                  </a:txBody>
                  <a:tcPr/>
                </a:tc>
              </a:tr>
              <a:tr h="719455">
                <a:tc>
                  <a:txBody>
                    <a:bodyPr/>
                    <a:p>
                      <a:pPr algn="ctr">
                        <a:buNone/>
                      </a:pPr>
                      <a:r>
                        <a:rPr lang="en-IN" altLang="en-US"/>
                        <a:t>3</a:t>
                      </a:r>
                      <a:endParaRPr lang="en-IN" altLang="en-US"/>
                    </a:p>
                  </a:txBody>
                  <a:tcPr/>
                </a:tc>
                <a:tc>
                  <a:txBody>
                    <a:bodyPr/>
                    <a:p>
                      <a:pPr algn="ctr">
                        <a:buNone/>
                      </a:pPr>
                      <a:r>
                        <a:rPr lang="en-IN" altLang="en-US"/>
                        <a:t>0.6</a:t>
                      </a:r>
                      <a:endParaRPr lang="en-IN" altLang="en-US"/>
                    </a:p>
                  </a:txBody>
                  <a:tcPr/>
                </a:tc>
                <a:tc>
                  <a:txBody>
                    <a:bodyPr/>
                    <a:p>
                      <a:pPr algn="ctr">
                        <a:buNone/>
                      </a:pPr>
                      <a:r>
                        <a:rPr lang="en-IN" altLang="en-US"/>
                        <a:t>0.459</a:t>
                      </a:r>
                      <a:endParaRPr lang="en-IN" altLang="en-US"/>
                    </a:p>
                  </a:txBody>
                  <a:tcPr/>
                </a:tc>
              </a:tr>
              <a:tr h="719455">
                <a:tc>
                  <a:txBody>
                    <a:bodyPr/>
                    <a:p>
                      <a:pPr algn="ctr">
                        <a:buNone/>
                      </a:pPr>
                      <a:r>
                        <a:rPr lang="en-IN" altLang="en-US"/>
                        <a:t>4</a:t>
                      </a:r>
                      <a:endParaRPr lang="en-IN" altLang="en-US"/>
                    </a:p>
                  </a:txBody>
                  <a:tcPr/>
                </a:tc>
                <a:tc>
                  <a:txBody>
                    <a:bodyPr/>
                    <a:p>
                      <a:pPr algn="ctr">
                        <a:buNone/>
                      </a:pPr>
                      <a:r>
                        <a:rPr lang="en-IN" altLang="en-US"/>
                        <a:t>0.8</a:t>
                      </a:r>
                      <a:endParaRPr lang="en-IN" altLang="en-US"/>
                    </a:p>
                  </a:txBody>
                  <a:tcPr/>
                </a:tc>
                <a:tc>
                  <a:txBody>
                    <a:bodyPr/>
                    <a:p>
                      <a:pPr algn="ctr">
                        <a:buNone/>
                      </a:pPr>
                      <a:r>
                        <a:rPr lang="en-IN" altLang="en-US"/>
                        <a:t>0.643</a:t>
                      </a:r>
                      <a:endParaRPr lang="en-IN" altLang="en-US"/>
                    </a:p>
                  </a:txBody>
                  <a:tcPr/>
                </a:tc>
              </a:tr>
              <a:tr h="719455">
                <a:tc>
                  <a:txBody>
                    <a:bodyPr/>
                    <a:p>
                      <a:pPr algn="ctr">
                        <a:buNone/>
                      </a:pPr>
                      <a:r>
                        <a:rPr lang="en-IN" altLang="en-US"/>
                        <a:t>5</a:t>
                      </a:r>
                      <a:endParaRPr lang="en-IN" altLang="en-US"/>
                    </a:p>
                  </a:txBody>
                  <a:tcPr/>
                </a:tc>
                <a:tc>
                  <a:txBody>
                    <a:bodyPr/>
                    <a:p>
                      <a:pPr algn="ctr">
                        <a:buNone/>
                      </a:pPr>
                      <a:r>
                        <a:rPr lang="en-IN" altLang="en-US"/>
                        <a:t>1</a:t>
                      </a:r>
                      <a:endParaRPr lang="en-IN" altLang="en-US"/>
                    </a:p>
                  </a:txBody>
                  <a:tcPr/>
                </a:tc>
                <a:tc>
                  <a:txBody>
                    <a:bodyPr/>
                    <a:p>
                      <a:pPr algn="ctr">
                        <a:buNone/>
                      </a:pPr>
                      <a:r>
                        <a:rPr lang="en-IN" altLang="en-US"/>
                        <a:t>0.709</a:t>
                      </a:r>
                      <a:endParaRPr lang="en-IN" altLang="en-US"/>
                    </a:p>
                  </a:txBody>
                  <a:tcPr/>
                </a:tc>
              </a:tr>
              <a:tr h="719455">
                <a:tc>
                  <a:txBody>
                    <a:bodyPr/>
                    <a:p>
                      <a:pPr algn="ctr">
                        <a:buNone/>
                      </a:pPr>
                      <a:r>
                        <a:rPr lang="en-IN" altLang="en-US"/>
                        <a:t>6</a:t>
                      </a:r>
                      <a:endParaRPr lang="en-IN" altLang="en-US"/>
                    </a:p>
                  </a:txBody>
                  <a:tcPr/>
                </a:tc>
                <a:tc>
                  <a:txBody>
                    <a:bodyPr/>
                    <a:p>
                      <a:pPr algn="ctr">
                        <a:buNone/>
                      </a:pPr>
                      <a:r>
                        <a:rPr lang="en-IN" altLang="en-US"/>
                        <a:t>1.2</a:t>
                      </a:r>
                      <a:endParaRPr lang="en-IN" altLang="en-US"/>
                    </a:p>
                  </a:txBody>
                  <a:tcPr/>
                </a:tc>
                <a:tc>
                  <a:txBody>
                    <a:bodyPr/>
                    <a:p>
                      <a:pPr algn="ctr">
                        <a:buNone/>
                      </a:pPr>
                      <a:r>
                        <a:rPr lang="en-IN" altLang="en-US"/>
                        <a:t>0.845</a:t>
                      </a:r>
                      <a:endParaRPr lang="en-IN" altLang="en-US"/>
                    </a:p>
                  </a:txBody>
                  <a:tcPr/>
                </a:tc>
              </a:tr>
            </a:tbl>
          </a:graphicData>
        </a:graphic>
      </p:graphicFrame>
      <p:pic>
        <p:nvPicPr>
          <p:cNvPr id="7" name="Content Placeholder 6" descr="vm2"/>
          <p:cNvPicPr>
            <a:picLocks noChangeAspect="1"/>
          </p:cNvPicPr>
          <p:nvPr>
            <p:ph sz="half" idx="2"/>
          </p:nvPr>
        </p:nvPicPr>
        <p:blipFill>
          <a:blip r:embed="rId1"/>
          <a:srcRect l="33939" t="66415" r="33416"/>
          <a:stretch>
            <a:fillRect/>
          </a:stretch>
        </p:blipFill>
        <p:spPr>
          <a:xfrm>
            <a:off x="6436360" y="1670685"/>
            <a:ext cx="5279390" cy="3829685"/>
          </a:xfrm>
          <a:prstGeom prst="rect">
            <a:avLst/>
          </a:prstGeom>
        </p:spPr>
      </p:pic>
      <p:sp>
        <p:nvSpPr>
          <p:cNvPr id="8" name="Text Box 7"/>
          <p:cNvSpPr txBox="1"/>
          <p:nvPr/>
        </p:nvSpPr>
        <p:spPr>
          <a:xfrm>
            <a:off x="7259320" y="5575935"/>
            <a:ext cx="3915410" cy="645160"/>
          </a:xfrm>
          <a:prstGeom prst="rect">
            <a:avLst/>
          </a:prstGeom>
          <a:noFill/>
        </p:spPr>
        <p:txBody>
          <a:bodyPr wrap="square" rtlCol="0">
            <a:spAutoFit/>
          </a:bodyPr>
          <a:p>
            <a:pPr algn="ctr"/>
            <a:r>
              <a:rPr lang="en-IN" altLang="en-US"/>
              <a:t>Calibration curve of metformin at 234nm</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FTIR OF METFORMIN</a:t>
            </a:r>
            <a:endParaRPr lang="en-IN" altLang="en-US"/>
          </a:p>
        </p:txBody>
      </p:sp>
      <p:pic>
        <p:nvPicPr>
          <p:cNvPr id="4" name="Content Placeholder 3" descr="Untitled"/>
          <p:cNvPicPr>
            <a:picLocks noChangeAspect="1"/>
          </p:cNvPicPr>
          <p:nvPr>
            <p:ph idx="1"/>
          </p:nvPr>
        </p:nvPicPr>
        <p:blipFill>
          <a:blip r:embed="rId1"/>
          <a:stretch>
            <a:fillRect/>
          </a:stretch>
        </p:blipFill>
        <p:spPr>
          <a:xfrm>
            <a:off x="132715" y="980440"/>
            <a:ext cx="6156960" cy="5666740"/>
          </a:xfrm>
          <a:prstGeom prst="rect">
            <a:avLst/>
          </a:prstGeom>
        </p:spPr>
      </p:pic>
      <p:graphicFrame>
        <p:nvGraphicFramePr>
          <p:cNvPr id="6" name="Table 5"/>
          <p:cNvGraphicFramePr/>
          <p:nvPr/>
        </p:nvGraphicFramePr>
        <p:xfrm>
          <a:off x="6407150" y="1594485"/>
          <a:ext cx="5447665" cy="5052695"/>
        </p:xfrm>
        <a:graphic>
          <a:graphicData uri="http://schemas.openxmlformats.org/drawingml/2006/table">
            <a:tbl>
              <a:tblPr firstRow="1" bandRow="1">
                <a:tableStyleId>{5C22544A-7EE6-4342-B048-85BDC9FD1C3A}</a:tableStyleId>
              </a:tblPr>
              <a:tblGrid>
                <a:gridCol w="2488565"/>
                <a:gridCol w="2959100"/>
              </a:tblGrid>
              <a:tr h="819150">
                <a:tc>
                  <a:txBody>
                    <a:bodyPr/>
                    <a:p>
                      <a:pPr>
                        <a:buNone/>
                      </a:pPr>
                      <a:r>
                        <a:rPr lang="en-US"/>
                        <a:t>Wavenumber (cm⁻¹)</a:t>
                      </a:r>
                      <a:endParaRPr lang="en-US"/>
                    </a:p>
                  </a:txBody>
                  <a:tcPr/>
                </a:tc>
                <a:tc>
                  <a:txBody>
                    <a:bodyPr/>
                    <a:p>
                      <a:pPr>
                        <a:buNone/>
                      </a:pPr>
                      <a:r>
                        <a:rPr lang="en-US"/>
                        <a:t>Functional Group or Bond</a:t>
                      </a:r>
                      <a:endParaRPr lang="en-US"/>
                    </a:p>
                  </a:txBody>
                  <a:tcPr/>
                </a:tc>
              </a:tr>
              <a:tr h="487680">
                <a:tc>
                  <a:txBody>
                    <a:bodyPr/>
                    <a:p>
                      <a:pPr>
                        <a:buNone/>
                      </a:pPr>
                      <a:r>
                        <a:rPr lang="en-US"/>
                        <a:t>3200-3600</a:t>
                      </a:r>
                      <a:endParaRPr lang="en-US"/>
                    </a:p>
                  </a:txBody>
                  <a:tcPr/>
                </a:tc>
                <a:tc>
                  <a:txBody>
                    <a:bodyPr/>
                    <a:p>
                      <a:pPr>
                        <a:buNone/>
                      </a:pPr>
                      <a:r>
                        <a:rPr lang="en-US"/>
                        <a:t>O-H stretching (alcohol)</a:t>
                      </a:r>
                      <a:endParaRPr lang="en-US"/>
                    </a:p>
                  </a:txBody>
                  <a:tcPr/>
                </a:tc>
              </a:tr>
              <a:tr h="487680">
                <a:tc>
                  <a:txBody>
                    <a:bodyPr/>
                    <a:p>
                      <a:pPr>
                        <a:buNone/>
                      </a:pPr>
                      <a:r>
                        <a:rPr lang="en-US"/>
                        <a:t>3100-3000</a:t>
                      </a:r>
                      <a:endParaRPr lang="en-US"/>
                    </a:p>
                  </a:txBody>
                  <a:tcPr/>
                </a:tc>
                <a:tc>
                  <a:txBody>
                    <a:bodyPr/>
                    <a:p>
                      <a:pPr>
                        <a:buNone/>
                      </a:pPr>
                      <a:r>
                        <a:rPr lang="en-US"/>
                        <a:t>C-H stretching (alkanes)</a:t>
                      </a:r>
                      <a:endParaRPr lang="en-US"/>
                    </a:p>
                  </a:txBody>
                  <a:tcPr/>
                </a:tc>
              </a:tr>
              <a:tr h="487680">
                <a:tc>
                  <a:txBody>
                    <a:bodyPr/>
                    <a:p>
                      <a:pPr>
                        <a:buNone/>
                      </a:pPr>
                      <a:r>
                        <a:rPr lang="en-US"/>
                        <a:t>1700-1600</a:t>
                      </a:r>
                      <a:endParaRPr lang="en-US"/>
                    </a:p>
                  </a:txBody>
                  <a:tcPr/>
                </a:tc>
                <a:tc>
                  <a:txBody>
                    <a:bodyPr/>
                    <a:p>
                      <a:pPr>
                        <a:buNone/>
                      </a:pPr>
                      <a:r>
                        <a:rPr lang="en-US"/>
                        <a:t>C=O stretching (carbonyl)</a:t>
                      </a:r>
                      <a:endParaRPr lang="en-US"/>
                    </a:p>
                  </a:txBody>
                  <a:tcPr/>
                </a:tc>
              </a:tr>
              <a:tr h="488315">
                <a:tc>
                  <a:txBody>
                    <a:bodyPr/>
                    <a:p>
                      <a:pPr>
                        <a:buNone/>
                      </a:pPr>
                      <a:r>
                        <a:rPr lang="en-US"/>
                        <a:t>1560-1500</a:t>
                      </a:r>
                      <a:endParaRPr lang="en-US"/>
                    </a:p>
                  </a:txBody>
                  <a:tcPr/>
                </a:tc>
                <a:tc>
                  <a:txBody>
                    <a:bodyPr/>
                    <a:p>
                      <a:pPr>
                        <a:buNone/>
                      </a:pPr>
                      <a:r>
                        <a:rPr lang="en-US"/>
                        <a:t>N-H bending (amines)</a:t>
                      </a:r>
                      <a:endParaRPr lang="en-US"/>
                    </a:p>
                  </a:txBody>
                  <a:tcPr/>
                </a:tc>
              </a:tr>
              <a:tr h="487680">
                <a:tc>
                  <a:txBody>
                    <a:bodyPr/>
                    <a:p>
                      <a:pPr>
                        <a:buNone/>
                      </a:pPr>
                      <a:r>
                        <a:rPr lang="en-US"/>
                        <a:t>1450</a:t>
                      </a:r>
                      <a:endParaRPr lang="en-US"/>
                    </a:p>
                  </a:txBody>
                  <a:tcPr/>
                </a:tc>
                <a:tc>
                  <a:txBody>
                    <a:bodyPr/>
                    <a:p>
                      <a:pPr>
                        <a:buNone/>
                      </a:pPr>
                      <a:r>
                        <a:rPr lang="en-US"/>
                        <a:t>C-H bending (methylene)</a:t>
                      </a:r>
                      <a:endParaRPr lang="en-US"/>
                    </a:p>
                  </a:txBody>
                  <a:tcPr/>
                </a:tc>
              </a:tr>
              <a:tr h="487680">
                <a:tc>
                  <a:txBody>
                    <a:bodyPr/>
                    <a:p>
                      <a:pPr>
                        <a:buNone/>
                      </a:pPr>
                      <a:r>
                        <a:rPr lang="en-US"/>
                        <a:t>1250-1100</a:t>
                      </a:r>
                      <a:endParaRPr lang="en-US"/>
                    </a:p>
                  </a:txBody>
                  <a:tcPr/>
                </a:tc>
                <a:tc>
                  <a:txBody>
                    <a:bodyPr/>
                    <a:p>
                      <a:pPr>
                        <a:buNone/>
                      </a:pPr>
                      <a:r>
                        <a:rPr lang="en-US"/>
                        <a:t>C-N stretching (amines)</a:t>
                      </a:r>
                      <a:endParaRPr lang="en-US"/>
                    </a:p>
                  </a:txBody>
                  <a:tcPr/>
                </a:tc>
              </a:tr>
              <a:tr h="819150">
                <a:tc>
                  <a:txBody>
                    <a:bodyPr/>
                    <a:p>
                      <a:pPr>
                        <a:buNone/>
                      </a:pPr>
                      <a:r>
                        <a:rPr lang="en-US"/>
                        <a:t>1000-900</a:t>
                      </a:r>
                      <a:endParaRPr lang="en-US"/>
                    </a:p>
                  </a:txBody>
                  <a:tcPr/>
                </a:tc>
                <a:tc>
                  <a:txBody>
                    <a:bodyPr/>
                    <a:p>
                      <a:pPr>
                        <a:buNone/>
                      </a:pPr>
                      <a:r>
                        <a:rPr lang="en-US"/>
                        <a:t>C-O stretching (alcohol or ether)</a:t>
                      </a:r>
                      <a:endParaRPr lang="en-US"/>
                    </a:p>
                  </a:txBody>
                  <a:tcPr/>
                </a:tc>
              </a:tr>
              <a:tr h="487680">
                <a:tc>
                  <a:txBody>
                    <a:bodyPr/>
                    <a:p>
                      <a:pPr>
                        <a:buNone/>
                      </a:pPr>
                      <a:r>
                        <a:rPr lang="en-US"/>
                        <a:t>850-750</a:t>
                      </a:r>
                      <a:endParaRPr lang="en-US"/>
                    </a:p>
                  </a:txBody>
                  <a:tcPr/>
                </a:tc>
                <a:tc>
                  <a:txBody>
                    <a:bodyPr/>
                    <a:p>
                      <a:pPr>
                        <a:buNone/>
                      </a:pPr>
                      <a:r>
                        <a:rPr lang="en-US"/>
                        <a:t>C-H bending (aromatic)</a:t>
                      </a:r>
                      <a:endParaRPr lang="en-US"/>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800"/>
              <a:t>FUTURE WORK PLANS</a:t>
            </a:r>
            <a:endParaRPr lang="en-IN" altLang="en-US" sz="2800"/>
          </a:p>
        </p:txBody>
      </p:sp>
      <p:sp>
        <p:nvSpPr>
          <p:cNvPr id="3" name="Content Placeholder 2"/>
          <p:cNvSpPr>
            <a:spLocks noGrp="1"/>
          </p:cNvSpPr>
          <p:nvPr>
            <p:ph idx="1"/>
          </p:nvPr>
        </p:nvSpPr>
        <p:spPr/>
        <p:txBody>
          <a:bodyPr/>
          <a:p>
            <a:pPr algn="just">
              <a:buFont typeface="Wingdings" panose="05000000000000000000" charset="0"/>
              <a:buChar char="§"/>
            </a:pPr>
            <a:r>
              <a:rPr lang="en-IN" altLang="en-US" sz="1800"/>
              <a:t>Evaluation of Placebo </a:t>
            </a:r>
            <a:endParaRPr lang="en-IN" altLang="en-US" sz="1800"/>
          </a:p>
          <a:p>
            <a:pPr algn="just">
              <a:buFont typeface="Wingdings" panose="05000000000000000000" charset="0"/>
              <a:buChar char="§"/>
            </a:pPr>
            <a:r>
              <a:rPr lang="en-IN" altLang="en-US" sz="1800"/>
              <a:t>Compactibility studies between drug and excipients </a:t>
            </a:r>
            <a:endParaRPr lang="en-IN" altLang="en-US" sz="1800"/>
          </a:p>
          <a:p>
            <a:pPr marL="0" indent="0" algn="just">
              <a:buFont typeface="Wingdings" panose="05000000000000000000" charset="0"/>
              <a:buNone/>
            </a:pPr>
            <a:r>
              <a:rPr lang="en-IN" altLang="en-US" sz="1800"/>
              <a:t>      Differential scanning calorimetry [DSC] </a:t>
            </a:r>
            <a:endParaRPr lang="en-IN" altLang="en-US" sz="1800"/>
          </a:p>
          <a:p>
            <a:pPr algn="just">
              <a:buFont typeface="Wingdings" panose="05000000000000000000" charset="0"/>
              <a:buChar char="§"/>
            </a:pPr>
            <a:r>
              <a:rPr lang="en-IN" altLang="en-US" sz="1800"/>
              <a:t>Preparation and evaluation of more formulation </a:t>
            </a:r>
            <a:endParaRPr lang="en-IN" altLang="en-US" sz="1800"/>
          </a:p>
          <a:p>
            <a:pPr algn="just">
              <a:buFont typeface="Wingdings" panose="05000000000000000000" charset="0"/>
              <a:buChar char="§"/>
            </a:pPr>
            <a:r>
              <a:rPr lang="en-IN" altLang="en-US" sz="1800"/>
              <a:t>Experimental design and optimization </a:t>
            </a:r>
            <a:endParaRPr lang="en-IN" altLang="en-US" sz="1800"/>
          </a:p>
          <a:p>
            <a:pPr algn="just">
              <a:buFont typeface="Wingdings" panose="05000000000000000000" charset="0"/>
              <a:buChar char="§"/>
            </a:pPr>
            <a:r>
              <a:rPr lang="en-IN" altLang="en-US" sz="1800"/>
              <a:t>Charaterisation of the prepared microemulsion gel includes the determination of:</a:t>
            </a:r>
            <a:endParaRPr lang="en-IN" altLang="en-US" sz="1800"/>
          </a:p>
          <a:p>
            <a:pPr algn="just">
              <a:buFont typeface="Wingdings" panose="05000000000000000000" charset="0"/>
              <a:buChar char="§"/>
            </a:pPr>
            <a:r>
              <a:rPr lang="en-IN" altLang="en-US" sz="1800"/>
              <a:t>Physical Appearance</a:t>
            </a:r>
            <a:endParaRPr lang="en-IN" altLang="en-US" sz="1800"/>
          </a:p>
          <a:p>
            <a:pPr algn="just">
              <a:buFont typeface="Wingdings" panose="05000000000000000000" charset="0"/>
              <a:buChar char="§"/>
            </a:pPr>
            <a:r>
              <a:rPr lang="en-IN" altLang="en-US" sz="1800"/>
              <a:t>pH</a:t>
            </a:r>
            <a:endParaRPr lang="en-IN" altLang="en-US" sz="1800"/>
          </a:p>
          <a:p>
            <a:pPr algn="just">
              <a:buFont typeface="Wingdings" panose="05000000000000000000" charset="0"/>
              <a:buChar char="§"/>
            </a:pPr>
            <a:r>
              <a:rPr lang="en-IN" altLang="en-US" sz="1800"/>
              <a:t>Viscosity</a:t>
            </a:r>
            <a:endParaRPr lang="en-IN" altLang="en-US" sz="1800"/>
          </a:p>
          <a:p>
            <a:pPr algn="just">
              <a:buFont typeface="Wingdings" panose="05000000000000000000" charset="0"/>
              <a:buChar char="§"/>
            </a:pPr>
            <a:r>
              <a:rPr lang="en-IN" altLang="en-US" sz="1800"/>
              <a:t>Percentage of drug content </a:t>
            </a:r>
            <a:endParaRPr lang="en-IN" altLang="en-US" sz="1800"/>
          </a:p>
          <a:p>
            <a:pPr algn="just">
              <a:buFont typeface="Wingdings" panose="05000000000000000000" charset="0"/>
              <a:buChar char="§"/>
            </a:pPr>
            <a:r>
              <a:rPr lang="en-IN" altLang="en-US" sz="1800"/>
              <a:t>In - vitro permeation study</a:t>
            </a:r>
            <a:endParaRPr lang="en-IN" altLang="en-US" sz="1800"/>
          </a:p>
          <a:p>
            <a:pPr algn="just">
              <a:buFont typeface="Wingdings" panose="05000000000000000000" charset="0"/>
              <a:buChar char="§"/>
            </a:pPr>
            <a:r>
              <a:rPr lang="en-IN" altLang="en-US" sz="1800"/>
              <a:t>Stability study as per ICH guidelines </a:t>
            </a:r>
            <a:endParaRPr lang="en-I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INTRODUCTION</a:t>
            </a:r>
            <a:endParaRPr lang="en-US"/>
          </a:p>
        </p:txBody>
      </p:sp>
      <p:sp>
        <p:nvSpPr>
          <p:cNvPr id="3" name="Content Placeholder 2"/>
          <p:cNvSpPr>
            <a:spLocks noGrp="1"/>
          </p:cNvSpPr>
          <p:nvPr>
            <p:ph idx="1"/>
          </p:nvPr>
        </p:nvSpPr>
        <p:spPr>
          <a:xfrm>
            <a:off x="609600" y="1206500"/>
            <a:ext cx="10799445" cy="5346700"/>
          </a:xfrm>
        </p:spPr>
        <p:txBody>
          <a:bodyPr/>
          <a:p>
            <a:pPr marL="0" indent="0" algn="just">
              <a:buNone/>
            </a:pPr>
            <a:endParaRPr lang="en-US"/>
          </a:p>
          <a:p>
            <a:pPr algn="just">
              <a:buFont typeface="Arial" panose="020B0604020202020204" pitchFamily="34" charset="0"/>
              <a:buChar char="•"/>
            </a:pPr>
            <a:r>
              <a:rPr lang="en-US" sz="1800"/>
              <a:t>Melasma, formerely known as choalasma, is a pigamentary disorder that develops over time and most frequently affects the face. Melasma is a common acquired pigmentary disorder that manifests as a symmertric hyperpigmented macules and patches on the face, more frequently affecting women of reproductive age.</a:t>
            </a:r>
            <a:endParaRPr lang="en-US" sz="1800"/>
          </a:p>
          <a:p>
            <a:pPr algn="just"/>
            <a:r>
              <a:rPr lang="en-US" sz="1800"/>
              <a:t>The main causees if this condition, which affects more women and those with darker skin tones, include UV exposure and hamonal factors.</a:t>
            </a:r>
            <a:endParaRPr lang="en-US" sz="1800"/>
          </a:p>
          <a:p>
            <a:pPr algn="just"/>
            <a:r>
              <a:rPr lang="en-US" sz="1800"/>
              <a:t>Centrofacial, malar, and mandibular symmetric reticulated hypermelanosis are the three most common facial patterns associated with melasma, it majorily affects mouth, uppper lip, excluding the philtrium, cheeks and chin in the predominant clinical pattern .</a:t>
            </a:r>
            <a:endParaRPr lang="en-US" sz="1800"/>
          </a:p>
          <a:p>
            <a:pPr algn="just"/>
            <a:r>
              <a:rPr lang="en-US" sz="1800"/>
              <a:t>There are certain known triggering variables such as sun exposure, pregnancy, sexual hormones, inflammatory skin conditions, usage of cosmetics, steroids, ovarian tumours ,intestinal parasites, hepatopathies hormone replacement therapy and photosensitizing medications.</a:t>
            </a:r>
            <a:endParaRPr lang="en-US" sz="1800"/>
          </a:p>
          <a:p>
            <a:pPr algn="just"/>
            <a:r>
              <a:rPr lang="en-US" sz="1800"/>
              <a:t>Melasma causes patients distress since it mostly affects the face, is readily visible, and is always present in daily life. In this situation, it has deterimental effect on patients quality of life, hurting their psychological and emotional health, which frequently prompts them to look for a dermatologists.</a:t>
            </a:r>
            <a:endParaRPr 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REFERENCES</a:t>
            </a:r>
            <a:endParaRPr lang="en-IN" altLang="en-US"/>
          </a:p>
        </p:txBody>
      </p:sp>
      <p:pic>
        <p:nvPicPr>
          <p:cNvPr id="6" name="Content Placeholder 5" descr="chikoo"/>
          <p:cNvPicPr>
            <a:picLocks noChangeAspect="1"/>
          </p:cNvPicPr>
          <p:nvPr>
            <p:ph sz="half" idx="1"/>
          </p:nvPr>
        </p:nvPicPr>
        <p:blipFill>
          <a:blip r:embed="rId1"/>
          <a:stretch>
            <a:fillRect/>
          </a:stretch>
        </p:blipFill>
        <p:spPr>
          <a:xfrm>
            <a:off x="1172210" y="1727200"/>
            <a:ext cx="9848215" cy="4432300"/>
          </a:xfrm>
          <a:prstGeom prst="rect">
            <a:avLst/>
          </a:prstGeom>
        </p:spPr>
      </p:pic>
      <p:pic>
        <p:nvPicPr>
          <p:cNvPr id="7" name="Content Placeholder 6" descr="chikoo"/>
          <p:cNvPicPr>
            <a:picLocks noChangeAspect="1"/>
          </p:cNvPicPr>
          <p:nvPr>
            <p:ph sz="half" idx="2"/>
          </p:nvPr>
        </p:nvPicPr>
        <p:blipFill>
          <a:blip r:embed="rId2"/>
          <a:stretch>
            <a:fillRect/>
          </a:stretch>
        </p:blipFill>
        <p:spPr>
          <a:xfrm>
            <a:off x="1172845" y="1033780"/>
            <a:ext cx="9847580" cy="4610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Vishal"/>
          <p:cNvPicPr>
            <a:picLocks noChangeAspect="1"/>
          </p:cNvPicPr>
          <p:nvPr>
            <p:ph idx="1"/>
          </p:nvPr>
        </p:nvPicPr>
        <p:blipFill>
          <a:blip r:embed="rId1"/>
          <a:stretch>
            <a:fillRect/>
          </a:stretch>
        </p:blipFill>
        <p:spPr>
          <a:xfrm>
            <a:off x="1009015" y="1431925"/>
            <a:ext cx="10282555" cy="27139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10" name="Content Placeholder 9"/>
          <p:cNvGraphicFramePr>
            <a:graphicFrameLocks noGrp="1"/>
          </p:cNvGraphicFramePr>
          <p:nvPr>
            <p:ph idx="1"/>
          </p:nvPr>
        </p:nvGraphicFramePr>
        <p:xfrm>
          <a:off x="0" y="0"/>
          <a:ext cx="12192000" cy="7032625"/>
        </p:xfrm>
        <a:graphic>
          <a:graphicData uri="http://schemas.openxmlformats.org/drawingml/2006/table">
            <a:tbl>
              <a:tblPr>
                <a:tableStyleId>{5C22544A-7EE6-4342-B048-85BDC9FD1C3A}</a:tableStyleId>
              </a:tblPr>
              <a:tblGrid>
                <a:gridCol w="2351405"/>
                <a:gridCol w="961390"/>
                <a:gridCol w="930275"/>
                <a:gridCol w="942340"/>
                <a:gridCol w="990600"/>
                <a:gridCol w="1029970"/>
                <a:gridCol w="995680"/>
                <a:gridCol w="986790"/>
                <a:gridCol w="1065530"/>
                <a:gridCol w="968375"/>
                <a:gridCol w="969645"/>
              </a:tblGrid>
              <a:tr h="243840">
                <a:tc>
                  <a:txBody>
                    <a:bodyPr/>
                    <a:p>
                      <a:r>
                        <a:rPr lang="en-IN" sz="1000" b="1" dirty="0">
                          <a:solidFill>
                            <a:schemeClr val="tx1"/>
                          </a:solidFill>
                          <a:latin typeface="Times New Roman" panose="02020603050405020304" pitchFamily="18" charset="0"/>
                          <a:cs typeface="Times New Roman" panose="02020603050405020304" pitchFamily="18" charset="0"/>
                        </a:rPr>
                        <a:t>DURATION / ACTIVITY</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JUL</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AUG</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SEP</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OCT</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NOV</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DEC</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JAN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FEB</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MAR</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APRIL </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gridSpan="10">
                  <a:txBody>
                    <a:bodyPr/>
                    <a:p>
                      <a:pPr algn="ctr"/>
                      <a:r>
                        <a:rPr lang="en-IN" sz="1000" b="1" dirty="0">
                          <a:solidFill>
                            <a:schemeClr val="tx1"/>
                          </a:solidFill>
                          <a:latin typeface="Times New Roman" panose="02020603050405020304" pitchFamily="18" charset="0"/>
                          <a:cs typeface="Times New Roman" panose="02020603050405020304" pitchFamily="18" charset="0"/>
                        </a:rPr>
                        <a:t>SEMESTER 3</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Literature search</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Protocol submission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Drug and excipients procurement</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7825">
                <a:tc>
                  <a:txBody>
                    <a:bodyPr/>
                    <a:p>
                      <a:r>
                        <a:rPr lang="en-IN" sz="1000" b="1" dirty="0">
                          <a:solidFill>
                            <a:schemeClr val="tx1"/>
                          </a:solidFill>
                          <a:latin typeface="Times New Roman" panose="02020603050405020304" pitchFamily="18" charset="0"/>
                          <a:cs typeface="Times New Roman" panose="02020603050405020304" pitchFamily="18" charset="0"/>
                        </a:rPr>
                        <a:t>Extraction and analytical techniques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Placebo and Pre-formulation studies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4F15"/>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240">
                <a:tc>
                  <a:txBody>
                    <a:bodyPr/>
                    <a:p>
                      <a:r>
                        <a:rPr lang="en-IN" sz="1000" b="1" dirty="0">
                          <a:solidFill>
                            <a:schemeClr val="tx1"/>
                          </a:solidFill>
                          <a:latin typeface="Times New Roman" panose="02020603050405020304" pitchFamily="18" charset="0"/>
                          <a:cs typeface="Times New Roman" panose="02020603050405020304" pitchFamily="18" charset="0"/>
                        </a:rPr>
                        <a:t>Journal club 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 presentation &amp; Biostatistics 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 internal</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Microbial studies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 dissertation protocol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240">
                <a:tc>
                  <a:txBody>
                    <a:bodyPr/>
                    <a:p>
                      <a:r>
                        <a:rPr lang="en-IN" sz="1000" b="1" dirty="0">
                          <a:solidFill>
                            <a:schemeClr val="tx1"/>
                          </a:solidFill>
                          <a:latin typeface="Times New Roman" panose="02020603050405020304" pitchFamily="18" charset="0"/>
                          <a:cs typeface="Times New Roman" panose="02020603050405020304" pitchFamily="18" charset="0"/>
                        </a:rPr>
                        <a:t>Trial batch formulation and optimization </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6700">
                <a:tc>
                  <a:txBody>
                    <a:bodyPr/>
                    <a:p>
                      <a:r>
                        <a:rPr lang="en-IN" sz="1000" b="1" dirty="0">
                          <a:solidFill>
                            <a:schemeClr val="tx1"/>
                          </a:solidFill>
                          <a:latin typeface="Times New Roman" panose="02020603050405020304" pitchFamily="18" charset="0"/>
                          <a:cs typeface="Times New Roman" panose="02020603050405020304" pitchFamily="18" charset="0"/>
                        </a:rPr>
                        <a:t>Journal club 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Biostatistics 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sessional</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Characterization studies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dissertation protocol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6700">
                <a:tc>
                  <a:txBody>
                    <a:bodyPr/>
                    <a:p>
                      <a:r>
                        <a:rPr lang="en-IN" sz="1000" b="1" dirty="0">
                          <a:solidFill>
                            <a:schemeClr val="tx1"/>
                          </a:solidFill>
                          <a:latin typeface="Times New Roman" panose="02020603050405020304" pitchFamily="18" charset="0"/>
                          <a:cs typeface="Times New Roman" panose="02020603050405020304" pitchFamily="18" charset="0"/>
                        </a:rPr>
                        <a:t>Biostatistics theory examination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6700">
                <a:tc>
                  <a:txBody>
                    <a:bodyPr/>
                    <a:p>
                      <a:r>
                        <a:rPr lang="en-IN" sz="1000" b="1" dirty="0">
                          <a:solidFill>
                            <a:schemeClr val="tx1"/>
                          </a:solidFill>
                          <a:latin typeface="Times New Roman" panose="02020603050405020304" pitchFamily="18" charset="0"/>
                          <a:cs typeface="Times New Roman" panose="02020603050405020304" pitchFamily="18" charset="0"/>
                        </a:rPr>
                        <a:t>Journal club 3</a:t>
                      </a:r>
                      <a:r>
                        <a:rPr lang="en-IN" sz="1000" b="1" baseline="30000" dirty="0">
                          <a:solidFill>
                            <a:schemeClr val="tx1"/>
                          </a:solidFill>
                          <a:latin typeface="Times New Roman" panose="02020603050405020304" pitchFamily="18" charset="0"/>
                          <a:cs typeface="Times New Roman" panose="02020603050405020304" pitchFamily="18" charset="0"/>
                        </a:rPr>
                        <a:t>rd</a:t>
                      </a:r>
                      <a:r>
                        <a:rPr lang="en-IN" sz="1000" b="1" dirty="0">
                          <a:solidFill>
                            <a:schemeClr val="tx1"/>
                          </a:solidFill>
                          <a:latin typeface="Times New Roman" panose="02020603050405020304" pitchFamily="18" charset="0"/>
                          <a:cs typeface="Times New Roman" panose="02020603050405020304" pitchFamily="18" charset="0"/>
                        </a:rPr>
                        <a:t>  presentation </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Final dissertation protocol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gridSpan="10">
                  <a:txBody>
                    <a:bodyPr/>
                    <a:p>
                      <a:pPr algn="ctr"/>
                      <a:r>
                        <a:rPr lang="en-IN" sz="1000" b="1" dirty="0">
                          <a:solidFill>
                            <a:schemeClr val="tx1"/>
                          </a:solidFill>
                          <a:latin typeface="Times New Roman" panose="02020603050405020304" pitchFamily="18" charset="0"/>
                          <a:cs typeface="Times New Roman" panose="02020603050405020304" pitchFamily="18" charset="0"/>
                        </a:rPr>
                        <a:t>SEMESTER 4</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Journal club presentation 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&amp; 3</a:t>
                      </a:r>
                      <a:r>
                        <a:rPr lang="en-IN" sz="1000" b="1" baseline="30000" dirty="0">
                          <a:solidFill>
                            <a:schemeClr val="tx1"/>
                          </a:solidFill>
                          <a:latin typeface="Times New Roman" panose="02020603050405020304" pitchFamily="18" charset="0"/>
                          <a:cs typeface="Times New Roman" panose="02020603050405020304" pitchFamily="18" charset="0"/>
                        </a:rPr>
                        <a:t>rd</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Stability test</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33"/>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33"/>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33"/>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Thesis writing</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Publication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Final project viva</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66"/>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3087370" y="2240915"/>
            <a:ext cx="6489700" cy="2180590"/>
          </a:xfrm>
          <a:prstGeom prst="rect">
            <a:avLst/>
          </a:prstGeom>
          <a:noFill/>
          <a:ln>
            <a:noFill/>
          </a:ln>
        </p:spPr>
        <p:txBody>
          <a:bodyPr wrap="none" rtlCol="0" anchor="t">
            <a:noAutofit/>
          </a:bodyPr>
          <a:p>
            <a:pPr algn="ctr"/>
            <a:r>
              <a:rPr lang="en-IN" altLang="en-US" sz="10800" b="1">
                <a:solidFill>
                  <a:schemeClr val="accent1"/>
                </a:solidFill>
                <a:effectLst>
                  <a:outerShdw blurRad="38100" dist="25400" dir="5400000" algn="ctr" rotWithShape="0">
                    <a:srgbClr val="6E747A">
                      <a:alpha val="43000"/>
                    </a:srgbClr>
                  </a:outerShdw>
                </a:effectLst>
              </a:rPr>
              <a:t>THANK YOU</a:t>
            </a:r>
            <a:endParaRPr lang="en-IN" altLang="en-US" sz="108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44780" y="1100455"/>
            <a:ext cx="8681085" cy="26403935"/>
          </a:xfrm>
        </p:spPr>
        <p:txBody>
          <a:bodyPr/>
          <a:p>
            <a:pPr algn="just">
              <a:buFont typeface="Arial" panose="020B0604020202020204" pitchFamily="34" charset="0"/>
              <a:buChar char="•"/>
            </a:pPr>
            <a:r>
              <a:rPr lang="en-US" sz="1800"/>
              <a:t>The quest for an ideal treatment which can achieve efficient depigmentation in melasma without any adverse effects has continued . </a:t>
            </a:r>
            <a:endParaRPr lang="en-US" sz="1800"/>
          </a:p>
          <a:p>
            <a:pPr algn="just">
              <a:buFont typeface="Arial" panose="020B0604020202020204" pitchFamily="34" charset="0"/>
              <a:buChar char="•"/>
            </a:pPr>
            <a:r>
              <a:rPr lang="en-US" sz="1800"/>
              <a:t>Recently, in vitro studies have shown that topical metformin has melanopenic action, which is due to downregulation of the expression of MITF { Melanocyte inducing transcription factor } which inturn leads to downregulation of transcription of various melanogenic proteins such as tyrosinase, TRP-1, TRP-2 and protein kinase C-beta.</a:t>
            </a:r>
            <a:endParaRPr lang="en-US" sz="1800"/>
          </a:p>
          <a:p>
            <a:pPr algn="just">
              <a:buFont typeface="Arial" panose="020B0604020202020204" pitchFamily="34" charset="0"/>
              <a:buChar char="•"/>
            </a:pPr>
            <a:r>
              <a:rPr lang="en-US" sz="1800"/>
              <a:t>The study was undertaken to formulate, optimize and evaluate the safety and efficacy of topical metformin in melasmaicroemulsion based gels. </a:t>
            </a:r>
            <a:endParaRPr lang="en-US" sz="1800"/>
          </a:p>
          <a:p>
            <a:pPr algn="just">
              <a:buFont typeface="Arial" panose="020B0604020202020204" pitchFamily="34" charset="0"/>
              <a:buChar char="•"/>
            </a:pPr>
            <a:endParaRPr lang="en-US" sz="1800"/>
          </a:p>
          <a:p>
            <a:pPr marL="0" indent="0" algn="just">
              <a:buNone/>
            </a:pPr>
            <a:r>
              <a:rPr lang="en-US" sz="1800"/>
              <a:t>     </a:t>
            </a:r>
            <a:r>
              <a:rPr lang="en-US" sz="1800" b="1"/>
              <a:t>Microemulgel</a:t>
            </a:r>
            <a:endParaRPr lang="en-US" sz="1800" b="1"/>
          </a:p>
          <a:p>
            <a:pPr algn="just">
              <a:buFont typeface="Arial" panose="020B0604020202020204" pitchFamily="34" charset="0"/>
              <a:buChar char="•"/>
            </a:pPr>
            <a:r>
              <a:rPr lang="en-US" sz="1800"/>
              <a:t>The micron - sized globules of microemulgel have higher penetration, allowing the medicine to reach systemic circulation directly. This improves both the drugs bioavailability and patient compliance .</a:t>
            </a:r>
            <a:endParaRPr lang="en-US" sz="1800"/>
          </a:p>
          <a:p>
            <a:pPr algn="just">
              <a:buFont typeface="Arial" panose="020B0604020202020204" pitchFamily="34" charset="0"/>
              <a:buChar char="•"/>
            </a:pPr>
            <a:r>
              <a:rPr lang="en-US" sz="1800"/>
              <a:t>The microemulgel for dermatological and cosmetic use has a variety of desirable qualities including good consistency, being thixotropic, easily spreadable, non-staining, emollient, biofriendly, clear, transparent and elegant appearance. Additionally, these microemulgel - based formulations improves the skin deposition of API, ultimately increasing its therapeutic activity.</a:t>
            </a:r>
            <a:endParaRPr lang="en-US" sz="1800"/>
          </a:p>
        </p:txBody>
      </p:sp>
      <p:pic>
        <p:nvPicPr>
          <p:cNvPr id="6" name="Content Placeholder 5" descr="vm"/>
          <p:cNvPicPr>
            <a:picLocks noChangeAspect="1"/>
          </p:cNvPicPr>
          <p:nvPr>
            <p:ph sz="half" idx="2"/>
          </p:nvPr>
        </p:nvPicPr>
        <p:blipFill>
          <a:blip r:embed="rId1"/>
          <a:srcRect l="34564" t="19933" r="34292" b="13518"/>
          <a:stretch>
            <a:fillRect/>
          </a:stretch>
        </p:blipFill>
        <p:spPr>
          <a:xfrm>
            <a:off x="9107805" y="1100455"/>
            <a:ext cx="2828290" cy="2842895"/>
          </a:xfrm>
          <a:prstGeom prst="rect">
            <a:avLst/>
          </a:prstGeom>
        </p:spPr>
      </p:pic>
      <p:pic>
        <p:nvPicPr>
          <p:cNvPr id="7" name="Picture 6" descr="vm1"/>
          <p:cNvPicPr>
            <a:picLocks noChangeAspect="1"/>
          </p:cNvPicPr>
          <p:nvPr/>
        </p:nvPicPr>
        <p:blipFill>
          <a:blip r:embed="rId2"/>
          <a:srcRect l="34516" t="31461" r="34521" b="25951"/>
          <a:stretch>
            <a:fillRect/>
          </a:stretch>
        </p:blipFill>
        <p:spPr>
          <a:xfrm>
            <a:off x="9107805" y="4270375"/>
            <a:ext cx="2828290" cy="2336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REVIEW OF </a:t>
            </a:r>
            <a:r>
              <a:rPr lang="en-IN" altLang="en-US"/>
              <a:t>LITERATURE</a:t>
            </a:r>
            <a:endParaRPr lang="en-IN" altLang="en-US"/>
          </a:p>
        </p:txBody>
      </p:sp>
      <p:graphicFrame>
        <p:nvGraphicFramePr>
          <p:cNvPr id="5" name="Content Placeholder 4"/>
          <p:cNvGraphicFramePr/>
          <p:nvPr>
            <p:ph idx="1"/>
          </p:nvPr>
        </p:nvGraphicFramePr>
        <p:xfrm>
          <a:off x="609600" y="1382395"/>
          <a:ext cx="10972800" cy="4025265"/>
        </p:xfrm>
        <a:graphic>
          <a:graphicData uri="http://schemas.openxmlformats.org/drawingml/2006/table">
            <a:tbl>
              <a:tblPr firstRow="1" bandRow="1">
                <a:tableStyleId>{5C22544A-7EE6-4342-B048-85BDC9FD1C3A}</a:tableStyleId>
              </a:tblPr>
              <a:tblGrid>
                <a:gridCol w="944880"/>
                <a:gridCol w="3502660"/>
                <a:gridCol w="3445510"/>
                <a:gridCol w="3079750"/>
              </a:tblGrid>
              <a:tr h="821690">
                <a:tc>
                  <a:txBody>
                    <a:bodyPr/>
                    <a:p>
                      <a:pPr algn="ctr">
                        <a:buNone/>
                      </a:pPr>
                      <a:r>
                        <a:rPr lang="en-IN" altLang="en-US"/>
                        <a:t>SL</a:t>
                      </a:r>
                      <a:endParaRPr lang="en-IN" altLang="en-US"/>
                    </a:p>
                    <a:p>
                      <a:pPr algn="ctr">
                        <a:buNone/>
                      </a:pPr>
                      <a:r>
                        <a:rPr lang="en-IN" altLang="en-US"/>
                        <a:t>NO</a:t>
                      </a:r>
                      <a:endParaRPr lang="en-IN" altLang="en-US"/>
                    </a:p>
                  </a:txBody>
                  <a:tcPr/>
                </a:tc>
                <a:tc>
                  <a:txBody>
                    <a:bodyPr/>
                    <a:p>
                      <a:pPr algn="ctr">
                        <a:buNone/>
                      </a:pPr>
                      <a:r>
                        <a:rPr lang="en-IN" altLang="en-US"/>
                        <a:t>TITLLE</a:t>
                      </a:r>
                      <a:endParaRPr lang="en-IN" altLang="en-US"/>
                    </a:p>
                  </a:txBody>
                  <a:tcPr/>
                </a:tc>
                <a:tc>
                  <a:txBody>
                    <a:bodyPr/>
                    <a:p>
                      <a:pPr algn="ctr">
                        <a:buNone/>
                      </a:pPr>
                      <a:r>
                        <a:rPr lang="en-IN" altLang="en-US"/>
                        <a:t>JOURNAL</a:t>
                      </a:r>
                      <a:endParaRPr lang="en-IN" altLang="en-US"/>
                    </a:p>
                  </a:txBody>
                  <a:tcPr/>
                </a:tc>
                <a:tc>
                  <a:txBody>
                    <a:bodyPr/>
                    <a:p>
                      <a:pPr algn="ctr">
                        <a:buNone/>
                      </a:pPr>
                      <a:r>
                        <a:rPr lang="en-IN" altLang="en-US"/>
                        <a:t>RESULTS</a:t>
                      </a:r>
                      <a:endParaRPr lang="en-IN" altLang="en-US"/>
                    </a:p>
                  </a:txBody>
                  <a:tcPr/>
                </a:tc>
              </a:tr>
              <a:tr h="1737360">
                <a:tc>
                  <a:txBody>
                    <a:bodyPr/>
                    <a:p>
                      <a:pPr algn="ctr">
                        <a:buNone/>
                      </a:pPr>
                      <a:r>
                        <a:rPr lang="en-IN" altLang="en-US"/>
                        <a:t>1</a:t>
                      </a:r>
                      <a:endParaRPr lang="en-IN" altLang="en-US"/>
                    </a:p>
                  </a:txBody>
                  <a:tcPr/>
                </a:tc>
                <a:tc>
                  <a:txBody>
                    <a:bodyPr/>
                    <a:p>
                      <a:pPr algn="ctr">
                        <a:buNone/>
                      </a:pPr>
                      <a:r>
                        <a:rPr lang="en-IN" altLang="en-US"/>
                        <a:t>Melasma Treatment An evidence based review.</a:t>
                      </a:r>
                      <a:endParaRPr lang="en-IN" altLang="en-US"/>
                    </a:p>
                  </a:txBody>
                  <a:tcPr/>
                </a:tc>
                <a:tc>
                  <a:txBody>
                    <a:bodyPr/>
                    <a:p>
                      <a:pPr algn="ctr">
                        <a:buNone/>
                      </a:pPr>
                      <a:r>
                        <a:rPr lang="en-IN" altLang="en-US"/>
                        <a:t>American journal of clinical dermatalogy.</a:t>
                      </a:r>
                      <a:endParaRPr lang="en-IN" altLang="en-US"/>
                    </a:p>
                  </a:txBody>
                  <a:tcPr/>
                </a:tc>
                <a:tc>
                  <a:txBody>
                    <a:bodyPr/>
                    <a:p>
                      <a:pPr algn="ctr">
                        <a:buNone/>
                      </a:pPr>
                      <a:r>
                        <a:rPr lang="en-IN" altLang="en-US"/>
                        <a:t>Melasma is an chronic condition understanding of melasma through further research will potentially gives us new and improved therapies in future.</a:t>
                      </a:r>
                      <a:endParaRPr lang="en-IN" altLang="en-US"/>
                    </a:p>
                  </a:txBody>
                  <a:tcPr/>
                </a:tc>
              </a:tr>
              <a:tr h="1466215">
                <a:tc>
                  <a:txBody>
                    <a:bodyPr/>
                    <a:p>
                      <a:pPr algn="ctr">
                        <a:buNone/>
                      </a:pPr>
                      <a:r>
                        <a:rPr lang="en-IN" altLang="en-US"/>
                        <a:t>2</a:t>
                      </a:r>
                      <a:endParaRPr lang="en-IN" altLang="en-US"/>
                    </a:p>
                  </a:txBody>
                  <a:tcPr/>
                </a:tc>
                <a:tc>
                  <a:txBody>
                    <a:bodyPr/>
                    <a:p>
                      <a:pPr algn="ctr">
                        <a:buNone/>
                      </a:pPr>
                      <a:r>
                        <a:rPr lang="en-IN" altLang="en-US"/>
                        <a:t>Melasma an up to date comprehensive review.</a:t>
                      </a:r>
                      <a:endParaRPr lang="en-IN" altLang="en-US"/>
                    </a:p>
                  </a:txBody>
                  <a:tcPr/>
                </a:tc>
                <a:tc>
                  <a:txBody>
                    <a:bodyPr/>
                    <a:p>
                      <a:pPr algn="ctr">
                        <a:buNone/>
                      </a:pPr>
                      <a:r>
                        <a:rPr lang="en-IN" altLang="en-US"/>
                        <a:t>American journal of clinical dermatalogy.</a:t>
                      </a:r>
                      <a:endParaRPr lang="en-IN" altLang="en-US"/>
                    </a:p>
                  </a:txBody>
                  <a:tcPr/>
                </a:tc>
                <a:tc>
                  <a:txBody>
                    <a:bodyPr/>
                    <a:p>
                      <a:pPr algn="ctr">
                        <a:buNone/>
                      </a:pPr>
                      <a:r>
                        <a:rPr lang="en-IN" altLang="en-US"/>
                        <a:t>Multifactorial etiology of melasma , it is important to have a multimodal therapeutic approach .</a:t>
                      </a:r>
                      <a:endParaRPr lang="en-IN"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REVIEW OF LITERATURE</a:t>
            </a:r>
            <a:endParaRPr lang="en-IN" altLang="en-US"/>
          </a:p>
        </p:txBody>
      </p:sp>
      <p:graphicFrame>
        <p:nvGraphicFramePr>
          <p:cNvPr id="4" name="Content Placeholder 3"/>
          <p:cNvGraphicFramePr/>
          <p:nvPr>
            <p:ph idx="1"/>
          </p:nvPr>
        </p:nvGraphicFramePr>
        <p:xfrm>
          <a:off x="609600" y="1285875"/>
          <a:ext cx="10972800" cy="5069840"/>
        </p:xfrm>
        <a:graphic>
          <a:graphicData uri="http://schemas.openxmlformats.org/drawingml/2006/table">
            <a:tbl>
              <a:tblPr firstRow="1" bandRow="1">
                <a:tableStyleId>{5C22544A-7EE6-4342-B048-85BDC9FD1C3A}</a:tableStyleId>
              </a:tblPr>
              <a:tblGrid>
                <a:gridCol w="1271270"/>
                <a:gridCol w="3219450"/>
                <a:gridCol w="3123565"/>
                <a:gridCol w="3358515"/>
              </a:tblGrid>
              <a:tr h="640080">
                <a:tc>
                  <a:txBody>
                    <a:bodyPr/>
                    <a:p>
                      <a:pPr algn="ctr">
                        <a:buNone/>
                      </a:pPr>
                      <a:r>
                        <a:rPr lang="en-IN" altLang="en-US"/>
                        <a:t>SL</a:t>
                      </a:r>
                      <a:endParaRPr lang="en-IN" altLang="en-US"/>
                    </a:p>
                    <a:p>
                      <a:pPr algn="ctr">
                        <a:buNone/>
                      </a:pPr>
                      <a:r>
                        <a:rPr lang="en-IN" altLang="en-US"/>
                        <a:t>NO</a:t>
                      </a:r>
                      <a:endParaRPr lang="en-IN" altLang="en-US"/>
                    </a:p>
                  </a:txBody>
                  <a:tcPr/>
                </a:tc>
                <a:tc>
                  <a:txBody>
                    <a:bodyPr/>
                    <a:p>
                      <a:pPr algn="ctr">
                        <a:buNone/>
                      </a:pPr>
                      <a:r>
                        <a:rPr lang="en-IN" altLang="en-US"/>
                        <a:t>TITTLE</a:t>
                      </a:r>
                      <a:endParaRPr lang="en-IN" altLang="en-US"/>
                    </a:p>
                  </a:txBody>
                  <a:tcPr/>
                </a:tc>
                <a:tc>
                  <a:txBody>
                    <a:bodyPr/>
                    <a:p>
                      <a:pPr algn="ctr">
                        <a:buNone/>
                      </a:pPr>
                      <a:r>
                        <a:rPr lang="en-IN" altLang="en-US"/>
                        <a:t>JOURNAL</a:t>
                      </a:r>
                      <a:endParaRPr lang="en-IN" altLang="en-US"/>
                    </a:p>
                  </a:txBody>
                  <a:tcPr/>
                </a:tc>
                <a:tc>
                  <a:txBody>
                    <a:bodyPr/>
                    <a:p>
                      <a:pPr algn="ctr">
                        <a:buNone/>
                      </a:pPr>
                      <a:r>
                        <a:rPr lang="en-IN" altLang="en-US"/>
                        <a:t>RESULTS</a:t>
                      </a:r>
                      <a:endParaRPr lang="en-IN" altLang="en-US"/>
                    </a:p>
                  </a:txBody>
                  <a:tcPr/>
                </a:tc>
              </a:tr>
              <a:tr h="1188720">
                <a:tc>
                  <a:txBody>
                    <a:bodyPr/>
                    <a:p>
                      <a:pPr algn="ctr">
                        <a:buNone/>
                      </a:pPr>
                      <a:r>
                        <a:rPr lang="en-IN" altLang="en-US"/>
                        <a:t>3</a:t>
                      </a:r>
                      <a:endParaRPr lang="en-IN" altLang="en-US"/>
                    </a:p>
                  </a:txBody>
                  <a:tcPr/>
                </a:tc>
                <a:tc>
                  <a:txBody>
                    <a:bodyPr/>
                    <a:p>
                      <a:pPr algn="ctr">
                        <a:buNone/>
                      </a:pPr>
                      <a:r>
                        <a:rPr lang="en-IN" altLang="en-US"/>
                        <a:t>Microemulgel an overwhelming approach to improve therapeutic action of drug moiety.</a:t>
                      </a:r>
                      <a:endParaRPr lang="en-IN" altLang="en-US"/>
                    </a:p>
                  </a:txBody>
                  <a:tcPr/>
                </a:tc>
                <a:tc>
                  <a:txBody>
                    <a:bodyPr/>
                    <a:p>
                      <a:pPr algn="ctr">
                        <a:buNone/>
                      </a:pPr>
                      <a:r>
                        <a:rPr lang="en-IN" altLang="en-US"/>
                        <a:t>Saudi pharmaceutical journal</a:t>
                      </a:r>
                      <a:endParaRPr lang="en-IN" altLang="en-US"/>
                    </a:p>
                  </a:txBody>
                  <a:tcPr/>
                </a:tc>
                <a:tc>
                  <a:txBody>
                    <a:bodyPr/>
                    <a:p>
                      <a:pPr algn="ctr">
                        <a:buNone/>
                      </a:pPr>
                      <a:r>
                        <a:rPr lang="en-IN" altLang="en-US"/>
                        <a:t>Selection of oil, emulsifiers and co-emulsifiers for penetration through the skin depends upon skin.</a:t>
                      </a:r>
                      <a:endParaRPr lang="en-IN" altLang="en-US"/>
                    </a:p>
                  </a:txBody>
                  <a:tcPr/>
                </a:tc>
              </a:tr>
              <a:tr h="1737360">
                <a:tc>
                  <a:txBody>
                    <a:bodyPr/>
                    <a:p>
                      <a:pPr algn="ctr">
                        <a:buNone/>
                      </a:pPr>
                      <a:r>
                        <a:rPr lang="en-IN" altLang="en-US"/>
                        <a:t>4</a:t>
                      </a:r>
                      <a:endParaRPr lang="en-IN" altLang="en-US"/>
                    </a:p>
                  </a:txBody>
                  <a:tcPr/>
                </a:tc>
                <a:tc>
                  <a:txBody>
                    <a:bodyPr/>
                    <a:p>
                      <a:pPr algn="ctr">
                        <a:buNone/>
                      </a:pPr>
                      <a:r>
                        <a:rPr lang="en-IN" altLang="en-US"/>
                        <a:t>Topical metformin in the treatment of melasma : A preliminary clinical trial.</a:t>
                      </a:r>
                      <a:endParaRPr lang="en-IN" altLang="en-US"/>
                    </a:p>
                  </a:txBody>
                  <a:tcPr/>
                </a:tc>
                <a:tc>
                  <a:txBody>
                    <a:bodyPr/>
                    <a:p>
                      <a:pPr algn="ctr">
                        <a:buNone/>
                      </a:pPr>
                      <a:r>
                        <a:rPr lang="en-IN" altLang="en-US"/>
                        <a:t>Journal of cosmetic dermatalogy</a:t>
                      </a:r>
                      <a:endParaRPr lang="en-IN" altLang="en-US"/>
                    </a:p>
                  </a:txBody>
                  <a:tcPr/>
                </a:tc>
                <a:tc>
                  <a:txBody>
                    <a:bodyPr/>
                    <a:p>
                      <a:pPr algn="ctr">
                        <a:buNone/>
                      </a:pPr>
                      <a:r>
                        <a:rPr lang="en-IN" altLang="en-US"/>
                        <a:t>In vitro study has shown that metformin , the most commonly used oral hypoglycemic drug , has melanopenic actionwhen applied topically.</a:t>
                      </a:r>
                      <a:endParaRPr lang="en-IN" altLang="en-US"/>
                    </a:p>
                  </a:txBody>
                  <a:tcPr/>
                </a:tc>
              </a:tr>
              <a:tr h="751840">
                <a:tc>
                  <a:txBody>
                    <a:bodyPr/>
                    <a:p>
                      <a:pPr algn="ctr">
                        <a:buNone/>
                      </a:pPr>
                      <a:r>
                        <a:rPr lang="en-IN" altLang="en-US"/>
                        <a:t>5</a:t>
                      </a:r>
                      <a:endParaRPr lang="en-IN" altLang="en-US"/>
                    </a:p>
                  </a:txBody>
                  <a:tcPr/>
                </a:tc>
                <a:tc>
                  <a:txBody>
                    <a:bodyPr/>
                    <a:p>
                      <a:pPr algn="ctr">
                        <a:buNone/>
                      </a:pPr>
                      <a:r>
                        <a:rPr lang="en-IN" altLang="en-US"/>
                        <a:t>Topical metformin : A promising alternative .</a:t>
                      </a:r>
                      <a:endParaRPr lang="en-IN" altLang="en-US"/>
                    </a:p>
                  </a:txBody>
                  <a:tcPr/>
                </a:tc>
                <a:tc>
                  <a:txBody>
                    <a:bodyPr/>
                    <a:p>
                      <a:pPr algn="ctr">
                        <a:buNone/>
                      </a:pPr>
                      <a:r>
                        <a:rPr lang="en-IN" altLang="en-US"/>
                        <a:t>Journal of cosmetic dermatalogy</a:t>
                      </a:r>
                      <a:endParaRPr lang="en-IN" altLang="en-US"/>
                    </a:p>
                  </a:txBody>
                  <a:tcPr/>
                </a:tc>
                <a:tc>
                  <a:txBody>
                    <a:bodyPr/>
                    <a:p>
                      <a:pPr algn="ctr">
                        <a:buNone/>
                      </a:pPr>
                      <a:r>
                        <a:rPr lang="en-IN" altLang="en-US"/>
                        <a:t>A higher drug bioavailability may be achieved.</a:t>
                      </a:r>
                      <a:endParaRPr lang="en-IN"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NEED FOR THE STUDY</a:t>
            </a:r>
            <a:endParaRPr lang="en-US"/>
          </a:p>
        </p:txBody>
      </p:sp>
      <p:sp>
        <p:nvSpPr>
          <p:cNvPr id="3" name="Content Placeholder 2"/>
          <p:cNvSpPr>
            <a:spLocks noGrp="1"/>
          </p:cNvSpPr>
          <p:nvPr>
            <p:ph idx="1"/>
          </p:nvPr>
        </p:nvSpPr>
        <p:spPr/>
        <p:txBody>
          <a:bodyPr/>
          <a:p>
            <a:pPr algn="just"/>
            <a:r>
              <a:rPr lang="en-US" sz="1800"/>
              <a:t>Microemulsions have a broad spectrum of applications in drug targetting and controlled drug release. They have unique distinguishing features like enhanced bioavailability, due to their ability to solubilize lipophillic drugs.</a:t>
            </a:r>
            <a:endParaRPr lang="en-US" sz="1800"/>
          </a:p>
          <a:p>
            <a:pPr algn="just"/>
            <a:r>
              <a:rPr lang="en-US" sz="1800"/>
              <a:t>Microemulsions demonstrate greater longevity as compared to other biphasic dosage forms.Microemulsions are designed keeping in mind the utilization of their unique properties like toxic side effects and reduction in the volume of carrying vehicle.</a:t>
            </a:r>
            <a:endParaRPr lang="en-US" sz="1800"/>
          </a:p>
          <a:p>
            <a:pPr algn="just"/>
            <a:r>
              <a:rPr lang="en-US" sz="1800"/>
              <a:t>Focusing on the treatment of melasma numerous things like sun exposure heridity and female sex harmones can cause it. Despite the fact that melanocytes alone were once believed to be the main factor, the pathophysiology of melasma is complex.</a:t>
            </a:r>
            <a:endParaRPr lang="en-US" sz="1800"/>
          </a:p>
          <a:p>
            <a:pPr algn="just"/>
            <a:r>
              <a:rPr lang="en-US" sz="1800"/>
              <a:t>Melasma significantly affects the one’s appearance, brings on psycho social and emotional anguish and lowers one’s quality of life. Patients frequently describe having low self esteem, anhedonia, a sense of unhappiness and lack of motivation to leave the house.</a:t>
            </a:r>
            <a:endParaRPr lang="en-US" sz="1800"/>
          </a:p>
          <a:p>
            <a:pPr algn="just"/>
            <a:r>
              <a:rPr lang="en-US" sz="1800"/>
              <a:t>The precise causes of melasma are unknown .</a:t>
            </a:r>
            <a:endParaRPr lang="en-US" sz="1800"/>
          </a:p>
          <a:p>
            <a:pPr algn="just"/>
            <a:r>
              <a:rPr lang="en-US" sz="1800"/>
              <a:t>Therefore, considering the depigmenting potential of metformin on melasma need to be formulated, evaluated in the form of topical microemulgel.</a:t>
            </a:r>
            <a:endParaRPr lang="en-US" sz="1800"/>
          </a:p>
          <a:p>
            <a:pPr algn="just"/>
            <a:endParaRPr lang="en-US" sz="1800"/>
          </a:p>
          <a:p>
            <a:pPr algn="just"/>
            <a:endParaRPr lang="en-US" sz="1800"/>
          </a:p>
          <a:p>
            <a:pPr marL="0" indent="0" algn="just">
              <a:buNone/>
            </a:pP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OBJECTIVES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1800" b="1"/>
              <a:t>AIM OF THE STUDY</a:t>
            </a:r>
            <a:endParaRPr lang="en-US" sz="1800" b="1"/>
          </a:p>
          <a:p>
            <a:pPr>
              <a:buFont typeface="Arial" panose="020B0604020202020204" pitchFamily="34" charset="0"/>
              <a:buChar char="•"/>
            </a:pPr>
            <a:endParaRPr lang="en-US" sz="1800" b="1"/>
          </a:p>
          <a:p>
            <a:pPr>
              <a:buFont typeface="Arial" panose="020B0604020202020204" pitchFamily="34" charset="0"/>
              <a:buChar char="•"/>
            </a:pPr>
            <a:r>
              <a:rPr lang="en-US" sz="1800"/>
              <a:t>Formulation and evaluation of topical microemulgel by using metformin for treatment of melasma.</a:t>
            </a:r>
            <a:endParaRPr lang="en-US" sz="1800" b="1"/>
          </a:p>
          <a:p>
            <a:pPr>
              <a:buFont typeface="Arial" panose="020B0604020202020204" pitchFamily="34" charset="0"/>
              <a:buChar char="•"/>
            </a:pPr>
            <a:endParaRPr lang="en-US" sz="1800" b="1"/>
          </a:p>
          <a:p>
            <a:pPr marL="0" indent="0">
              <a:buFont typeface="Arial" panose="020B0604020202020204" pitchFamily="34" charset="0"/>
              <a:buNone/>
            </a:pPr>
            <a:endParaRPr lang="en-US" sz="1800" b="1"/>
          </a:p>
          <a:p>
            <a:pPr>
              <a:buFont typeface="Arial" panose="020B0604020202020204" pitchFamily="34" charset="0"/>
              <a:buChar char="•"/>
            </a:pPr>
            <a:r>
              <a:rPr lang="en-US" sz="1800" b="1"/>
              <a:t>The main objective of the present research work is to ,  </a:t>
            </a:r>
            <a:endParaRPr lang="en-US" sz="1800" b="1"/>
          </a:p>
          <a:p>
            <a:pPr marL="0" indent="0">
              <a:buFont typeface="Arial" panose="020B0604020202020204" pitchFamily="34" charset="0"/>
              <a:buNone/>
            </a:pPr>
            <a:endParaRPr lang="en-US" sz="1800" b="1"/>
          </a:p>
          <a:p>
            <a:pPr>
              <a:buFont typeface="Arial" panose="020B0604020202020204" pitchFamily="34" charset="0"/>
              <a:buChar char="•"/>
            </a:pPr>
            <a:r>
              <a:rPr lang="en-US" sz="1800"/>
              <a:t>To formulate and optimize the microemulsion based gels for topical application by using metformin.</a:t>
            </a:r>
            <a:endParaRPr lang="en-US" sz="1800"/>
          </a:p>
          <a:p>
            <a:pPr>
              <a:buFont typeface="Arial" panose="020B0604020202020204" pitchFamily="34" charset="0"/>
              <a:buChar char="•"/>
            </a:pPr>
            <a:endParaRPr lang="en-US" sz="1800"/>
          </a:p>
          <a:p>
            <a:pPr>
              <a:buFont typeface="Arial" panose="020B0604020202020204" pitchFamily="34" charset="0"/>
              <a:buChar char="•"/>
            </a:pPr>
            <a:r>
              <a:rPr lang="en-US" sz="1800"/>
              <a:t>To evaluate the microemulsion based gels.</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MATERIALS </a:t>
            </a:r>
            <a:endParaRPr lang="en-US"/>
          </a:p>
        </p:txBody>
      </p:sp>
      <p:sp>
        <p:nvSpPr>
          <p:cNvPr id="3" name="Content Placeholder 2"/>
          <p:cNvSpPr>
            <a:spLocks noGrp="1"/>
          </p:cNvSpPr>
          <p:nvPr>
            <p:ph idx="1"/>
          </p:nvPr>
        </p:nvSpPr>
        <p:spPr/>
        <p:txBody>
          <a:bodyPr/>
          <a:p>
            <a:pPr algn="just"/>
            <a:endParaRPr lang="en-US" sz="1800"/>
          </a:p>
          <a:p>
            <a:pPr algn="just"/>
            <a:endParaRPr lang="en-US" sz="1800"/>
          </a:p>
          <a:p>
            <a:pPr marL="0" indent="0" algn="just">
              <a:buNone/>
            </a:pPr>
            <a:r>
              <a:rPr lang="en-US" sz="1800"/>
              <a:t>    </a:t>
            </a:r>
            <a:r>
              <a:rPr lang="en-US" sz="1800" b="1"/>
              <a:t> MATERIALS USED </a:t>
            </a:r>
            <a:endParaRPr lang="en-US" sz="1800" b="1"/>
          </a:p>
          <a:p>
            <a:pPr algn="just"/>
            <a:endParaRPr lang="en-US" sz="1800"/>
          </a:p>
          <a:p>
            <a:pPr algn="just"/>
            <a:r>
              <a:rPr lang="en-US" sz="1800"/>
              <a:t>API : Metformin HCL</a:t>
            </a:r>
            <a:endParaRPr lang="en-US" sz="1800"/>
          </a:p>
          <a:p>
            <a:pPr algn="just"/>
            <a:r>
              <a:rPr lang="en-US" sz="1800"/>
              <a:t>OIL : Linseed oil, lemon oil .</a:t>
            </a:r>
            <a:endParaRPr lang="en-US" sz="1800"/>
          </a:p>
          <a:p>
            <a:pPr algn="just"/>
            <a:r>
              <a:rPr lang="en-US" sz="1800"/>
              <a:t>SURFACTANT : Tween 80, span 20, span 80 .</a:t>
            </a:r>
            <a:endParaRPr lang="en-US" sz="1800"/>
          </a:p>
          <a:p>
            <a:pPr algn="just"/>
            <a:r>
              <a:rPr lang="en-US" sz="1800"/>
              <a:t>CO SURFACTANT : Polyethylene glycol, propylene glycol .</a:t>
            </a:r>
            <a:endParaRPr lang="en-US" sz="1800"/>
          </a:p>
          <a:p>
            <a:pPr algn="just"/>
            <a:r>
              <a:rPr lang="en-US" sz="1800"/>
              <a:t>GELLING AGENT : HPMC.</a:t>
            </a:r>
            <a:endParaRPr lang="en-US" sz="1800"/>
          </a:p>
          <a:p>
            <a:pPr algn="just"/>
            <a:r>
              <a:rPr lang="en-US" sz="1800"/>
              <a:t>HUMECTANT : Glycerine</a:t>
            </a:r>
            <a:endParaRPr lang="en-US" sz="1800"/>
          </a:p>
          <a:p>
            <a:pPr algn="just"/>
            <a:r>
              <a:rPr lang="en-US" sz="1800"/>
              <a:t>VEHICLES : Distilled water.</a:t>
            </a:r>
            <a:endParaRPr lang="en-US" sz="1800"/>
          </a:p>
          <a:p>
            <a:pPr algn="just"/>
            <a:r>
              <a:rPr lang="en-US" sz="1800"/>
              <a:t>OTHER PRESERVATIVES : Preservatives and fragnance.</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METHODOLOGY</a:t>
            </a:r>
            <a:endParaRPr lang="en-US"/>
          </a:p>
        </p:txBody>
      </p:sp>
      <p:sp>
        <p:nvSpPr>
          <p:cNvPr id="3" name="Content Placeholder 2"/>
          <p:cNvSpPr>
            <a:spLocks noGrp="1"/>
          </p:cNvSpPr>
          <p:nvPr>
            <p:ph idx="1"/>
          </p:nvPr>
        </p:nvSpPr>
        <p:spPr>
          <a:xfrm>
            <a:off x="609600" y="1002665"/>
            <a:ext cx="10972800" cy="5637530"/>
          </a:xfrm>
        </p:spPr>
        <p:txBody>
          <a:bodyPr/>
          <a:p>
            <a:pPr algn="just">
              <a:buFont typeface="Wingdings" panose="05000000000000000000" charset="0"/>
              <a:buChar char="ü"/>
            </a:pPr>
            <a:r>
              <a:rPr lang="en-US" sz="1800"/>
              <a:t>Identification of API </a:t>
            </a:r>
            <a:endParaRPr lang="en-US" sz="1800"/>
          </a:p>
          <a:p>
            <a:pPr algn="just">
              <a:buFont typeface="Wingdings" panose="05000000000000000000" charset="0"/>
              <a:buChar char="ü"/>
            </a:pPr>
            <a:r>
              <a:rPr lang="en-US" sz="1800"/>
              <a:t>Scanning and Caliberation curve of API in solvent and in phosphate buffer at specific pH.</a:t>
            </a:r>
            <a:endParaRPr lang="en-US" sz="1800"/>
          </a:p>
          <a:p>
            <a:pPr algn="just">
              <a:buFont typeface="Wingdings" panose="05000000000000000000" charset="0"/>
              <a:buChar char="ü"/>
            </a:pPr>
            <a:r>
              <a:rPr lang="en-US" sz="1800"/>
              <a:t>Identification of excipients.</a:t>
            </a:r>
            <a:endParaRPr lang="en-US" sz="1800"/>
          </a:p>
          <a:p>
            <a:pPr algn="just">
              <a:buFont typeface="Wingdings" panose="05000000000000000000" charset="0"/>
              <a:buChar char="ü"/>
            </a:pPr>
            <a:r>
              <a:rPr lang="en-US" sz="1800"/>
              <a:t>Short listing oils that have no interference of absorbance of API. [ Generally between 200 to 400 nm ]</a:t>
            </a:r>
            <a:endParaRPr lang="en-US" sz="1800"/>
          </a:p>
          <a:p>
            <a:pPr algn="just">
              <a:buFont typeface="Wingdings" panose="05000000000000000000" charset="0"/>
              <a:buChar char="ü"/>
            </a:pPr>
            <a:r>
              <a:rPr lang="en-US" sz="1800"/>
              <a:t>Screening of oil  among the shortlisted oils, emulsifier, and co-emulsifier on the basis of solubility study.</a:t>
            </a:r>
            <a:endParaRPr lang="en-US" sz="1800"/>
          </a:p>
          <a:p>
            <a:pPr algn="just">
              <a:buFont typeface="Wingdings" panose="05000000000000000000" charset="0"/>
              <a:buChar char="ü"/>
            </a:pPr>
            <a:r>
              <a:rPr lang="en-US" sz="1800"/>
              <a:t>Selection of emulsifier, co-emulsifier, its ratio and oil .</a:t>
            </a:r>
            <a:endParaRPr lang="en-US" sz="1800"/>
          </a:p>
          <a:p>
            <a:pPr algn="just">
              <a:buFont typeface="Wingdings" panose="05000000000000000000" charset="0"/>
              <a:buChar char="ü"/>
            </a:pPr>
            <a:r>
              <a:rPr lang="en-US" sz="1800"/>
              <a:t>API - Excipients compatibility study.</a:t>
            </a:r>
            <a:endParaRPr lang="en-US" sz="1800"/>
          </a:p>
          <a:p>
            <a:pPr algn="just">
              <a:buFont typeface="Wingdings" panose="05000000000000000000" charset="0"/>
              <a:buChar char="ü"/>
            </a:pPr>
            <a:endParaRPr lang="en-US" sz="1800"/>
          </a:p>
          <a:p>
            <a:pPr algn="just">
              <a:buFont typeface="Wingdings" panose="05000000000000000000" charset="0"/>
              <a:buChar char="Ø"/>
            </a:pPr>
            <a:r>
              <a:rPr lang="en-US" sz="1800"/>
              <a:t>Formulation of microemulsion : By phase titration method for preparation of Pseudo ternary diagram.</a:t>
            </a:r>
            <a:endParaRPr lang="en-US" sz="1800"/>
          </a:p>
          <a:p>
            <a:pPr algn="just">
              <a:buFont typeface="Wingdings" panose="05000000000000000000" charset="0"/>
              <a:buChar char="Ø"/>
            </a:pPr>
            <a:r>
              <a:rPr lang="en-US" sz="1800"/>
              <a:t>Formulation of gel base for microemulsion. </a:t>
            </a:r>
            <a:endParaRPr lang="en-US" sz="1800"/>
          </a:p>
          <a:p>
            <a:pPr algn="just">
              <a:buFont typeface="Wingdings" panose="05000000000000000000" charset="0"/>
              <a:buChar char="Ø"/>
            </a:pPr>
            <a:r>
              <a:rPr lang="en-US" sz="1800"/>
              <a:t>Preparation of API loaded micro - emulsion.</a:t>
            </a:r>
            <a:endParaRPr lang="en-US" sz="1800"/>
          </a:p>
          <a:p>
            <a:pPr algn="just">
              <a:buFont typeface="Wingdings" panose="05000000000000000000" charset="0"/>
              <a:buChar char="Ø"/>
            </a:pPr>
            <a:r>
              <a:rPr lang="en-US" sz="1800"/>
              <a:t>Incorporation of prepared microemulsion in to gel with continous stirring to form microemulsion based gel.</a:t>
            </a:r>
            <a:endParaRPr lang="en-US" sz="1800"/>
          </a:p>
          <a:p>
            <a:pPr algn="just">
              <a:buFont typeface="Wingdings" panose="05000000000000000000" charset="0"/>
              <a:buChar char="Ø"/>
            </a:pPr>
            <a:r>
              <a:rPr lang="en-US" sz="1800"/>
              <a:t>Optimization of microemulsion.</a:t>
            </a:r>
            <a:endParaRPr lang="en-US" sz="1800"/>
          </a:p>
          <a:p>
            <a:pPr algn="just">
              <a:buFont typeface="Wingdings" panose="05000000000000000000" charset="0"/>
              <a:buChar char="Ø"/>
            </a:pPr>
            <a:r>
              <a:rPr lang="en-US" sz="1800"/>
              <a:t>Formulation and development of API loaded microemulgel using suitable design of expereinments.</a:t>
            </a:r>
            <a:endParaRPr lang="en-US" sz="1800"/>
          </a:p>
          <a:p>
            <a:pPr algn="just">
              <a:buFont typeface="Wingdings" panose="05000000000000000000" charset="0"/>
              <a:buChar char="Ø"/>
            </a:pPr>
            <a:r>
              <a:rPr lang="en-US" sz="1800"/>
              <a:t>EVALUATION PARAMETERS.</a:t>
            </a:r>
            <a:endParaRPr lang="en-US" sz="1800"/>
          </a:p>
          <a:p>
            <a:pPr algn="just">
              <a:buFont typeface="Wingdings" panose="05000000000000000000" charset="0"/>
              <a:buChar char="Ø"/>
            </a:pPr>
            <a:endParaRPr lang="en-US" sz="1800"/>
          </a:p>
          <a:p>
            <a:pPr algn="just">
              <a:buFont typeface="Wingdings" panose="05000000000000000000" charset="0"/>
              <a:buChar char="Ø"/>
            </a:pPr>
            <a:endParaRPr lang="en-US" sz="1800"/>
          </a:p>
          <a:p>
            <a:pPr marL="0" indent="0" algn="just">
              <a:buFont typeface="Wingdings" panose="05000000000000000000" charset="0"/>
              <a:buNone/>
            </a:pPr>
            <a:endParaRPr lang="en-US" sz="1800"/>
          </a:p>
          <a:p>
            <a:pPr algn="just">
              <a:buFont typeface="Wingdings" panose="05000000000000000000" charset="0"/>
              <a:buChar char="ü"/>
            </a:pPr>
            <a:endParaRPr lang="en-US" sz="180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11617</Words>
  <Application>WPS Presentation</Application>
  <PresentationFormat>Widescreen</PresentationFormat>
  <Paragraphs>657</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Times New Roman</vt:lpstr>
      <vt:lpstr>Wingdings</vt:lpstr>
      <vt:lpstr>Microsoft YaHei</vt:lpstr>
      <vt:lpstr>Arial Unicode MS</vt:lpstr>
      <vt:lpstr>Calibri</vt:lpstr>
      <vt:lpstr>Communications and Dialogues</vt:lpstr>
      <vt:lpstr>PowerPoint 演示文稿</vt:lpstr>
      <vt:lpstr>INTRODUCTION</vt:lpstr>
      <vt:lpstr>PowerPoint 演示文稿</vt:lpstr>
      <vt:lpstr>REVIEW OF LITERATURE</vt:lpstr>
      <vt:lpstr>REVIEW OF LITERATURE</vt:lpstr>
      <vt:lpstr>NEED FOR THE STUDY</vt:lpstr>
      <vt:lpstr>OBJECTIVES</vt:lpstr>
      <vt:lpstr>MATERIALS </vt:lpstr>
      <vt:lpstr>METHODOLOGY</vt:lpstr>
      <vt:lpstr>PowerPoint 演示文稿</vt:lpstr>
      <vt:lpstr>PowerPoint 演示文稿</vt:lpstr>
      <vt:lpstr>PowerPoint 演示文稿</vt:lpstr>
      <vt:lpstr>PowerPoint 演示文稿</vt:lpstr>
      <vt:lpstr>FORMULATION OF MICROEMULSION BASED GEL</vt:lpstr>
      <vt:lpstr>FORMULATION TABLE OF PLACEBO</vt:lpstr>
      <vt:lpstr>FORMULATION FOR METFORMIN MICROEMULGEL</vt:lpstr>
      <vt:lpstr>UV Estimation of metformin</vt:lpstr>
      <vt:lpstr>FTIR OF METFORMIN</vt:lpstr>
      <vt:lpstr>FUTURE WORK PLANS</vt:lpstr>
      <vt:lpstr>REFERENCES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VISHAL</dc:creator>
  <cp:lastModifiedBy>Vishal Mudhole</cp:lastModifiedBy>
  <cp:revision>14</cp:revision>
  <dcterms:created xsi:type="dcterms:W3CDTF">2023-11-19T11:45:00Z</dcterms:created>
  <dcterms:modified xsi:type="dcterms:W3CDTF">2023-11-29T05:16:16Z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DA00B373DCBC46E5A873D74DD93DEB54_13</vt:lpwstr>
  </property>
  <property fmtid="{D5CDD505-2E9C-101B-9397-08002B2CF9AE}" pid="3" name="KSOProductBuildVer">
    <vt:lpwstr>1033-12.2.0.13306</vt:lpwstr>
  </property>
</Properties>
</file>