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4" r:id="rId12"/>
    <p:sldId id="28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5E034-D7EE-47E3-9CB0-DA4D8174649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234667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E034-D7EE-47E3-9CB0-DA4D8174649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401062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E034-D7EE-47E3-9CB0-DA4D8174649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96132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5E034-D7EE-47E3-9CB0-DA4D8174649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213798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5E034-D7EE-47E3-9CB0-DA4D8174649C}"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1752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5E034-D7EE-47E3-9CB0-DA4D8174649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28989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5E034-D7EE-47E3-9CB0-DA4D8174649C}"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232438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5E034-D7EE-47E3-9CB0-DA4D8174649C}"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341390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5E034-D7EE-47E3-9CB0-DA4D8174649C}"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11852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5E034-D7EE-47E3-9CB0-DA4D8174649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2430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5E034-D7EE-47E3-9CB0-DA4D8174649C}"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F8B81-4ED8-4B55-82D7-0A59BE00ED23}" type="slidenum">
              <a:rPr lang="en-US" smtClean="0"/>
              <a:t>‹#›</a:t>
            </a:fld>
            <a:endParaRPr lang="en-US"/>
          </a:p>
        </p:txBody>
      </p:sp>
    </p:spTree>
    <p:extLst>
      <p:ext uri="{BB962C8B-B14F-4D97-AF65-F5344CB8AC3E}">
        <p14:creationId xmlns:p14="http://schemas.microsoft.com/office/powerpoint/2010/main" val="19395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5E034-D7EE-47E3-9CB0-DA4D8174649C}" type="datetimeFigureOut">
              <a:rPr lang="en-US" smtClean="0"/>
              <a:t>10/17/2021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F8B81-4ED8-4B55-82D7-0A59BE00ED23}" type="slidenum">
              <a:rPr lang="en-US" smtClean="0"/>
              <a:t>‹#›</a:t>
            </a:fld>
            <a:endParaRPr lang="en-US"/>
          </a:p>
        </p:txBody>
      </p:sp>
    </p:spTree>
    <p:extLst>
      <p:ext uri="{BB962C8B-B14F-4D97-AF65-F5344CB8AC3E}">
        <p14:creationId xmlns:p14="http://schemas.microsoft.com/office/powerpoint/2010/main" val="25321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457200"/>
            <a:ext cx="8077200" cy="6019800"/>
          </a:xfrm>
        </p:spPr>
        <p:txBody>
          <a:bodyPr>
            <a:normAutofit/>
          </a:bodyPr>
          <a:lstStyle/>
          <a:p>
            <a:endParaRPr lang="en-US" sz="3600" b="1" dirty="0" smtClean="0">
              <a:solidFill>
                <a:srgbClr val="00B050"/>
              </a:solidFill>
            </a:endParaRPr>
          </a:p>
          <a:p>
            <a:r>
              <a:rPr lang="en-US" sz="3600" b="1" dirty="0" smtClean="0">
                <a:solidFill>
                  <a:srgbClr val="00B050"/>
                </a:solidFill>
              </a:rPr>
              <a:t>6.3 Pattern Evaluation Methods</a:t>
            </a:r>
          </a:p>
          <a:p>
            <a:pPr marL="457200" indent="-457200" algn="l">
              <a:buFont typeface="Wingdings" pitchFamily="2" charset="2"/>
              <a:buChar char="Ø"/>
            </a:pPr>
            <a:r>
              <a:rPr lang="en-US" sz="2400" b="1" dirty="0" smtClean="0">
                <a:solidFill>
                  <a:schemeClr val="tx1"/>
                </a:solidFill>
              </a:rPr>
              <a:t>Most association rule mining algorithms employ a support-confidence framework.</a:t>
            </a:r>
          </a:p>
          <a:p>
            <a:pPr marL="457200" indent="-457200" algn="l">
              <a:buFont typeface="Wingdings" pitchFamily="2" charset="2"/>
              <a:buChar char="Ø"/>
            </a:pPr>
            <a:r>
              <a:rPr lang="en-US" sz="2400" b="1" dirty="0" smtClean="0">
                <a:solidFill>
                  <a:schemeClr val="tx1"/>
                </a:solidFill>
              </a:rPr>
              <a:t>Although minimum support and confidence threshold help weed out or exclude the exploration of a good number of uninteresting rules, many of the rules generated still not interesting to the users.</a:t>
            </a:r>
          </a:p>
          <a:p>
            <a:pPr marL="457200" indent="-457200" algn="l">
              <a:buFont typeface="Wingdings" pitchFamily="2" charset="2"/>
              <a:buChar char="Ø"/>
            </a:pPr>
            <a:r>
              <a:rPr lang="en-US" sz="2400" b="1" dirty="0" smtClean="0">
                <a:solidFill>
                  <a:schemeClr val="tx1"/>
                </a:solidFill>
              </a:rPr>
              <a:t>This is especially true when mining at low support threshold or mining long patterns.</a:t>
            </a:r>
          </a:p>
          <a:p>
            <a:pPr marL="457200" indent="-457200" algn="l">
              <a:buFont typeface="Wingdings" pitchFamily="2" charset="2"/>
              <a:buChar char="Ø"/>
            </a:pPr>
            <a:r>
              <a:rPr lang="en-US" sz="2400" b="1" dirty="0" smtClean="0">
                <a:solidFill>
                  <a:schemeClr val="tx1"/>
                </a:solidFill>
              </a:rPr>
              <a:t>Even strong association rules can be uninteresting and misleading so we will add correlation with support and confidence ( support, confidence, correlation).</a:t>
            </a:r>
            <a:endParaRPr lang="en-US" sz="2400" dirty="0">
              <a:solidFill>
                <a:schemeClr val="tx1"/>
              </a:solidFill>
            </a:endParaRPr>
          </a:p>
        </p:txBody>
      </p:sp>
    </p:spTree>
    <p:extLst>
      <p:ext uri="{BB962C8B-B14F-4D97-AF65-F5344CB8AC3E}">
        <p14:creationId xmlns:p14="http://schemas.microsoft.com/office/powerpoint/2010/main" val="3033947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Font typeface="Wingdings" pitchFamily="2" charset="2"/>
              <a:buChar char="Ø"/>
            </a:pPr>
            <a:r>
              <a:rPr lang="en-US" dirty="0" smtClean="0"/>
              <a:t>P{video}=0.75,p{game}=0.60,</a:t>
            </a:r>
          </a:p>
          <a:p>
            <a:pPr>
              <a:buFont typeface="Wingdings" pitchFamily="2" charset="2"/>
              <a:buChar char="Ø"/>
            </a:pPr>
            <a:r>
              <a:rPr lang="en-US" dirty="0" smtClean="0"/>
              <a:t>P{</a:t>
            </a:r>
            <a:r>
              <a:rPr lang="en-US" dirty="0" err="1" smtClean="0"/>
              <a:t>game,video</a:t>
            </a:r>
            <a:r>
              <a:rPr lang="en-US" dirty="0" smtClean="0"/>
              <a:t>}=0.40/(0.60*0.75)=0.89</a:t>
            </a:r>
          </a:p>
          <a:p>
            <a:pPr>
              <a:buFont typeface="Wingdings" pitchFamily="2" charset="2"/>
              <a:buChar char="Ø"/>
            </a:pPr>
            <a:r>
              <a:rPr lang="en-US" dirty="0" smtClean="0"/>
              <a:t>Because the value is less than 1 ,there is negative correlation between the occurrence of video and game.</a:t>
            </a:r>
          </a:p>
          <a:p>
            <a:pPr>
              <a:buFont typeface="Wingdings" pitchFamily="2" charset="2"/>
              <a:buChar char="Ø"/>
            </a:pPr>
            <a:r>
              <a:rPr lang="en-US" dirty="0" smtClean="0"/>
              <a:t>Such negative correlation can not be identified by a support-confidence framework.</a:t>
            </a:r>
            <a:endParaRPr lang="en-US" dirty="0"/>
          </a:p>
        </p:txBody>
      </p:sp>
    </p:spTree>
    <p:extLst>
      <p:ext uri="{BB962C8B-B14F-4D97-AF65-F5344CB8AC3E}">
        <p14:creationId xmlns:p14="http://schemas.microsoft.com/office/powerpoint/2010/main" val="62089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905000"/>
          </a:xfrm>
        </p:spPr>
        <p:txBody>
          <a:bodyPr>
            <a:normAutofit/>
          </a:bodyPr>
          <a:lstStyle/>
          <a:p>
            <a:r>
              <a:rPr lang="en-US" dirty="0" smtClean="0"/>
              <a:t>Table:- 2*2 contingency table with expected value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9345755"/>
              </p:ext>
            </p:extLst>
          </p:nvPr>
        </p:nvGraphicFramePr>
        <p:xfrm>
          <a:off x="304800" y="2362200"/>
          <a:ext cx="8229600" cy="2291080"/>
        </p:xfrm>
        <a:graphic>
          <a:graphicData uri="http://schemas.openxmlformats.org/drawingml/2006/table">
            <a:tbl>
              <a:tblPr firstRow="1" bandRow="1">
                <a:tableStyleId>{5C22544A-7EE6-4342-B048-85BDC9FD1C3A}</a:tableStyleId>
              </a:tblPr>
              <a:tblGrid>
                <a:gridCol w="2057400"/>
                <a:gridCol w="2057400"/>
                <a:gridCol w="2057400"/>
                <a:gridCol w="2057400"/>
              </a:tblGrid>
              <a:tr h="609600">
                <a:tc>
                  <a:txBody>
                    <a:bodyPr/>
                    <a:lstStyle/>
                    <a:p>
                      <a:endParaRPr lang="en-US" dirty="0"/>
                    </a:p>
                  </a:txBody>
                  <a:tcPr/>
                </a:tc>
                <a:tc>
                  <a:txBody>
                    <a:bodyPr/>
                    <a:lstStyle/>
                    <a:p>
                      <a:endParaRPr lang="en-US" dirty="0" smtClean="0">
                        <a:solidFill>
                          <a:schemeClr val="tx1"/>
                        </a:solidFill>
                      </a:endParaRPr>
                    </a:p>
                    <a:p>
                      <a:r>
                        <a:rPr lang="en-US" dirty="0" smtClean="0">
                          <a:solidFill>
                            <a:schemeClr val="tx1"/>
                          </a:solidFill>
                        </a:rPr>
                        <a:t>game</a:t>
                      </a:r>
                      <a:endParaRPr lang="en-US" dirty="0">
                        <a:solidFill>
                          <a:schemeClr val="tx1"/>
                        </a:solidFill>
                      </a:endParaRPr>
                    </a:p>
                  </a:txBody>
                  <a:tcPr>
                    <a:solidFill>
                      <a:schemeClr val="accent2">
                        <a:lumMod val="60000"/>
                        <a:lumOff val="40000"/>
                      </a:schemeClr>
                    </a:solidFill>
                  </a:tcPr>
                </a:tc>
                <a:tc>
                  <a:txBody>
                    <a:bodyPr/>
                    <a:lstStyle/>
                    <a:p>
                      <a:endParaRPr lang="en-US" dirty="0" smtClean="0">
                        <a:solidFill>
                          <a:schemeClr val="tx1"/>
                        </a:solidFill>
                      </a:endParaRPr>
                    </a:p>
                    <a:p>
                      <a:r>
                        <a:rPr lang="en-US" dirty="0" smtClean="0">
                          <a:solidFill>
                            <a:schemeClr val="tx1"/>
                          </a:solidFill>
                        </a:rPr>
                        <a:t>game</a:t>
                      </a:r>
                      <a:endParaRPr lang="en-US" dirty="0">
                        <a:solidFill>
                          <a:schemeClr val="tx1"/>
                        </a:solidFill>
                      </a:endParaRPr>
                    </a:p>
                  </a:txBody>
                  <a:tcPr>
                    <a:solidFill>
                      <a:schemeClr val="accent2">
                        <a:lumMod val="60000"/>
                        <a:lumOff val="40000"/>
                      </a:schemeClr>
                    </a:solidFill>
                  </a:tcPr>
                </a:tc>
                <a:tc>
                  <a:txBody>
                    <a:bodyPr/>
                    <a:lstStyle/>
                    <a:p>
                      <a:endParaRPr lang="en-US" dirty="0" smtClean="0">
                        <a:solidFill>
                          <a:schemeClr val="tx1"/>
                        </a:solidFill>
                      </a:endParaRPr>
                    </a:p>
                    <a:p>
                      <a:r>
                        <a:rPr lang="en-US" dirty="0" smtClean="0">
                          <a:solidFill>
                            <a:schemeClr val="tx1"/>
                          </a:solidFill>
                        </a:rPr>
                        <a:t>∑row</a:t>
                      </a:r>
                      <a:endParaRPr lang="en-US" dirty="0">
                        <a:solidFill>
                          <a:schemeClr val="tx1"/>
                        </a:solidFill>
                      </a:endParaRPr>
                    </a:p>
                  </a:txBody>
                  <a:tcPr>
                    <a:solidFill>
                      <a:schemeClr val="accent2">
                        <a:lumMod val="60000"/>
                        <a:lumOff val="40000"/>
                      </a:schemeClr>
                    </a:solidFill>
                  </a:tcPr>
                </a:tc>
              </a:tr>
              <a:tr h="502920">
                <a:tc>
                  <a:txBody>
                    <a:bodyPr/>
                    <a:lstStyle/>
                    <a:p>
                      <a:endParaRPr lang="en-US" dirty="0" smtClean="0"/>
                    </a:p>
                    <a:p>
                      <a:r>
                        <a:rPr lang="en-US" dirty="0" smtClean="0"/>
                        <a:t>video</a:t>
                      </a:r>
                      <a:endParaRPr lang="en-US" dirty="0"/>
                    </a:p>
                  </a:txBody>
                  <a:tcPr/>
                </a:tc>
                <a:tc>
                  <a:txBody>
                    <a:bodyPr/>
                    <a:lstStyle/>
                    <a:p>
                      <a:r>
                        <a:rPr lang="en-US" dirty="0" smtClean="0"/>
                        <a:t>4000(4500)</a:t>
                      </a:r>
                      <a:endParaRPr lang="en-US" dirty="0"/>
                    </a:p>
                  </a:txBody>
                  <a:tcPr/>
                </a:tc>
                <a:tc>
                  <a:txBody>
                    <a:bodyPr/>
                    <a:lstStyle/>
                    <a:p>
                      <a:r>
                        <a:rPr lang="en-US" dirty="0" smtClean="0"/>
                        <a:t>3500(3000)</a:t>
                      </a:r>
                      <a:endParaRPr lang="en-US" dirty="0"/>
                    </a:p>
                  </a:txBody>
                  <a:tcPr/>
                </a:tc>
                <a:tc>
                  <a:txBody>
                    <a:bodyPr/>
                    <a:lstStyle/>
                    <a:p>
                      <a:r>
                        <a:rPr lang="en-US" dirty="0" smtClean="0"/>
                        <a:t>7500</a:t>
                      </a:r>
                      <a:endParaRPr lang="en-US" dirty="0"/>
                    </a:p>
                  </a:txBody>
                  <a:tcPr/>
                </a:tc>
              </a:tr>
              <a:tr h="370840">
                <a:tc>
                  <a:txBody>
                    <a:bodyPr/>
                    <a:lstStyle/>
                    <a:p>
                      <a:r>
                        <a:rPr lang="en-US" dirty="0" smtClean="0"/>
                        <a:t>video</a:t>
                      </a:r>
                      <a:endParaRPr lang="en-US" dirty="0"/>
                    </a:p>
                  </a:txBody>
                  <a:tcPr/>
                </a:tc>
                <a:tc>
                  <a:txBody>
                    <a:bodyPr/>
                    <a:lstStyle/>
                    <a:p>
                      <a:r>
                        <a:rPr lang="en-US" dirty="0" smtClean="0"/>
                        <a:t>2000(1500)</a:t>
                      </a:r>
                      <a:endParaRPr lang="en-US" dirty="0"/>
                    </a:p>
                  </a:txBody>
                  <a:tcPr/>
                </a:tc>
                <a:tc>
                  <a:txBody>
                    <a:bodyPr/>
                    <a:lstStyle/>
                    <a:p>
                      <a:r>
                        <a:rPr lang="en-US" dirty="0" smtClean="0"/>
                        <a:t>500(1000)</a:t>
                      </a:r>
                      <a:endParaRPr lang="en-US" dirty="0"/>
                    </a:p>
                  </a:txBody>
                  <a:tcPr/>
                </a:tc>
                <a:tc>
                  <a:txBody>
                    <a:bodyPr/>
                    <a:lstStyle/>
                    <a:p>
                      <a:r>
                        <a:rPr lang="en-US" dirty="0" smtClean="0"/>
                        <a:t>2500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a:t>
                      </a:r>
                    </a:p>
                    <a:p>
                      <a:endParaRPr lang="en-US" dirty="0"/>
                    </a:p>
                  </a:txBody>
                  <a:tcPr/>
                </a:tc>
                <a:tc>
                  <a:txBody>
                    <a:bodyPr/>
                    <a:lstStyle/>
                    <a:p>
                      <a:r>
                        <a:rPr lang="en-US" dirty="0" smtClean="0"/>
                        <a:t>6000</a:t>
                      </a:r>
                      <a:endParaRPr lang="en-US" dirty="0"/>
                    </a:p>
                  </a:txBody>
                  <a:tcPr/>
                </a:tc>
                <a:tc>
                  <a:txBody>
                    <a:bodyPr/>
                    <a:lstStyle/>
                    <a:p>
                      <a:r>
                        <a:rPr lang="en-US" dirty="0" smtClean="0"/>
                        <a:t>4000</a:t>
                      </a:r>
                      <a:endParaRPr lang="en-US" dirty="0"/>
                    </a:p>
                  </a:txBody>
                  <a:tcPr/>
                </a:tc>
                <a:tc>
                  <a:txBody>
                    <a:bodyPr/>
                    <a:lstStyle/>
                    <a:p>
                      <a:r>
                        <a:rPr lang="en-US" dirty="0" smtClean="0"/>
                        <a:t>10,000</a:t>
                      </a:r>
                      <a:endParaRPr lang="en-US" dirty="0"/>
                    </a:p>
                  </a:txBody>
                  <a:tcPr/>
                </a:tc>
              </a:tr>
            </a:tbl>
          </a:graphicData>
        </a:graphic>
      </p:graphicFrame>
      <p:cxnSp>
        <p:nvCxnSpPr>
          <p:cNvPr id="6" name="Straight Connector 5"/>
          <p:cNvCxnSpPr/>
          <p:nvPr/>
        </p:nvCxnSpPr>
        <p:spPr>
          <a:xfrm>
            <a:off x="381000" y="32004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95800" y="2667000"/>
            <a:ext cx="60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itchFamily="2" charset="2"/>
              <a:buChar char="q"/>
            </a:pPr>
            <a:r>
              <a:rPr lang="en-US" dirty="0" smtClean="0">
                <a:solidFill>
                  <a:srgbClr val="00B050"/>
                </a:solidFill>
              </a:rPr>
              <a:t>Correlation analysis using  </a:t>
            </a:r>
            <a:r>
              <a:rPr lang="el-GR" dirty="0" smtClean="0">
                <a:solidFill>
                  <a:srgbClr val="00B050"/>
                </a:solidFill>
              </a:rPr>
              <a:t>ᵪ</a:t>
            </a:r>
            <a:r>
              <a:rPr lang="en-US" dirty="0" smtClean="0">
                <a:solidFill>
                  <a:srgbClr val="00B050"/>
                </a:solidFill>
              </a:rPr>
              <a:t>2(chi-square)</a:t>
            </a:r>
            <a:endParaRPr lang="en-US" dirty="0">
              <a:solidFill>
                <a:srgbClr val="00B050"/>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To compute the correlation using </a:t>
            </a:r>
            <a:r>
              <a:rPr lang="el-GR" dirty="0" smtClean="0">
                <a:solidFill>
                  <a:srgbClr val="00B050"/>
                </a:solidFill>
              </a:rPr>
              <a:t>ᵪ</a:t>
            </a:r>
            <a:r>
              <a:rPr lang="en-US" dirty="0" smtClean="0">
                <a:solidFill>
                  <a:srgbClr val="00B050"/>
                </a:solidFill>
              </a:rPr>
              <a:t>2   </a:t>
            </a:r>
            <a:r>
              <a:rPr lang="en-US" dirty="0" smtClean="0"/>
              <a:t>analysis</a:t>
            </a:r>
          </a:p>
          <a:p>
            <a:pPr marL="0" indent="0">
              <a:buNone/>
            </a:pPr>
            <a:r>
              <a:rPr lang="en-US" dirty="0" smtClean="0"/>
              <a:t>For nominal data, we need the observed and expected values.</a:t>
            </a:r>
          </a:p>
          <a:p>
            <a:pPr>
              <a:buFont typeface="Wingdings" pitchFamily="2" charset="2"/>
              <a:buChar char="Ø"/>
            </a:pPr>
            <a:r>
              <a:rPr lang="el-GR" dirty="0" smtClean="0">
                <a:solidFill>
                  <a:srgbClr val="00B050"/>
                </a:solidFill>
              </a:rPr>
              <a:t>ᵪ</a:t>
            </a:r>
            <a:r>
              <a:rPr lang="en-US" dirty="0" smtClean="0"/>
              <a:t>2=∑(observed-expected)2 </a:t>
            </a:r>
          </a:p>
          <a:p>
            <a:pPr>
              <a:buFont typeface="Wingdings" pitchFamily="2" charset="2"/>
              <a:buChar char="Ø"/>
            </a:pPr>
            <a:r>
              <a:rPr lang="en-US" dirty="0" smtClean="0"/>
              <a:t>              expected</a:t>
            </a:r>
          </a:p>
          <a:p>
            <a:pPr>
              <a:buFont typeface="Wingdings" pitchFamily="2" charset="2"/>
              <a:buChar char="Ø"/>
            </a:pPr>
            <a:r>
              <a:rPr lang="en-US" dirty="0" smtClean="0"/>
              <a:t>=(4000-4500)2/4500 +  (3500-3000)2/3000+</a:t>
            </a:r>
          </a:p>
          <a:p>
            <a:pPr>
              <a:buFont typeface="Wingdings" pitchFamily="2" charset="2"/>
              <a:buChar char="Ø"/>
            </a:pPr>
            <a:r>
              <a:rPr lang="en-US" dirty="0" smtClean="0"/>
              <a:t>(2000-1500)2 / 1500 +(500-1000)2 /1000=555.6</a:t>
            </a:r>
            <a:endParaRPr lang="en-US" dirty="0"/>
          </a:p>
        </p:txBody>
      </p:sp>
      <p:cxnSp>
        <p:nvCxnSpPr>
          <p:cNvPr id="5" name="Straight Connector 4"/>
          <p:cNvCxnSpPr/>
          <p:nvPr/>
        </p:nvCxnSpPr>
        <p:spPr>
          <a:xfrm>
            <a:off x="1447800" y="3810000"/>
            <a:ext cx="381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16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 typeface="Wingdings" pitchFamily="2" charset="2"/>
              <a:buChar char="Ø"/>
            </a:pPr>
            <a:r>
              <a:rPr lang="en-US" dirty="0" smtClean="0"/>
              <a:t>Because the </a:t>
            </a:r>
            <a:r>
              <a:rPr lang="el-GR" dirty="0" smtClean="0">
                <a:solidFill>
                  <a:srgbClr val="00B050"/>
                </a:solidFill>
              </a:rPr>
              <a:t>ᵪ</a:t>
            </a:r>
            <a:r>
              <a:rPr lang="en-US" dirty="0" smtClean="0">
                <a:solidFill>
                  <a:srgbClr val="00B050"/>
                </a:solidFill>
              </a:rPr>
              <a:t>2 </a:t>
            </a:r>
            <a:r>
              <a:rPr lang="en-US" dirty="0" smtClean="0"/>
              <a:t>value is greater than 1,and the observed value of the slot(</a:t>
            </a:r>
            <a:r>
              <a:rPr lang="en-US" dirty="0" err="1" smtClean="0"/>
              <a:t>game,video</a:t>
            </a:r>
            <a:r>
              <a:rPr lang="en-US" dirty="0" smtClean="0"/>
              <a:t>) =4000,which less than th</a:t>
            </a:r>
            <a:r>
              <a:rPr lang="en-US" dirty="0" smtClean="0"/>
              <a:t>e expected value of value of 4500 ,buying game and buying video are negatively correlated.</a:t>
            </a:r>
          </a:p>
          <a:p>
            <a:pPr marL="0" indent="0">
              <a:buNone/>
            </a:pPr>
            <a:endParaRPr lang="en-US" dirty="0" smtClean="0"/>
          </a:p>
          <a:p>
            <a:pPr>
              <a:buFont typeface="Wingdings" pitchFamily="2" charset="2"/>
              <a:buChar char="Ø"/>
            </a:pPr>
            <a:r>
              <a:rPr lang="en-US" dirty="0" smtClean="0"/>
              <a:t>This is consistent with the conclusion derived from the analysis of the lift measure.</a:t>
            </a:r>
            <a:endParaRPr lang="en-US" dirty="0"/>
          </a:p>
        </p:txBody>
      </p:sp>
    </p:spTree>
    <p:extLst>
      <p:ext uri="{BB962C8B-B14F-4D97-AF65-F5344CB8AC3E}">
        <p14:creationId xmlns:p14="http://schemas.microsoft.com/office/powerpoint/2010/main" val="62089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6.3.1 Strong rules are not necessarily interesting</a:t>
            </a:r>
            <a:endParaRPr lang="en-US" b="1" dirty="0">
              <a:solidFill>
                <a:srgbClr val="00B050"/>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How can we tell which strong association rule is interesting?</a:t>
            </a:r>
          </a:p>
          <a:p>
            <a:pPr>
              <a:buFont typeface="Wingdings" pitchFamily="2" charset="2"/>
              <a:buChar char="Ø"/>
            </a:pPr>
            <a:r>
              <a:rPr lang="en-US" dirty="0" smtClean="0"/>
              <a:t>A misleading association rule-Suppose we are interested in analyzing transactions  at </a:t>
            </a:r>
            <a:r>
              <a:rPr lang="en-US" dirty="0" err="1" smtClean="0"/>
              <a:t>AllElectronics</a:t>
            </a:r>
            <a:r>
              <a:rPr lang="en-US" dirty="0" smtClean="0"/>
              <a:t> with respect to purchase of computer games and videos.</a:t>
            </a:r>
          </a:p>
          <a:p>
            <a:pPr>
              <a:buFont typeface="Wingdings" pitchFamily="2" charset="2"/>
              <a:buChar char="Ø"/>
            </a:pPr>
            <a:r>
              <a:rPr lang="en-US" dirty="0" smtClean="0"/>
              <a:t>Total transactions=10,000 analyzed ,</a:t>
            </a:r>
          </a:p>
          <a:p>
            <a:pPr>
              <a:buFont typeface="Wingdings" pitchFamily="2" charset="2"/>
              <a:buChar char="Ø"/>
            </a:pPr>
            <a:r>
              <a:rPr lang="en-US" dirty="0" smtClean="0"/>
              <a:t>6000 customer transactions included computer games.</a:t>
            </a:r>
            <a:endParaRPr lang="en-US" dirty="0"/>
          </a:p>
        </p:txBody>
      </p:sp>
    </p:spTree>
    <p:extLst>
      <p:ext uri="{BB962C8B-B14F-4D97-AF65-F5344CB8AC3E}">
        <p14:creationId xmlns:p14="http://schemas.microsoft.com/office/powerpoint/2010/main" val="3272169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 typeface="Wingdings" pitchFamily="2" charset="2"/>
              <a:buChar char="Ø"/>
            </a:pPr>
            <a:r>
              <a:rPr lang="en-US" dirty="0" smtClean="0"/>
              <a:t>7500 customer transactions included videos.</a:t>
            </a:r>
          </a:p>
          <a:p>
            <a:pPr>
              <a:buFont typeface="Wingdings" pitchFamily="2" charset="2"/>
              <a:buChar char="Ø"/>
            </a:pPr>
            <a:r>
              <a:rPr lang="en-US" dirty="0" smtClean="0"/>
              <a:t>4000 customer transactions included both games and videos.</a:t>
            </a:r>
          </a:p>
          <a:p>
            <a:pPr>
              <a:buFont typeface="Wingdings" pitchFamily="2" charset="2"/>
              <a:buChar char="Ø"/>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90799"/>
            <a:ext cx="4800600" cy="2895601"/>
          </a:xfrm>
          <a:prstGeom prst="rect">
            <a:avLst/>
          </a:prstGeom>
        </p:spPr>
      </p:pic>
    </p:spTree>
    <p:extLst>
      <p:ext uri="{BB962C8B-B14F-4D97-AF65-F5344CB8AC3E}">
        <p14:creationId xmlns:p14="http://schemas.microsoft.com/office/powerpoint/2010/main" val="8628341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089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Font typeface="Wingdings" pitchFamily="2" charset="2"/>
              <a:buChar char="Ø"/>
            </a:pPr>
            <a:r>
              <a:rPr lang="en-US" dirty="0" smtClean="0"/>
              <a:t>Given that Minimum support=30% and confidence=60%.</a:t>
            </a:r>
          </a:p>
          <a:p>
            <a:pPr>
              <a:buFont typeface="Wingdings" pitchFamily="2" charset="2"/>
              <a:buChar char="Ø"/>
            </a:pPr>
            <a:r>
              <a:rPr lang="en-US" dirty="0" smtClean="0"/>
              <a:t>The following association rule is discovered:-</a:t>
            </a:r>
          </a:p>
          <a:p>
            <a:pPr>
              <a:buFont typeface="Wingdings" pitchFamily="2" charset="2"/>
              <a:buChar char="Ø"/>
            </a:pPr>
            <a:r>
              <a:rPr lang="en-US" dirty="0"/>
              <a:t>b</a:t>
            </a:r>
            <a:r>
              <a:rPr lang="en-US" dirty="0" smtClean="0"/>
              <a:t>uys(X, ”computer games”)=&gt;buys(</a:t>
            </a:r>
            <a:r>
              <a:rPr lang="en-US" dirty="0" err="1" smtClean="0"/>
              <a:t>X,”videos</a:t>
            </a:r>
            <a:r>
              <a:rPr lang="en-US" dirty="0" smtClean="0"/>
              <a:t>”)</a:t>
            </a:r>
          </a:p>
          <a:p>
            <a:pPr>
              <a:buFont typeface="Wingdings" pitchFamily="2" charset="2"/>
              <a:buChar char="Ø"/>
            </a:pPr>
            <a:r>
              <a:rPr lang="en-US" dirty="0" smtClean="0"/>
              <a:t>Support=(4000/10000)=40%.</a:t>
            </a:r>
          </a:p>
          <a:p>
            <a:pPr>
              <a:buFont typeface="Wingdings" pitchFamily="2" charset="2"/>
              <a:buChar char="Ø"/>
            </a:pPr>
            <a:r>
              <a:rPr lang="en-US" dirty="0" smtClean="0"/>
              <a:t>Confidence=(4000/6000)=66%.</a:t>
            </a:r>
          </a:p>
          <a:p>
            <a:pPr>
              <a:buFont typeface="Wingdings" pitchFamily="2" charset="2"/>
              <a:buChar char="Ø"/>
            </a:pPr>
            <a:r>
              <a:rPr lang="en-US" dirty="0" smtClean="0"/>
              <a:t>The rule is satisfying the minimum support and confidence criteria.</a:t>
            </a:r>
          </a:p>
          <a:p>
            <a:pPr>
              <a:buFont typeface="Wingdings" pitchFamily="2" charset="2"/>
              <a:buChar char="Ø"/>
            </a:pPr>
            <a:r>
              <a:rPr lang="en-US" dirty="0" smtClean="0"/>
              <a:t>But the rule is misleading because probability of purchasing videos is 75% which is even larger than 66%.</a:t>
            </a:r>
          </a:p>
          <a:p>
            <a:pPr>
              <a:buFont typeface="Wingdings" pitchFamily="2" charset="2"/>
              <a:buChar char="Ø"/>
            </a:pPr>
            <a:endParaRPr lang="en-US" dirty="0"/>
          </a:p>
        </p:txBody>
      </p:sp>
    </p:spTree>
    <p:extLst>
      <p:ext uri="{BB962C8B-B14F-4D97-AF65-F5344CB8AC3E}">
        <p14:creationId xmlns:p14="http://schemas.microsoft.com/office/powerpoint/2010/main" val="437022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 typeface="Wingdings" pitchFamily="2" charset="2"/>
              <a:buChar char="Ø"/>
            </a:pPr>
            <a:r>
              <a:rPr lang="en-US" dirty="0" smtClean="0"/>
              <a:t>In fact computer games and videos are negatively associated because the purchase of one of these items actually decrease the likelihood of purchasing the other.</a:t>
            </a:r>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p14="http://schemas.microsoft.com/office/powerpoint/2010/main" val="620892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6.3.2 From association Analysis to Correlation Analysis</a:t>
            </a:r>
            <a:endParaRPr lang="en-US" b="1" dirty="0">
              <a:solidFill>
                <a:srgbClr val="00B050"/>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The support and confidence measures are insufficient at filtering out uninteresting association rules .</a:t>
            </a:r>
          </a:p>
          <a:p>
            <a:pPr>
              <a:buFont typeface="Wingdings" pitchFamily="2" charset="2"/>
              <a:buChar char="Ø"/>
            </a:pPr>
            <a:r>
              <a:rPr lang="en-US" dirty="0" smtClean="0"/>
              <a:t>To tackle this weakness ,a correlation measure can be used to augment the support –confidence framework for association rules.</a:t>
            </a:r>
          </a:p>
          <a:p>
            <a:pPr>
              <a:buFont typeface="Wingdings" pitchFamily="2" charset="2"/>
              <a:buChar char="Ø"/>
            </a:pPr>
            <a:r>
              <a:rPr lang="en-US" dirty="0" smtClean="0"/>
              <a:t>This leads to correlation rules of the form </a:t>
            </a:r>
          </a:p>
          <a:p>
            <a:pPr>
              <a:buFont typeface="Wingdings" pitchFamily="2" charset="2"/>
              <a:buChar char="Ø"/>
            </a:pPr>
            <a:r>
              <a:rPr lang="en-US" dirty="0"/>
              <a:t> </a:t>
            </a:r>
            <a:r>
              <a:rPr lang="en-US" dirty="0" smtClean="0"/>
              <a:t>     A=&gt;B [</a:t>
            </a:r>
            <a:r>
              <a:rPr lang="en-US" dirty="0" err="1" smtClean="0"/>
              <a:t>support,confidence,correlation</a:t>
            </a:r>
            <a:r>
              <a:rPr lang="en-US" dirty="0" smtClean="0"/>
              <a:t>]</a:t>
            </a:r>
            <a:endParaRPr lang="en-US" dirty="0"/>
          </a:p>
        </p:txBody>
      </p:sp>
    </p:spTree>
    <p:extLst>
      <p:ext uri="{BB962C8B-B14F-4D97-AF65-F5344CB8AC3E}">
        <p14:creationId xmlns:p14="http://schemas.microsoft.com/office/powerpoint/2010/main" val="620892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a:buFont typeface="Wingdings" pitchFamily="2" charset="2"/>
              <a:buChar char="Ø"/>
            </a:pPr>
            <a:r>
              <a:rPr lang="en-US" dirty="0" smtClean="0"/>
              <a:t>A correlation rule is measured not only by its support and confidence but also by the correlation between </a:t>
            </a:r>
            <a:r>
              <a:rPr lang="en-US" dirty="0" err="1" smtClean="0"/>
              <a:t>itemsets</a:t>
            </a:r>
            <a:r>
              <a:rPr lang="en-US" dirty="0" smtClean="0"/>
              <a:t> A and B.</a:t>
            </a:r>
          </a:p>
          <a:p>
            <a:pPr>
              <a:buFont typeface="Wingdings" pitchFamily="2" charset="2"/>
              <a:buChar char="Ø"/>
            </a:pPr>
            <a:r>
              <a:rPr lang="en-US" dirty="0" smtClean="0"/>
              <a:t>There are many different correlation measures for mining large datasets:-</a:t>
            </a:r>
          </a:p>
          <a:p>
            <a:pPr marL="0" indent="0">
              <a:buNone/>
            </a:pPr>
            <a:endParaRPr lang="en-US" dirty="0" smtClean="0"/>
          </a:p>
          <a:p>
            <a:pPr>
              <a:buFont typeface="Wingdings" pitchFamily="2" charset="2"/>
              <a:buChar char="Ø"/>
            </a:pPr>
            <a:r>
              <a:rPr lang="en-US" b="1" dirty="0" smtClean="0">
                <a:solidFill>
                  <a:srgbClr val="00B050"/>
                </a:solidFill>
              </a:rPr>
              <a:t>1] Lift:-</a:t>
            </a:r>
            <a:r>
              <a:rPr lang="en-US" b="1" dirty="0" smtClean="0"/>
              <a:t>Lift is a simple correlation measure that is given as follows.</a:t>
            </a:r>
          </a:p>
          <a:p>
            <a:pPr>
              <a:buFont typeface="Wingdings" pitchFamily="2" charset="2"/>
              <a:buChar char="Ø"/>
            </a:pPr>
            <a:r>
              <a:rPr lang="en-US" b="1" dirty="0" smtClean="0"/>
              <a:t>Lift(A,B)=P(AUB) / P(A)*P(B)</a:t>
            </a:r>
          </a:p>
          <a:p>
            <a:pPr>
              <a:buFont typeface="Wingdings" pitchFamily="2" charset="2"/>
              <a:buChar char="Ø"/>
            </a:pPr>
            <a:r>
              <a:rPr lang="en-US" b="1" dirty="0" smtClean="0"/>
              <a:t>If the above equation is less than 1,then the occurrence of ‘A’ is negatively correlated with the occurrence of ‘B’, meaning that occurrence of one likely leads to the absence of the other one. </a:t>
            </a:r>
          </a:p>
          <a:p>
            <a:pPr>
              <a:buFont typeface="Wingdings" pitchFamily="2" charset="2"/>
              <a:buChar char="Ø"/>
            </a:pPr>
            <a:endParaRPr lang="en-US" dirty="0"/>
          </a:p>
        </p:txBody>
      </p:sp>
    </p:spTree>
    <p:extLst>
      <p:ext uri="{BB962C8B-B14F-4D97-AF65-F5344CB8AC3E}">
        <p14:creationId xmlns:p14="http://schemas.microsoft.com/office/powerpoint/2010/main" val="62089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Font typeface="Wingdings" pitchFamily="2" charset="2"/>
              <a:buChar char="Ø"/>
            </a:pPr>
            <a:r>
              <a:rPr lang="en-US" dirty="0" smtClean="0"/>
              <a:t>If resulting value is greater than 1 ,then A and B are positively correlated ,meaning that the occurrence of one implies the occurrence of the other.</a:t>
            </a:r>
          </a:p>
          <a:p>
            <a:pPr>
              <a:buFont typeface="Wingdings" pitchFamily="2" charset="2"/>
              <a:buChar char="Ø"/>
            </a:pPr>
            <a:r>
              <a:rPr lang="en-US" dirty="0" smtClean="0"/>
              <a:t>If the resulting value is equal to 1 ,then A and B are independent and there is no correlation between them.</a:t>
            </a:r>
          </a:p>
          <a:p>
            <a:pPr>
              <a:buFont typeface="Wingdings" pitchFamily="2" charset="2"/>
              <a:buChar char="Ø"/>
            </a:pPr>
            <a:endParaRPr lang="en-US" dirty="0" smtClean="0"/>
          </a:p>
        </p:txBody>
      </p:sp>
    </p:spTree>
    <p:extLst>
      <p:ext uri="{BB962C8B-B14F-4D97-AF65-F5344CB8AC3E}">
        <p14:creationId xmlns:p14="http://schemas.microsoft.com/office/powerpoint/2010/main" val="62089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905000"/>
          </a:xfrm>
        </p:spPr>
        <p:txBody>
          <a:bodyPr>
            <a:normAutofit fontScale="90000"/>
          </a:bodyPr>
          <a:lstStyle/>
          <a:p>
            <a:r>
              <a:rPr lang="en-US" dirty="0" smtClean="0"/>
              <a:t>Table:- 2*2 contingency table summarizing the transactions with respect to game and video purchase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2404621"/>
              </p:ext>
            </p:extLst>
          </p:nvPr>
        </p:nvGraphicFramePr>
        <p:xfrm>
          <a:off x="304800" y="2362200"/>
          <a:ext cx="8229600" cy="2291080"/>
        </p:xfrm>
        <a:graphic>
          <a:graphicData uri="http://schemas.openxmlformats.org/drawingml/2006/table">
            <a:tbl>
              <a:tblPr firstRow="1" bandRow="1">
                <a:tableStyleId>{5C22544A-7EE6-4342-B048-85BDC9FD1C3A}</a:tableStyleId>
              </a:tblPr>
              <a:tblGrid>
                <a:gridCol w="2057400"/>
                <a:gridCol w="2057400"/>
                <a:gridCol w="2057400"/>
                <a:gridCol w="2057400"/>
              </a:tblGrid>
              <a:tr h="609600">
                <a:tc>
                  <a:txBody>
                    <a:bodyPr/>
                    <a:lstStyle/>
                    <a:p>
                      <a:endParaRPr lang="en-US" dirty="0"/>
                    </a:p>
                  </a:txBody>
                  <a:tcPr/>
                </a:tc>
                <a:tc>
                  <a:txBody>
                    <a:bodyPr/>
                    <a:lstStyle/>
                    <a:p>
                      <a:endParaRPr lang="en-US" dirty="0" smtClean="0">
                        <a:solidFill>
                          <a:schemeClr val="tx1"/>
                        </a:solidFill>
                      </a:endParaRPr>
                    </a:p>
                    <a:p>
                      <a:r>
                        <a:rPr lang="en-US" dirty="0" smtClean="0">
                          <a:solidFill>
                            <a:schemeClr val="tx1"/>
                          </a:solidFill>
                        </a:rPr>
                        <a:t>game</a:t>
                      </a:r>
                      <a:endParaRPr lang="en-US" dirty="0">
                        <a:solidFill>
                          <a:schemeClr val="tx1"/>
                        </a:solidFill>
                      </a:endParaRPr>
                    </a:p>
                  </a:txBody>
                  <a:tcPr>
                    <a:solidFill>
                      <a:schemeClr val="accent2">
                        <a:lumMod val="60000"/>
                        <a:lumOff val="40000"/>
                      </a:schemeClr>
                    </a:solidFill>
                  </a:tcPr>
                </a:tc>
                <a:tc>
                  <a:txBody>
                    <a:bodyPr/>
                    <a:lstStyle/>
                    <a:p>
                      <a:endParaRPr lang="en-US" dirty="0" smtClean="0">
                        <a:solidFill>
                          <a:schemeClr val="tx1"/>
                        </a:solidFill>
                      </a:endParaRPr>
                    </a:p>
                    <a:p>
                      <a:r>
                        <a:rPr lang="en-US" dirty="0" smtClean="0">
                          <a:solidFill>
                            <a:schemeClr val="tx1"/>
                          </a:solidFill>
                        </a:rPr>
                        <a:t>game</a:t>
                      </a:r>
                      <a:endParaRPr lang="en-US" dirty="0">
                        <a:solidFill>
                          <a:schemeClr val="tx1"/>
                        </a:solidFill>
                      </a:endParaRPr>
                    </a:p>
                  </a:txBody>
                  <a:tcPr>
                    <a:solidFill>
                      <a:schemeClr val="accent2">
                        <a:lumMod val="60000"/>
                        <a:lumOff val="40000"/>
                      </a:schemeClr>
                    </a:solidFill>
                  </a:tcPr>
                </a:tc>
                <a:tc>
                  <a:txBody>
                    <a:bodyPr/>
                    <a:lstStyle/>
                    <a:p>
                      <a:endParaRPr lang="en-US" dirty="0" smtClean="0">
                        <a:solidFill>
                          <a:schemeClr val="tx1"/>
                        </a:solidFill>
                      </a:endParaRPr>
                    </a:p>
                    <a:p>
                      <a:r>
                        <a:rPr lang="en-US" dirty="0" smtClean="0">
                          <a:solidFill>
                            <a:schemeClr val="tx1"/>
                          </a:solidFill>
                        </a:rPr>
                        <a:t>∑row</a:t>
                      </a:r>
                      <a:endParaRPr lang="en-US" dirty="0">
                        <a:solidFill>
                          <a:schemeClr val="tx1"/>
                        </a:solidFill>
                      </a:endParaRPr>
                    </a:p>
                  </a:txBody>
                  <a:tcPr>
                    <a:solidFill>
                      <a:schemeClr val="accent2">
                        <a:lumMod val="60000"/>
                        <a:lumOff val="40000"/>
                      </a:schemeClr>
                    </a:solidFill>
                  </a:tcPr>
                </a:tc>
              </a:tr>
              <a:tr h="502920">
                <a:tc>
                  <a:txBody>
                    <a:bodyPr/>
                    <a:lstStyle/>
                    <a:p>
                      <a:endParaRPr lang="en-US" dirty="0" smtClean="0"/>
                    </a:p>
                    <a:p>
                      <a:r>
                        <a:rPr lang="en-US" dirty="0" smtClean="0"/>
                        <a:t>video</a:t>
                      </a:r>
                      <a:endParaRPr lang="en-US" dirty="0"/>
                    </a:p>
                  </a:txBody>
                  <a:tcPr/>
                </a:tc>
                <a:tc>
                  <a:txBody>
                    <a:bodyPr/>
                    <a:lstStyle/>
                    <a:p>
                      <a:r>
                        <a:rPr lang="en-US" dirty="0" smtClean="0"/>
                        <a:t>4000</a:t>
                      </a:r>
                      <a:endParaRPr lang="en-US" dirty="0"/>
                    </a:p>
                  </a:txBody>
                  <a:tcPr/>
                </a:tc>
                <a:tc>
                  <a:txBody>
                    <a:bodyPr/>
                    <a:lstStyle/>
                    <a:p>
                      <a:r>
                        <a:rPr lang="en-US" dirty="0" smtClean="0"/>
                        <a:t>3500</a:t>
                      </a:r>
                      <a:endParaRPr lang="en-US" dirty="0"/>
                    </a:p>
                  </a:txBody>
                  <a:tcPr/>
                </a:tc>
                <a:tc>
                  <a:txBody>
                    <a:bodyPr/>
                    <a:lstStyle/>
                    <a:p>
                      <a:r>
                        <a:rPr lang="en-US" dirty="0" smtClean="0"/>
                        <a:t>7500</a:t>
                      </a:r>
                      <a:endParaRPr lang="en-US" dirty="0"/>
                    </a:p>
                  </a:txBody>
                  <a:tcPr/>
                </a:tc>
              </a:tr>
              <a:tr h="370840">
                <a:tc>
                  <a:txBody>
                    <a:bodyPr/>
                    <a:lstStyle/>
                    <a:p>
                      <a:r>
                        <a:rPr lang="en-US" dirty="0" smtClean="0"/>
                        <a:t>video</a:t>
                      </a:r>
                      <a:endParaRPr lang="en-US" dirty="0"/>
                    </a:p>
                  </a:txBody>
                  <a:tcPr/>
                </a:tc>
                <a:tc>
                  <a:txBody>
                    <a:bodyPr/>
                    <a:lstStyle/>
                    <a:p>
                      <a:r>
                        <a:rPr lang="en-US" dirty="0" smtClean="0"/>
                        <a:t>2000</a:t>
                      </a:r>
                      <a:endParaRPr lang="en-US" dirty="0"/>
                    </a:p>
                  </a:txBody>
                  <a:tcPr/>
                </a:tc>
                <a:tc>
                  <a:txBody>
                    <a:bodyPr/>
                    <a:lstStyle/>
                    <a:p>
                      <a:r>
                        <a:rPr lang="en-US" dirty="0" smtClean="0"/>
                        <a:t>500</a:t>
                      </a:r>
                      <a:endParaRPr lang="en-US" dirty="0"/>
                    </a:p>
                  </a:txBody>
                  <a:tcPr/>
                </a:tc>
                <a:tc>
                  <a:txBody>
                    <a:bodyPr/>
                    <a:lstStyle/>
                    <a:p>
                      <a:r>
                        <a:rPr lang="en-US" dirty="0" smtClean="0"/>
                        <a:t>2500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a:t>
                      </a:r>
                    </a:p>
                    <a:p>
                      <a:endParaRPr lang="en-US" dirty="0"/>
                    </a:p>
                  </a:txBody>
                  <a:tcPr/>
                </a:tc>
                <a:tc>
                  <a:txBody>
                    <a:bodyPr/>
                    <a:lstStyle/>
                    <a:p>
                      <a:r>
                        <a:rPr lang="en-US" dirty="0" smtClean="0"/>
                        <a:t>6000</a:t>
                      </a:r>
                      <a:endParaRPr lang="en-US" dirty="0"/>
                    </a:p>
                  </a:txBody>
                  <a:tcPr/>
                </a:tc>
                <a:tc>
                  <a:txBody>
                    <a:bodyPr/>
                    <a:lstStyle/>
                    <a:p>
                      <a:r>
                        <a:rPr lang="en-US" dirty="0" smtClean="0"/>
                        <a:t>4000</a:t>
                      </a:r>
                      <a:endParaRPr lang="en-US" dirty="0"/>
                    </a:p>
                  </a:txBody>
                  <a:tcPr/>
                </a:tc>
                <a:tc>
                  <a:txBody>
                    <a:bodyPr/>
                    <a:lstStyle/>
                    <a:p>
                      <a:r>
                        <a:rPr lang="en-US" dirty="0" smtClean="0"/>
                        <a:t>10,000</a:t>
                      </a:r>
                      <a:endParaRPr lang="en-US" dirty="0"/>
                    </a:p>
                  </a:txBody>
                  <a:tcPr/>
                </a:tc>
              </a:tr>
            </a:tbl>
          </a:graphicData>
        </a:graphic>
      </p:graphicFrame>
      <p:cxnSp>
        <p:nvCxnSpPr>
          <p:cNvPr id="6" name="Straight Connector 5"/>
          <p:cNvCxnSpPr/>
          <p:nvPr/>
        </p:nvCxnSpPr>
        <p:spPr>
          <a:xfrm>
            <a:off x="381000" y="32004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95800" y="2667000"/>
            <a:ext cx="60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89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661</Words>
  <Application>Microsoft Office PowerPoint</Application>
  <PresentationFormat>On-screen Show (4:3)</PresentationFormat>
  <Paragraphs>88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6.3.1 Strong rules are not necessarily interesting</vt:lpstr>
      <vt:lpstr>PowerPoint Presentation</vt:lpstr>
      <vt:lpstr>PowerPoint Presentation</vt:lpstr>
      <vt:lpstr>PowerPoint Presentation</vt:lpstr>
      <vt:lpstr>6.3.2 From association Analysis to Correlation Analysis</vt:lpstr>
      <vt:lpstr>PowerPoint Presentation</vt:lpstr>
      <vt:lpstr>PowerPoint Presentation</vt:lpstr>
      <vt:lpstr>Table:- 2*2 contingency table summarizing the transactions with respect to game and video purchase </vt:lpstr>
      <vt:lpstr>PowerPoint Presentation</vt:lpstr>
      <vt:lpstr>Table:- 2*2 contingency table with expected value</vt:lpstr>
      <vt:lpstr>Correlation analysis using  ᵪ2(chi-square)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dc:creator>
  <cp:lastModifiedBy>vishal</cp:lastModifiedBy>
  <cp:revision>19</cp:revision>
  <dcterms:created xsi:type="dcterms:W3CDTF">2021-10-17T03:50:36Z</dcterms:created>
  <dcterms:modified xsi:type="dcterms:W3CDTF">2021-10-17T06:56:18Z</dcterms:modified>
</cp:coreProperties>
</file>