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c6652b08ec32a940" providerId="LiveId" clId="{C09F815B-9E9A-4B1C-A827-F22E8A67433B}"/>
    <pc:docChg chg="undo custSel addSld modSld">
      <pc:chgData name="vishnu vardhan" userId="c6652b08ec32a940" providerId="LiveId" clId="{C09F815B-9E9A-4B1C-A827-F22E8A67433B}" dt="2022-09-03T20:38:48.957" v="1619" actId="14100"/>
      <pc:docMkLst>
        <pc:docMk/>
      </pc:docMkLst>
      <pc:sldChg chg="modSp mod">
        <pc:chgData name="vishnu vardhan" userId="c6652b08ec32a940" providerId="LiveId" clId="{C09F815B-9E9A-4B1C-A827-F22E8A67433B}" dt="2022-09-03T20:03:17.940" v="1444" actId="20577"/>
        <pc:sldMkLst>
          <pc:docMk/>
          <pc:sldMk cId="2475805559" sldId="257"/>
        </pc:sldMkLst>
        <pc:spChg chg="mod">
          <ac:chgData name="vishnu vardhan" userId="c6652b08ec32a940" providerId="LiveId" clId="{C09F815B-9E9A-4B1C-A827-F22E8A67433B}" dt="2022-09-03T20:03:17.940" v="1444" actId="20577"/>
          <ac:spMkLst>
            <pc:docMk/>
            <pc:sldMk cId="2475805559" sldId="257"/>
            <ac:spMk id="2" creationId="{1C21E816-31F5-48BB-BD02-D15F2F18B48A}"/>
          </ac:spMkLst>
        </pc:spChg>
      </pc:sldChg>
      <pc:sldChg chg="addSp modSp mod">
        <pc:chgData name="vishnu vardhan" userId="c6652b08ec32a940" providerId="LiveId" clId="{C09F815B-9E9A-4B1C-A827-F22E8A67433B}" dt="2022-09-03T20:37:02.292" v="1545" actId="1038"/>
        <pc:sldMkLst>
          <pc:docMk/>
          <pc:sldMk cId="263784652" sldId="258"/>
        </pc:sldMkLst>
        <pc:spChg chg="add mod">
          <ac:chgData name="vishnu vardhan" userId="c6652b08ec32a940" providerId="LiveId" clId="{C09F815B-9E9A-4B1C-A827-F22E8A67433B}" dt="2022-09-03T20:35:48.889" v="1528" actId="1038"/>
          <ac:spMkLst>
            <pc:docMk/>
            <pc:sldMk cId="263784652" sldId="258"/>
            <ac:spMk id="5" creationId="{B0C6890D-31EE-B9E1-41CD-12B0F8FEAAB3}"/>
          </ac:spMkLst>
        </pc:spChg>
        <pc:spChg chg="mod">
          <ac:chgData name="vishnu vardhan" userId="c6652b08ec32a940" providerId="LiveId" clId="{C09F815B-9E9A-4B1C-A827-F22E8A67433B}" dt="2022-09-03T20:34:45.429" v="1518" actId="20577"/>
          <ac:spMkLst>
            <pc:docMk/>
            <pc:sldMk cId="263784652" sldId="258"/>
            <ac:spMk id="6" creationId="{0AAA002A-F61B-8E38-2C36-1AF16DF2CAF6}"/>
          </ac:spMkLst>
        </pc:spChg>
        <pc:spChg chg="add mod">
          <ac:chgData name="vishnu vardhan" userId="c6652b08ec32a940" providerId="LiveId" clId="{C09F815B-9E9A-4B1C-A827-F22E8A67433B}" dt="2022-09-03T20:37:02.292" v="1545" actId="1038"/>
          <ac:spMkLst>
            <pc:docMk/>
            <pc:sldMk cId="263784652" sldId="258"/>
            <ac:spMk id="9" creationId="{77B6D06B-544B-C5C1-77B5-B2935754502A}"/>
          </ac:spMkLst>
        </pc:spChg>
        <pc:picChg chg="add mod">
          <ac:chgData name="vishnu vardhan" userId="c6652b08ec32a940" providerId="LiveId" clId="{C09F815B-9E9A-4B1C-A827-F22E8A67433B}" dt="2022-09-03T20:31:42.180" v="1459" actId="1076"/>
          <ac:picMkLst>
            <pc:docMk/>
            <pc:sldMk cId="263784652" sldId="258"/>
            <ac:picMk id="4" creationId="{334FE5D7-B618-D2AB-966D-84947E38D50B}"/>
          </ac:picMkLst>
        </pc:picChg>
        <pc:picChg chg="mod">
          <ac:chgData name="vishnu vardhan" userId="c6652b08ec32a940" providerId="LiveId" clId="{C09F815B-9E9A-4B1C-A827-F22E8A67433B}" dt="2022-09-03T20:32:11.056" v="1463" actId="14100"/>
          <ac:picMkLst>
            <pc:docMk/>
            <pc:sldMk cId="263784652" sldId="258"/>
            <ac:picMk id="8" creationId="{C4CFE87B-79CE-1B9C-C480-0320C7F60369}"/>
          </ac:picMkLst>
        </pc:picChg>
        <pc:picChg chg="mod">
          <ac:chgData name="vishnu vardhan" userId="c6652b08ec32a940" providerId="LiveId" clId="{C09F815B-9E9A-4B1C-A827-F22E8A67433B}" dt="2022-09-03T20:35:03.986" v="1519" actId="14100"/>
          <ac:picMkLst>
            <pc:docMk/>
            <pc:sldMk cId="263784652" sldId="258"/>
            <ac:picMk id="10" creationId="{CA09971E-50E8-7295-C917-4C6AFD2CBB99}"/>
          </ac:picMkLst>
        </pc:picChg>
      </pc:sldChg>
      <pc:sldChg chg="addSp delSp modSp mod">
        <pc:chgData name="vishnu vardhan" userId="c6652b08ec32a940" providerId="LiveId" clId="{C09F815B-9E9A-4B1C-A827-F22E8A67433B}" dt="2022-09-03T20:37:53.621" v="1597" actId="14100"/>
        <pc:sldMkLst>
          <pc:docMk/>
          <pc:sldMk cId="2682482261" sldId="259"/>
        </pc:sldMkLst>
        <pc:spChg chg="add mod">
          <ac:chgData name="vishnu vardhan" userId="c6652b08ec32a940" providerId="LiveId" clId="{C09F815B-9E9A-4B1C-A827-F22E8A67433B}" dt="2022-09-03T20:37:53.621" v="1597" actId="14100"/>
          <ac:spMkLst>
            <pc:docMk/>
            <pc:sldMk cId="2682482261" sldId="259"/>
            <ac:spMk id="5" creationId="{769058D8-4961-03DA-1120-BBD34387FB75}"/>
          </ac:spMkLst>
        </pc:spChg>
        <pc:spChg chg="mod">
          <ac:chgData name="vishnu vardhan" userId="c6652b08ec32a940" providerId="LiveId" clId="{C09F815B-9E9A-4B1C-A827-F22E8A67433B}" dt="2022-09-03T18:26:19.438" v="354" actId="114"/>
          <ac:spMkLst>
            <pc:docMk/>
            <pc:sldMk cId="2682482261" sldId="259"/>
            <ac:spMk id="6" creationId="{0AAA002A-F61B-8E38-2C36-1AF16DF2CAF6}"/>
          </ac:spMkLst>
        </pc:spChg>
        <pc:picChg chg="add mod">
          <ac:chgData name="vishnu vardhan" userId="c6652b08ec32a940" providerId="LiveId" clId="{C09F815B-9E9A-4B1C-A827-F22E8A67433B}" dt="2022-09-03T18:25:54.987" v="350" actId="1076"/>
          <ac:picMkLst>
            <pc:docMk/>
            <pc:sldMk cId="2682482261" sldId="259"/>
            <ac:picMk id="4" creationId="{B62B4CDD-75C4-97BF-7ED8-34DE3F05AD46}"/>
          </ac:picMkLst>
        </pc:picChg>
        <pc:picChg chg="del">
          <ac:chgData name="vishnu vardhan" userId="c6652b08ec32a940" providerId="LiveId" clId="{C09F815B-9E9A-4B1C-A827-F22E8A67433B}" dt="2022-09-03T18:24:01.070" v="318" actId="478"/>
          <ac:picMkLst>
            <pc:docMk/>
            <pc:sldMk cId="2682482261" sldId="259"/>
            <ac:picMk id="8" creationId="{C4CFE87B-79CE-1B9C-C480-0320C7F60369}"/>
          </ac:picMkLst>
        </pc:picChg>
        <pc:picChg chg="del">
          <ac:chgData name="vishnu vardhan" userId="c6652b08ec32a940" providerId="LiveId" clId="{C09F815B-9E9A-4B1C-A827-F22E8A67433B}" dt="2022-09-03T18:24:04.810" v="319" actId="478"/>
          <ac:picMkLst>
            <pc:docMk/>
            <pc:sldMk cId="2682482261" sldId="259"/>
            <ac:picMk id="10" creationId="{CA09971E-50E8-7295-C917-4C6AFD2CBB99}"/>
          </ac:picMkLst>
        </pc:picChg>
      </pc:sldChg>
      <pc:sldChg chg="addSp delSp modSp add mod">
        <pc:chgData name="vishnu vardhan" userId="c6652b08ec32a940" providerId="LiveId" clId="{C09F815B-9E9A-4B1C-A827-F22E8A67433B}" dt="2022-09-03T20:38:48.957" v="1619" actId="14100"/>
        <pc:sldMkLst>
          <pc:docMk/>
          <pc:sldMk cId="2149329950" sldId="260"/>
        </pc:sldMkLst>
        <pc:spChg chg="add mod">
          <ac:chgData name="vishnu vardhan" userId="c6652b08ec32a940" providerId="LiveId" clId="{C09F815B-9E9A-4B1C-A827-F22E8A67433B}" dt="2022-09-03T20:38:40.097" v="1618" actId="1038"/>
          <ac:spMkLst>
            <pc:docMk/>
            <pc:sldMk cId="2149329950" sldId="260"/>
            <ac:spMk id="4" creationId="{664CC606-53E8-BC6D-0E94-9EA94AD103DC}"/>
          </ac:spMkLst>
        </pc:spChg>
        <pc:spChg chg="mod">
          <ac:chgData name="vishnu vardhan" userId="c6652b08ec32a940" providerId="LiveId" clId="{C09F815B-9E9A-4B1C-A827-F22E8A67433B}" dt="2022-09-03T19:04:52.641" v="1385" actId="313"/>
          <ac:spMkLst>
            <pc:docMk/>
            <pc:sldMk cId="2149329950" sldId="260"/>
            <ac:spMk id="6" creationId="{0AAA002A-F61B-8E38-2C36-1AF16DF2CAF6}"/>
          </ac:spMkLst>
        </pc:spChg>
        <pc:picChg chg="del">
          <ac:chgData name="vishnu vardhan" userId="c6652b08ec32a940" providerId="LiveId" clId="{C09F815B-9E9A-4B1C-A827-F22E8A67433B}" dt="2022-09-03T18:28:50.539" v="385" actId="478"/>
          <ac:picMkLst>
            <pc:docMk/>
            <pc:sldMk cId="2149329950" sldId="260"/>
            <ac:picMk id="4" creationId="{B62B4CDD-75C4-97BF-7ED8-34DE3F05AD46}"/>
          </ac:picMkLst>
        </pc:picChg>
        <pc:picChg chg="add del mod">
          <ac:chgData name="vishnu vardhan" userId="c6652b08ec32a940" providerId="LiveId" clId="{C09F815B-9E9A-4B1C-A827-F22E8A67433B}" dt="2022-09-03T18:46:41.964" v="391" actId="478"/>
          <ac:picMkLst>
            <pc:docMk/>
            <pc:sldMk cId="2149329950" sldId="260"/>
            <ac:picMk id="5" creationId="{0991396B-FFFC-0661-D444-0D4B990A2CBA}"/>
          </ac:picMkLst>
        </pc:picChg>
        <pc:picChg chg="add mod">
          <ac:chgData name="vishnu vardhan" userId="c6652b08ec32a940" providerId="LiveId" clId="{C09F815B-9E9A-4B1C-A827-F22E8A67433B}" dt="2022-09-03T20:38:48.957" v="1619" actId="14100"/>
          <ac:picMkLst>
            <pc:docMk/>
            <pc:sldMk cId="2149329950" sldId="260"/>
            <ac:picMk id="8" creationId="{03926350-C649-B560-923C-771CB5A7EE12}"/>
          </ac:picMkLst>
        </pc:picChg>
      </pc:sldChg>
      <pc:sldChg chg="delSp modSp add mod">
        <pc:chgData name="vishnu vardhan" userId="c6652b08ec32a940" providerId="LiveId" clId="{C09F815B-9E9A-4B1C-A827-F22E8A67433B}" dt="2022-09-03T19:13:26.063" v="1443" actId="20577"/>
        <pc:sldMkLst>
          <pc:docMk/>
          <pc:sldMk cId="2016251879" sldId="261"/>
        </pc:sldMkLst>
        <pc:spChg chg="mod">
          <ac:chgData name="vishnu vardhan" userId="c6652b08ec32a940" providerId="LiveId" clId="{C09F815B-9E9A-4B1C-A827-F22E8A67433B}" dt="2022-09-03T19:13:26.063" v="1443" actId="20577"/>
          <ac:spMkLst>
            <pc:docMk/>
            <pc:sldMk cId="2016251879" sldId="261"/>
            <ac:spMk id="6" creationId="{0AAA002A-F61B-8E38-2C36-1AF16DF2CAF6}"/>
          </ac:spMkLst>
        </pc:spChg>
        <pc:picChg chg="del">
          <ac:chgData name="vishnu vardhan" userId="c6652b08ec32a940" providerId="LiveId" clId="{C09F815B-9E9A-4B1C-A827-F22E8A67433B}" dt="2022-09-03T18:52:27.939" v="617" actId="478"/>
          <ac:picMkLst>
            <pc:docMk/>
            <pc:sldMk cId="2016251879" sldId="261"/>
            <ac:picMk id="8" creationId="{03926350-C649-B560-923C-771CB5A7EE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Marketing Retail Analytics - Capstone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Vishnu Vardhan Reddy DuMBALA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Executive Summary</a:t>
            </a:r>
          </a:p>
        </p:txBody>
      </p:sp>
      <p:sp>
        <p:nvSpPr>
          <p:cNvPr id="6" name="TextBox 5">
            <a:extLst>
              <a:ext uri="{FF2B5EF4-FFF2-40B4-BE49-F238E27FC236}">
                <a16:creationId xmlns:a16="http://schemas.microsoft.com/office/drawing/2014/main" id="{0AAA002A-F61B-8E38-2C36-1AF16DF2CAF6}"/>
              </a:ext>
            </a:extLst>
          </p:cNvPr>
          <p:cNvSpPr txBox="1"/>
          <p:nvPr/>
        </p:nvSpPr>
        <p:spPr>
          <a:xfrm>
            <a:off x="685801" y="2243138"/>
            <a:ext cx="5410200" cy="4154984"/>
          </a:xfrm>
          <a:prstGeom prst="rect">
            <a:avLst/>
          </a:prstGeom>
          <a:noFill/>
        </p:spPr>
        <p:txBody>
          <a:bodyPr wrap="square" rtlCol="0">
            <a:spAutoFit/>
          </a:bodyPr>
          <a:lstStyle/>
          <a:p>
            <a:r>
              <a:rPr lang="en-US" sz="2400" b="1" i="1" dirty="0">
                <a:solidFill>
                  <a:schemeClr val="bg2">
                    <a:lumMod val="10000"/>
                  </a:schemeClr>
                </a:solidFill>
              </a:rPr>
              <a:t>Top Ordered Products:</a:t>
            </a:r>
          </a:p>
          <a:p>
            <a:endParaRPr lang="en-US" sz="2400" b="1" dirty="0">
              <a:solidFill>
                <a:schemeClr val="tx1">
                  <a:lumMod val="50000"/>
                  <a:lumOff val="50000"/>
                </a:schemeClr>
              </a:solidFill>
            </a:endParaRPr>
          </a:p>
          <a:p>
            <a:r>
              <a:rPr lang="en-US" sz="2400" b="1" dirty="0">
                <a:solidFill>
                  <a:schemeClr val="tx1">
                    <a:lumMod val="50000"/>
                    <a:lumOff val="50000"/>
                  </a:schemeClr>
                </a:solidFill>
              </a:rPr>
              <a:t>Toys are part of the TOP 20 Products as per the Analysis (Toys order percentage</a:t>
            </a:r>
          </a:p>
          <a:p>
            <a:r>
              <a:rPr lang="en-US" sz="2400" b="1" dirty="0">
                <a:solidFill>
                  <a:schemeClr val="accent2"/>
                </a:solidFill>
              </a:rPr>
              <a:t>75.94%</a:t>
            </a:r>
          </a:p>
          <a:p>
            <a:endParaRPr lang="en-US" sz="2400" b="1" dirty="0">
              <a:solidFill>
                <a:schemeClr val="tx1">
                  <a:lumMod val="50000"/>
                  <a:lumOff val="50000"/>
                </a:schemeClr>
              </a:solidFill>
            </a:endParaRPr>
          </a:p>
          <a:p>
            <a:r>
              <a:rPr lang="en-US" sz="2400" b="1" i="1" dirty="0">
                <a:solidFill>
                  <a:schemeClr val="bg2">
                    <a:lumMod val="10000"/>
                  </a:schemeClr>
                </a:solidFill>
              </a:rPr>
              <a:t>Revenue Contribution:</a:t>
            </a:r>
          </a:p>
          <a:p>
            <a:endParaRPr lang="en-US" sz="2400" b="1" i="1" dirty="0">
              <a:solidFill>
                <a:schemeClr val="tx1">
                  <a:lumMod val="50000"/>
                  <a:lumOff val="50000"/>
                </a:schemeClr>
              </a:solidFill>
            </a:endParaRPr>
          </a:p>
          <a:p>
            <a:r>
              <a:rPr lang="en-US" sz="2400" b="1" dirty="0">
                <a:solidFill>
                  <a:schemeClr val="tx1">
                    <a:lumMod val="50000"/>
                    <a:lumOff val="50000"/>
                  </a:schemeClr>
                </a:solidFill>
              </a:rPr>
              <a:t>It is clearly evident that Toys are contributing to Most of the Revenue. </a:t>
            </a:r>
          </a:p>
          <a:p>
            <a:r>
              <a:rPr lang="en-US" sz="2400" b="1" dirty="0">
                <a:solidFill>
                  <a:schemeClr val="tx1">
                    <a:lumMod val="50000"/>
                    <a:lumOff val="50000"/>
                  </a:schemeClr>
                </a:solidFill>
              </a:rPr>
              <a:t>I.e. </a:t>
            </a:r>
            <a:r>
              <a:rPr lang="en-US" sz="2400" b="1" dirty="0">
                <a:solidFill>
                  <a:schemeClr val="accent2"/>
                </a:solidFill>
              </a:rPr>
              <a:t>76.23%</a:t>
            </a:r>
            <a:endParaRPr lang="en-IN" sz="2400" b="1" dirty="0">
              <a:solidFill>
                <a:schemeClr val="accent2"/>
              </a:solidFill>
            </a:endParaRPr>
          </a:p>
        </p:txBody>
      </p:sp>
      <p:pic>
        <p:nvPicPr>
          <p:cNvPr id="8" name="Picture 7">
            <a:extLst>
              <a:ext uri="{FF2B5EF4-FFF2-40B4-BE49-F238E27FC236}">
                <a16:creationId xmlns:a16="http://schemas.microsoft.com/office/drawing/2014/main" id="{C4CFE87B-79CE-1B9C-C480-0320C7F60369}"/>
              </a:ext>
            </a:extLst>
          </p:cNvPr>
          <p:cNvPicPr>
            <a:picLocks noChangeAspect="1"/>
          </p:cNvPicPr>
          <p:nvPr/>
        </p:nvPicPr>
        <p:blipFill>
          <a:blip r:embed="rId2"/>
          <a:stretch>
            <a:fillRect/>
          </a:stretch>
        </p:blipFill>
        <p:spPr>
          <a:xfrm>
            <a:off x="8095130" y="603937"/>
            <a:ext cx="3641186" cy="2371547"/>
          </a:xfrm>
          <a:prstGeom prst="rect">
            <a:avLst/>
          </a:prstGeom>
        </p:spPr>
      </p:pic>
      <p:pic>
        <p:nvPicPr>
          <p:cNvPr id="10" name="Picture 9">
            <a:extLst>
              <a:ext uri="{FF2B5EF4-FFF2-40B4-BE49-F238E27FC236}">
                <a16:creationId xmlns:a16="http://schemas.microsoft.com/office/drawing/2014/main" id="{CA09971E-50E8-7295-C917-4C6AFD2CBB99}"/>
              </a:ext>
            </a:extLst>
          </p:cNvPr>
          <p:cNvPicPr>
            <a:picLocks noChangeAspect="1"/>
          </p:cNvPicPr>
          <p:nvPr/>
        </p:nvPicPr>
        <p:blipFill>
          <a:blip r:embed="rId3"/>
          <a:stretch>
            <a:fillRect/>
          </a:stretch>
        </p:blipFill>
        <p:spPr>
          <a:xfrm>
            <a:off x="4320987" y="603938"/>
            <a:ext cx="3774143" cy="2371547"/>
          </a:xfrm>
          <a:prstGeom prst="rect">
            <a:avLst/>
          </a:prstGeom>
        </p:spPr>
      </p:pic>
      <p:pic>
        <p:nvPicPr>
          <p:cNvPr id="4" name="Picture 3">
            <a:extLst>
              <a:ext uri="{FF2B5EF4-FFF2-40B4-BE49-F238E27FC236}">
                <a16:creationId xmlns:a16="http://schemas.microsoft.com/office/drawing/2014/main" id="{334FE5D7-B618-D2AB-966D-84947E38D50B}"/>
              </a:ext>
            </a:extLst>
          </p:cNvPr>
          <p:cNvPicPr>
            <a:picLocks noChangeAspect="1"/>
          </p:cNvPicPr>
          <p:nvPr/>
        </p:nvPicPr>
        <p:blipFill>
          <a:blip r:embed="rId4"/>
          <a:stretch>
            <a:fillRect/>
          </a:stretch>
        </p:blipFill>
        <p:spPr>
          <a:xfrm>
            <a:off x="6273372" y="3017280"/>
            <a:ext cx="5337436" cy="3236782"/>
          </a:xfrm>
          <a:prstGeom prst="rect">
            <a:avLst/>
          </a:prstGeom>
        </p:spPr>
      </p:pic>
      <p:sp>
        <p:nvSpPr>
          <p:cNvPr id="5" name="TextBox 4">
            <a:extLst>
              <a:ext uri="{FF2B5EF4-FFF2-40B4-BE49-F238E27FC236}">
                <a16:creationId xmlns:a16="http://schemas.microsoft.com/office/drawing/2014/main" id="{B0C6890D-31EE-B9E1-41CD-12B0F8FEAAB3}"/>
              </a:ext>
            </a:extLst>
          </p:cNvPr>
          <p:cNvSpPr txBox="1"/>
          <p:nvPr/>
        </p:nvSpPr>
        <p:spPr>
          <a:xfrm>
            <a:off x="4258237" y="603937"/>
            <a:ext cx="45719" cy="2371547"/>
          </a:xfrm>
          <a:prstGeom prst="rect">
            <a:avLst/>
          </a:prstGeom>
          <a:solidFill>
            <a:schemeClr val="accent2"/>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77B6D06B-544B-C5C1-77B5-B2935754502A}"/>
              </a:ext>
            </a:extLst>
          </p:cNvPr>
          <p:cNvSpPr txBox="1"/>
          <p:nvPr/>
        </p:nvSpPr>
        <p:spPr>
          <a:xfrm flipH="1">
            <a:off x="6203580" y="3017280"/>
            <a:ext cx="45719" cy="3236782"/>
          </a:xfrm>
          <a:prstGeom prst="rect">
            <a:avLst/>
          </a:prstGeom>
          <a:solidFill>
            <a:schemeClr val="accent2"/>
          </a:solidFill>
        </p:spPr>
        <p:txBody>
          <a:bodyPr wrap="square" rtlCol="0">
            <a:spAutoFit/>
          </a:bodyPr>
          <a:lstStyle/>
          <a:p>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Executive Summary</a:t>
            </a:r>
          </a:p>
        </p:txBody>
      </p:sp>
      <p:sp>
        <p:nvSpPr>
          <p:cNvPr id="6" name="TextBox 5">
            <a:extLst>
              <a:ext uri="{FF2B5EF4-FFF2-40B4-BE49-F238E27FC236}">
                <a16:creationId xmlns:a16="http://schemas.microsoft.com/office/drawing/2014/main" id="{0AAA002A-F61B-8E38-2C36-1AF16DF2CAF6}"/>
              </a:ext>
            </a:extLst>
          </p:cNvPr>
          <p:cNvSpPr txBox="1"/>
          <p:nvPr/>
        </p:nvSpPr>
        <p:spPr>
          <a:xfrm>
            <a:off x="671511" y="1900232"/>
            <a:ext cx="3843339"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chemeClr val="bg2">
                    <a:lumMod val="10000"/>
                  </a:schemeClr>
                </a:solidFill>
                <a:effectLst/>
                <a:uLnTx/>
                <a:uFillTx/>
                <a:latin typeface="Franklin Gothic Book" panose="020B0502020104020203"/>
                <a:ea typeface="+mn-ea"/>
                <a:cs typeface="+mn-cs"/>
              </a:rPr>
              <a:t>Pareto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rPr>
              <a:t>As per the Pareto Analysis (</a:t>
            </a:r>
            <a:r>
              <a:rPr kumimoji="0" lang="en-US" sz="2400" b="1" i="0" u="none" strike="noStrike" kern="1200" cap="none" spc="0" normalizeH="0" baseline="0" noProof="0" dirty="0">
                <a:ln>
                  <a:noFill/>
                </a:ln>
                <a:solidFill>
                  <a:schemeClr val="bg2">
                    <a:lumMod val="10000"/>
                  </a:schemeClr>
                </a:solidFill>
                <a:effectLst/>
                <a:uLnTx/>
                <a:uFillTx/>
                <a:latin typeface="Franklin Gothic Book" panose="020B0502020104020203"/>
                <a:ea typeface="+mn-ea"/>
                <a:cs typeface="+mn-cs"/>
              </a:rPr>
              <a:t>80-20 rule</a:t>
            </a:r>
            <a:r>
              <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rPr>
              <a:t>) , Toys, health_beauty, watches_gifts are the products that are contributing to 80% of revenue. Which means 80 % of company revenue is getting generated from these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p:txBody>
      </p:sp>
      <p:pic>
        <p:nvPicPr>
          <p:cNvPr id="4" name="Picture 3">
            <a:extLst>
              <a:ext uri="{FF2B5EF4-FFF2-40B4-BE49-F238E27FC236}">
                <a16:creationId xmlns:a16="http://schemas.microsoft.com/office/drawing/2014/main" id="{B62B4CDD-75C4-97BF-7ED8-34DE3F05AD46}"/>
              </a:ext>
            </a:extLst>
          </p:cNvPr>
          <p:cNvPicPr>
            <a:picLocks noChangeAspect="1"/>
          </p:cNvPicPr>
          <p:nvPr/>
        </p:nvPicPr>
        <p:blipFill>
          <a:blip r:embed="rId2"/>
          <a:stretch>
            <a:fillRect/>
          </a:stretch>
        </p:blipFill>
        <p:spPr>
          <a:xfrm>
            <a:off x="4391523" y="2502380"/>
            <a:ext cx="7219285" cy="3898421"/>
          </a:xfrm>
          <a:prstGeom prst="rect">
            <a:avLst/>
          </a:prstGeom>
        </p:spPr>
      </p:pic>
      <p:sp>
        <p:nvSpPr>
          <p:cNvPr id="5" name="TextBox 4">
            <a:extLst>
              <a:ext uri="{FF2B5EF4-FFF2-40B4-BE49-F238E27FC236}">
                <a16:creationId xmlns:a16="http://schemas.microsoft.com/office/drawing/2014/main" id="{769058D8-4961-03DA-1120-BBD34387FB75}"/>
              </a:ext>
            </a:extLst>
          </p:cNvPr>
          <p:cNvSpPr txBox="1"/>
          <p:nvPr/>
        </p:nvSpPr>
        <p:spPr>
          <a:xfrm flipH="1">
            <a:off x="4329950" y="2502379"/>
            <a:ext cx="61572" cy="3898421"/>
          </a:xfrm>
          <a:prstGeom prst="rect">
            <a:avLst/>
          </a:prstGeom>
          <a:solidFill>
            <a:schemeClr val="accent2"/>
          </a:solidFill>
        </p:spPr>
        <p:txBody>
          <a:bodyPr wrap="square" rtlCol="0">
            <a:spAutoFit/>
          </a:bodyPr>
          <a:lstStyle/>
          <a:p>
            <a:endParaRPr lang="en-IN" dirty="0"/>
          </a:p>
        </p:txBody>
      </p:sp>
    </p:spTree>
    <p:extLst>
      <p:ext uri="{BB962C8B-B14F-4D97-AF65-F5344CB8AC3E}">
        <p14:creationId xmlns:p14="http://schemas.microsoft.com/office/powerpoint/2010/main" val="268248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Executive Summary</a:t>
            </a:r>
          </a:p>
        </p:txBody>
      </p:sp>
      <p:sp>
        <p:nvSpPr>
          <p:cNvPr id="6" name="TextBox 5">
            <a:extLst>
              <a:ext uri="{FF2B5EF4-FFF2-40B4-BE49-F238E27FC236}">
                <a16:creationId xmlns:a16="http://schemas.microsoft.com/office/drawing/2014/main" id="{0AAA002A-F61B-8E38-2C36-1AF16DF2CAF6}"/>
              </a:ext>
            </a:extLst>
          </p:cNvPr>
          <p:cNvSpPr txBox="1"/>
          <p:nvPr/>
        </p:nvSpPr>
        <p:spPr>
          <a:xfrm>
            <a:off x="671512" y="1900232"/>
            <a:ext cx="3609214" cy="4893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chemeClr val="bg2">
                    <a:lumMod val="10000"/>
                  </a:schemeClr>
                </a:solidFill>
                <a:effectLst/>
                <a:uLnTx/>
                <a:uFillTx/>
                <a:latin typeface="Franklin Gothic Book" panose="020B0502020104020203"/>
                <a:ea typeface="+mn-ea"/>
                <a:cs typeface="+mn-cs"/>
              </a:rPr>
              <a:t>Market Basket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rPr>
              <a:t>As per the analysis, </a:t>
            </a:r>
            <a:r>
              <a:rPr kumimoji="0" lang="en-US" sz="2400" b="1" i="0" u="none" strike="noStrike" kern="1200" cap="none" spc="0" normalizeH="0" baseline="0" noProof="0" dirty="0" err="1">
                <a:ln>
                  <a:noFill/>
                </a:ln>
                <a:solidFill>
                  <a:prstClr val="black">
                    <a:lumMod val="50000"/>
                    <a:lumOff val="50000"/>
                  </a:prstClr>
                </a:solidFill>
                <a:effectLst/>
                <a:uLnTx/>
                <a:uFillTx/>
                <a:latin typeface="Franklin Gothic Book" panose="020B0502020104020203"/>
                <a:ea typeface="+mn-ea"/>
                <a:cs typeface="+mn-cs"/>
              </a:rPr>
              <a:t>bed_bath</a:t>
            </a:r>
            <a:r>
              <a:rPr lang="en-US" sz="2400" b="1" dirty="0">
                <a:solidFill>
                  <a:prstClr val="black">
                    <a:lumMod val="50000"/>
                    <a:lumOff val="50000"/>
                  </a:prstClr>
                </a:solidFill>
                <a:latin typeface="Franklin Gothic Book" panose="020B0502020104020203"/>
              </a:rPr>
              <a:t>_table, furniture_decor,computer_accessories, health_beauty, watches_gifts, housewares are frequently ordered products along with toys</a:t>
            </a: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p:txBody>
      </p:sp>
      <p:pic>
        <p:nvPicPr>
          <p:cNvPr id="8" name="Picture 7">
            <a:extLst>
              <a:ext uri="{FF2B5EF4-FFF2-40B4-BE49-F238E27FC236}">
                <a16:creationId xmlns:a16="http://schemas.microsoft.com/office/drawing/2014/main" id="{03926350-C649-B560-923C-771CB5A7EE12}"/>
              </a:ext>
            </a:extLst>
          </p:cNvPr>
          <p:cNvPicPr>
            <a:picLocks noChangeAspect="1"/>
          </p:cNvPicPr>
          <p:nvPr/>
        </p:nvPicPr>
        <p:blipFill>
          <a:blip r:embed="rId2"/>
          <a:stretch>
            <a:fillRect/>
          </a:stretch>
        </p:blipFill>
        <p:spPr>
          <a:xfrm>
            <a:off x="4280725" y="1531597"/>
            <a:ext cx="7445110" cy="4860237"/>
          </a:xfrm>
          <a:prstGeom prst="rect">
            <a:avLst/>
          </a:prstGeom>
        </p:spPr>
      </p:pic>
      <p:sp>
        <p:nvSpPr>
          <p:cNvPr id="4" name="TextBox 3">
            <a:extLst>
              <a:ext uri="{FF2B5EF4-FFF2-40B4-BE49-F238E27FC236}">
                <a16:creationId xmlns:a16="http://schemas.microsoft.com/office/drawing/2014/main" id="{664CC606-53E8-BC6D-0E94-9EA94AD103DC}"/>
              </a:ext>
            </a:extLst>
          </p:cNvPr>
          <p:cNvSpPr txBox="1"/>
          <p:nvPr/>
        </p:nvSpPr>
        <p:spPr>
          <a:xfrm flipH="1">
            <a:off x="4231335" y="1522635"/>
            <a:ext cx="53791" cy="4860236"/>
          </a:xfrm>
          <a:prstGeom prst="rect">
            <a:avLst/>
          </a:prstGeom>
          <a:solidFill>
            <a:schemeClr val="accent2"/>
          </a:solidFill>
        </p:spPr>
        <p:txBody>
          <a:bodyPr wrap="square" rtlCol="0">
            <a:spAutoFit/>
          </a:bodyPr>
          <a:lstStyle/>
          <a:p>
            <a:endParaRPr lang="en-IN" dirty="0"/>
          </a:p>
        </p:txBody>
      </p:sp>
    </p:spTree>
    <p:extLst>
      <p:ext uri="{BB962C8B-B14F-4D97-AF65-F5344CB8AC3E}">
        <p14:creationId xmlns:p14="http://schemas.microsoft.com/office/powerpoint/2010/main" val="214932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Executive Summary</a:t>
            </a:r>
          </a:p>
        </p:txBody>
      </p:sp>
      <p:sp>
        <p:nvSpPr>
          <p:cNvPr id="6" name="TextBox 5">
            <a:extLst>
              <a:ext uri="{FF2B5EF4-FFF2-40B4-BE49-F238E27FC236}">
                <a16:creationId xmlns:a16="http://schemas.microsoft.com/office/drawing/2014/main" id="{0AAA002A-F61B-8E38-2C36-1AF16DF2CAF6}"/>
              </a:ext>
            </a:extLst>
          </p:cNvPr>
          <p:cNvSpPr txBox="1"/>
          <p:nvPr/>
        </p:nvSpPr>
        <p:spPr>
          <a:xfrm>
            <a:off x="671511" y="1900233"/>
            <a:ext cx="10939297"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chemeClr val="bg2">
                    <a:lumMod val="10000"/>
                  </a:schemeClr>
                </a:solidFill>
                <a:effectLst/>
                <a:uLnTx/>
                <a:uFillTx/>
                <a:latin typeface="Franklin Gothic Book" panose="020B0502020104020203"/>
                <a:ea typeface="+mn-ea"/>
                <a:cs typeface="+mn-cs"/>
              </a:rPr>
              <a:t>Recommendations: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i="1" dirty="0">
                <a:solidFill>
                  <a:schemeClr val="bg2">
                    <a:lumMod val="10000"/>
                  </a:schemeClr>
                </a:solidFill>
                <a:latin typeface="Franklin Gothic Book" panose="020B0502020104020203"/>
              </a:rPr>
              <a:t>Toys are generating most of the revenue, selling most, which means these are fast moving products when compared to other products. So, company has to store more toys to meet the demand of customers.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i="1" dirty="0" err="1">
                <a:solidFill>
                  <a:schemeClr val="bg2">
                    <a:lumMod val="10000"/>
                  </a:schemeClr>
                </a:solidFill>
                <a:latin typeface="Franklin Gothic Book" panose="020B0502020104020203"/>
              </a:rPr>
              <a:t>bed_bath_table</a:t>
            </a:r>
            <a:r>
              <a:rPr lang="en-US" sz="2400" b="1" i="1" dirty="0">
                <a:solidFill>
                  <a:schemeClr val="bg2">
                    <a:lumMod val="10000"/>
                  </a:schemeClr>
                </a:solidFill>
                <a:latin typeface="Franklin Gothic Book" panose="020B0502020104020203"/>
              </a:rPr>
              <a:t>, furniture_decor,computer_accessories, health_beauty, watches_gifts, housewares are frequently ordered products along with toys So we can recommend them to customers when they are planning to buy toys. Also we have to maintain these products in our inventory.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i="1" dirty="0">
                <a:solidFill>
                  <a:schemeClr val="bg2">
                    <a:lumMod val="10000"/>
                  </a:schemeClr>
                </a:solidFill>
                <a:latin typeface="Franklin Gothic Book" panose="020B0502020104020203"/>
              </a:rPr>
              <a:t>Also company can avoid storing least selling products such as home_comfort_2 etc... Thus the company can reduce their storage costs.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1" i="1" u="none" strike="noStrike" kern="1200" cap="none" spc="0" normalizeH="0" baseline="0" noProof="0" dirty="0">
              <a:ln>
                <a:noFill/>
              </a:ln>
              <a:solidFill>
                <a:schemeClr val="bg2">
                  <a:lumMod val="10000"/>
                </a:scheme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prstClr val="black">
                  <a:lumMod val="50000"/>
                  <a:lumOff val="50000"/>
                </a:prstClr>
              </a:solidFill>
              <a:effectLst/>
              <a:uLnTx/>
              <a:uFillTx/>
              <a:latin typeface="Franklin Gothic Book" panose="020B0502020104020203"/>
              <a:ea typeface="+mn-ea"/>
              <a:cs typeface="+mn-cs"/>
            </a:endParaRPr>
          </a:p>
        </p:txBody>
      </p:sp>
    </p:spTree>
    <p:extLst>
      <p:ext uri="{BB962C8B-B14F-4D97-AF65-F5344CB8AC3E}">
        <p14:creationId xmlns:p14="http://schemas.microsoft.com/office/powerpoint/2010/main" val="20162518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{DDE039B1-9A48-4D83-A66B-38BA741E7705}tf33552983_win32</Template>
  <TotalTime>167</TotalTime>
  <Words>271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Franklin Gothic Book</vt:lpstr>
      <vt:lpstr>Franklin Gothic Demi</vt:lpstr>
      <vt:lpstr>Wingdings 2</vt:lpstr>
      <vt:lpstr>DividendVTI</vt:lpstr>
      <vt:lpstr>Marketing Retail Analytics - Capstone</vt:lpstr>
      <vt:lpstr>Executive Summary</vt:lpstr>
      <vt:lpstr>Executive Summary</vt:lpstr>
      <vt:lpstr>Executive Summary</vt:lpstr>
      <vt:lpstr>Executive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Retails Analytics - Capstone</dc:title>
  <dc:creator>vishnu vardhan</dc:creator>
  <cp:lastModifiedBy>vishnu vardhan</cp:lastModifiedBy>
  <cp:revision>1</cp:revision>
  <dcterms:created xsi:type="dcterms:W3CDTF">2022-09-03T17:45:29Z</dcterms:created>
  <dcterms:modified xsi:type="dcterms:W3CDTF">2022-09-03T20:38:54Z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