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0BE9"/>
    <a:srgbClr val="73F810"/>
    <a:srgbClr val="39E311"/>
    <a:srgbClr val="660033"/>
    <a:srgbClr val="28CEE0"/>
    <a:srgbClr val="80008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E58E-43B1-41E1-A7DF-F058DC356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196F5E-C9EA-4DC3-B1C4-596EAC16C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AEDE8-36F7-435E-91E8-86810EA7A86A}"/>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5" name="Footer Placeholder 4">
            <a:extLst>
              <a:ext uri="{FF2B5EF4-FFF2-40B4-BE49-F238E27FC236}">
                <a16:creationId xmlns:a16="http://schemas.microsoft.com/office/drawing/2014/main" id="{0E026857-AB2B-40FB-AF61-1CC06F63D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4D883-C6B7-4C56-8588-B10FAFE72A1F}"/>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98235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73E7-3376-4E8A-B75E-40FACA08C8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2443C-B91B-41BB-9F90-A579C2CE0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C8A4F-0B42-4855-B123-2ECBB6D9940B}"/>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5" name="Footer Placeholder 4">
            <a:extLst>
              <a:ext uri="{FF2B5EF4-FFF2-40B4-BE49-F238E27FC236}">
                <a16:creationId xmlns:a16="http://schemas.microsoft.com/office/drawing/2014/main" id="{88EE5C17-A029-4058-89D7-872B18B71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7606A3-27C9-4B82-BF1D-D16DAFC4BAB0}"/>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114035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8A81A-C309-46B9-A07F-40F8F4EBF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4B85C0-5264-41B8-A85D-364277F8F5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1F9BC-0C03-4C12-9813-D44D9CC51B8B}"/>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5" name="Footer Placeholder 4">
            <a:extLst>
              <a:ext uri="{FF2B5EF4-FFF2-40B4-BE49-F238E27FC236}">
                <a16:creationId xmlns:a16="http://schemas.microsoft.com/office/drawing/2014/main" id="{11FACC91-9ED0-4E7B-B563-8D492B16C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FD9C0-E356-4BAB-A1CA-D9AC91B789F5}"/>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149437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6737-C82C-443F-977E-BAC9728E55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049D9D-B0D9-493F-98F4-7065C6DE0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FC1425-39BE-49A9-8EB4-FAA22B4359F3}"/>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5" name="Footer Placeholder 4">
            <a:extLst>
              <a:ext uri="{FF2B5EF4-FFF2-40B4-BE49-F238E27FC236}">
                <a16:creationId xmlns:a16="http://schemas.microsoft.com/office/drawing/2014/main" id="{611F0D96-3407-45DF-AC68-3C8FF7400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F395E-93CE-4D0E-9956-6BF827DBE7B0}"/>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287679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B3AE-C4D9-4D39-ADA9-66CA47FBF6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39B2FF-3F48-4D38-9DCC-41F9605EA8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60F70-3A85-4D99-9A8B-7F8BB51ED240}"/>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5" name="Footer Placeholder 4">
            <a:extLst>
              <a:ext uri="{FF2B5EF4-FFF2-40B4-BE49-F238E27FC236}">
                <a16:creationId xmlns:a16="http://schemas.microsoft.com/office/drawing/2014/main" id="{629339EF-3DB0-43AB-84BF-73A6968C8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9FA49-8B06-48CB-A790-657335DDD5BE}"/>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372313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101E-8276-443A-8404-74FF80A9CF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E39D0-80C0-49CD-9AB0-23F38CB82C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C37FD0-5F87-4613-9226-25A5A8F35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6F1667-813C-4321-B3DE-7561FE8FCCD6}"/>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6" name="Footer Placeholder 5">
            <a:extLst>
              <a:ext uri="{FF2B5EF4-FFF2-40B4-BE49-F238E27FC236}">
                <a16:creationId xmlns:a16="http://schemas.microsoft.com/office/drawing/2014/main" id="{55A6F451-FD85-487D-9FA6-078A585138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774BCE-FC8C-4821-BA4C-0A76F664AB9A}"/>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282081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7D22-8343-41CA-997C-96BA0184C5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04F8C-E5FD-41D9-9037-3AD7775AB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BE191-3F66-4324-A7F0-3129097C5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DD8FBE-154C-4437-A30F-EF37BD9D8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7BBE3E-A193-4D63-8CD8-838C70AFA0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FCCA29-2393-43B7-8AE9-82EB86AAD9D1}"/>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8" name="Footer Placeholder 7">
            <a:extLst>
              <a:ext uri="{FF2B5EF4-FFF2-40B4-BE49-F238E27FC236}">
                <a16:creationId xmlns:a16="http://schemas.microsoft.com/office/drawing/2014/main" id="{96DC6E60-570B-4B8A-9E5F-BB7AC219DB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EA32F0-DE39-4732-8911-246CE1A72649}"/>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353879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D8E9-78EA-479B-917E-7C54E998F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B2AA51-6E28-4021-BEB2-F75326099C1D}"/>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4" name="Footer Placeholder 3">
            <a:extLst>
              <a:ext uri="{FF2B5EF4-FFF2-40B4-BE49-F238E27FC236}">
                <a16:creationId xmlns:a16="http://schemas.microsoft.com/office/drawing/2014/main" id="{F8FE79E7-1BBF-44ED-ACA8-971C49BE29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C231DC-4F7A-41B3-A1E9-2B1989022106}"/>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72855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B593E-808E-441D-9F83-778A6BABC210}"/>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3" name="Footer Placeholder 2">
            <a:extLst>
              <a:ext uri="{FF2B5EF4-FFF2-40B4-BE49-F238E27FC236}">
                <a16:creationId xmlns:a16="http://schemas.microsoft.com/office/drawing/2014/main" id="{1DC525D4-9465-4AE3-8890-58E2B17812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EDA2AA-5DF9-4912-B460-74EA68DEACDB}"/>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320002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D367-A439-48BA-B2D4-2C386697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DC560F-74F6-4D59-B08D-20B882A2E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048755-0B7F-487F-AB18-BF2E81FCB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C4CE3-C033-4A77-9F26-90157E9CBF95}"/>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6" name="Footer Placeholder 5">
            <a:extLst>
              <a:ext uri="{FF2B5EF4-FFF2-40B4-BE49-F238E27FC236}">
                <a16:creationId xmlns:a16="http://schemas.microsoft.com/office/drawing/2014/main" id="{B252C1AE-FBD5-4347-B7FB-BC31C10A7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31615B-AD16-4B10-8B4E-C294F08402A8}"/>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64185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ED7A-6541-4201-9133-5250CB1CE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5BB9E5-5E2F-4DAE-9F0E-A6212459D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6EEC32-B2A1-4936-AE0C-56985C83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102CE-4769-4365-A728-564C8815A656}"/>
              </a:ext>
            </a:extLst>
          </p:cNvPr>
          <p:cNvSpPr>
            <a:spLocks noGrp="1"/>
          </p:cNvSpPr>
          <p:nvPr>
            <p:ph type="dt" sz="half" idx="10"/>
          </p:nvPr>
        </p:nvSpPr>
        <p:spPr/>
        <p:txBody>
          <a:bodyPr/>
          <a:lstStyle/>
          <a:p>
            <a:fld id="{37D0F9E8-D638-4701-A3BC-EE22C8A5C4C7}" type="datetimeFigureOut">
              <a:rPr lang="en-IN" smtClean="0"/>
              <a:t>16-02-2020</a:t>
            </a:fld>
            <a:endParaRPr lang="en-IN"/>
          </a:p>
        </p:txBody>
      </p:sp>
      <p:sp>
        <p:nvSpPr>
          <p:cNvPr id="6" name="Footer Placeholder 5">
            <a:extLst>
              <a:ext uri="{FF2B5EF4-FFF2-40B4-BE49-F238E27FC236}">
                <a16:creationId xmlns:a16="http://schemas.microsoft.com/office/drawing/2014/main" id="{9E1BF0F2-502E-44D0-8C06-2512EFC77F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AA1DD8-F966-4379-AA7C-BEC13DE2D0CB}"/>
              </a:ext>
            </a:extLst>
          </p:cNvPr>
          <p:cNvSpPr>
            <a:spLocks noGrp="1"/>
          </p:cNvSpPr>
          <p:nvPr>
            <p:ph type="sldNum" sz="quarter" idx="12"/>
          </p:nvPr>
        </p:nvSpPr>
        <p:spPr/>
        <p:txBody>
          <a:bodyPr/>
          <a:lstStyle/>
          <a:p>
            <a:fld id="{12249563-43E6-493C-BBFC-FECF13B27AE3}" type="slidenum">
              <a:rPr lang="en-IN" smtClean="0"/>
              <a:t>‹#›</a:t>
            </a:fld>
            <a:endParaRPr lang="en-IN"/>
          </a:p>
        </p:txBody>
      </p:sp>
    </p:spTree>
    <p:extLst>
      <p:ext uri="{BB962C8B-B14F-4D97-AF65-F5344CB8AC3E}">
        <p14:creationId xmlns:p14="http://schemas.microsoft.com/office/powerpoint/2010/main" val="141986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D09F1-B71C-4237-ABA0-F857E58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05E74-6B66-4A23-8BC9-25BA8EB79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139D03-A327-4233-9071-33A0EC7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9E8-D638-4701-A3BC-EE22C8A5C4C7}" type="datetimeFigureOut">
              <a:rPr lang="en-IN" smtClean="0"/>
              <a:t>16-02-2020</a:t>
            </a:fld>
            <a:endParaRPr lang="en-IN"/>
          </a:p>
        </p:txBody>
      </p:sp>
      <p:sp>
        <p:nvSpPr>
          <p:cNvPr id="5" name="Footer Placeholder 4">
            <a:extLst>
              <a:ext uri="{FF2B5EF4-FFF2-40B4-BE49-F238E27FC236}">
                <a16:creationId xmlns:a16="http://schemas.microsoft.com/office/drawing/2014/main" id="{A082C72A-B353-492D-A887-DAFB750DD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80A853-43C6-48CB-9C45-57669BAA1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49563-43E6-493C-BBFC-FECF13B27AE3}" type="slidenum">
              <a:rPr lang="en-IN" smtClean="0"/>
              <a:t>‹#›</a:t>
            </a:fld>
            <a:endParaRPr lang="en-IN"/>
          </a:p>
        </p:txBody>
      </p:sp>
    </p:spTree>
    <p:extLst>
      <p:ext uri="{BB962C8B-B14F-4D97-AF65-F5344CB8AC3E}">
        <p14:creationId xmlns:p14="http://schemas.microsoft.com/office/powerpoint/2010/main" val="398818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publication/261758889_Web-based_4D_Visualization_of_Marine_Geo-data_using_WebG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DB41-0B76-4303-AB31-341FC0D27CFF}"/>
              </a:ext>
            </a:extLst>
          </p:cNvPr>
          <p:cNvSpPr>
            <a:spLocks noGrp="1"/>
          </p:cNvSpPr>
          <p:nvPr>
            <p:ph type="ctrTitle"/>
          </p:nvPr>
        </p:nvSpPr>
        <p:spPr>
          <a:xfrm>
            <a:off x="320040" y="0"/>
            <a:ext cx="11064240" cy="571500"/>
          </a:xfrm>
        </p:spPr>
        <p:txBody>
          <a:bodyPr>
            <a:normAutofit/>
          </a:bodyPr>
          <a:lstStyle/>
          <a:p>
            <a:r>
              <a:rPr lang="en-US" sz="2900" b="1" u="sng" dirty="0">
                <a:solidFill>
                  <a:schemeClr val="accent5">
                    <a:lumMod val="50000"/>
                  </a:schemeClr>
                </a:solidFill>
              </a:rPr>
              <a:t>Web-based Volume Rendering and 3D/4D Visualization of Model Forecast </a:t>
            </a:r>
            <a:endParaRPr lang="en-IN" sz="2900" b="1" u="sng" dirty="0">
              <a:solidFill>
                <a:schemeClr val="accent5">
                  <a:lumMod val="50000"/>
                </a:schemeClr>
              </a:solidFill>
            </a:endParaRPr>
          </a:p>
        </p:txBody>
      </p:sp>
      <p:sp>
        <p:nvSpPr>
          <p:cNvPr id="3" name="Subtitle 2">
            <a:extLst>
              <a:ext uri="{FF2B5EF4-FFF2-40B4-BE49-F238E27FC236}">
                <a16:creationId xmlns:a16="http://schemas.microsoft.com/office/drawing/2014/main" id="{571821A0-8A8F-4900-B3A9-AA31FD47F6AE}"/>
              </a:ext>
            </a:extLst>
          </p:cNvPr>
          <p:cNvSpPr>
            <a:spLocks noGrp="1"/>
          </p:cNvSpPr>
          <p:nvPr>
            <p:ph type="subTitle" idx="1"/>
          </p:nvPr>
        </p:nvSpPr>
        <p:spPr>
          <a:xfrm>
            <a:off x="440055" y="571500"/>
            <a:ext cx="11330940" cy="4221480"/>
          </a:xfrm>
        </p:spPr>
        <p:txBody>
          <a:bodyPr/>
          <a:lstStyle/>
          <a:p>
            <a:pPr algn="l"/>
            <a:r>
              <a:rPr lang="en-US" sz="1400" b="1" dirty="0"/>
              <a:t>							</a:t>
            </a:r>
          </a:p>
          <a:p>
            <a:pPr algn="l"/>
            <a:endParaRPr lang="en-US" sz="1400" b="1" dirty="0"/>
          </a:p>
          <a:p>
            <a:pPr algn="l"/>
            <a:r>
              <a:rPr lang="en-IN" sz="1400" b="1" dirty="0"/>
              <a:t>                                      						</a:t>
            </a:r>
            <a:r>
              <a:rPr lang="en-IN" sz="1400" dirty="0"/>
              <a:t>  </a:t>
            </a:r>
            <a:r>
              <a:rPr lang="en-IN" sz="1400" b="1" dirty="0"/>
              <a:t>																									</a:t>
            </a:r>
          </a:p>
        </p:txBody>
      </p:sp>
      <p:sp>
        <p:nvSpPr>
          <p:cNvPr id="4" name="Rectangle 3">
            <a:extLst>
              <a:ext uri="{FF2B5EF4-FFF2-40B4-BE49-F238E27FC236}">
                <a16:creationId xmlns:a16="http://schemas.microsoft.com/office/drawing/2014/main" id="{42F47450-C3ED-4E79-9CA3-CE7D5AF0DDDE}"/>
              </a:ext>
            </a:extLst>
          </p:cNvPr>
          <p:cNvSpPr/>
          <p:nvPr/>
        </p:nvSpPr>
        <p:spPr>
          <a:xfrm>
            <a:off x="58829" y="3901423"/>
            <a:ext cx="1047381" cy="39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Problem</a:t>
            </a:r>
            <a:endParaRPr lang="en-IN" dirty="0">
              <a:solidFill>
                <a:schemeClr val="tx1"/>
              </a:solidFill>
            </a:endParaRPr>
          </a:p>
        </p:txBody>
      </p:sp>
      <p:cxnSp>
        <p:nvCxnSpPr>
          <p:cNvPr id="8" name="Straight Arrow Connector 7">
            <a:extLst>
              <a:ext uri="{FF2B5EF4-FFF2-40B4-BE49-F238E27FC236}">
                <a16:creationId xmlns:a16="http://schemas.microsoft.com/office/drawing/2014/main" id="{EF22B34D-639B-425B-A38B-279FDDD90E13}"/>
              </a:ext>
            </a:extLst>
          </p:cNvPr>
          <p:cNvCxnSpPr>
            <a:cxnSpLocks/>
            <a:stCxn id="4" idx="3"/>
          </p:cNvCxnSpPr>
          <p:nvPr/>
        </p:nvCxnSpPr>
        <p:spPr>
          <a:xfrm>
            <a:off x="1106210" y="4096816"/>
            <a:ext cx="430900" cy="10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4321D9A8-CBB4-49A1-BC7F-B1280E270040}"/>
              </a:ext>
            </a:extLst>
          </p:cNvPr>
          <p:cNvSpPr/>
          <p:nvPr/>
        </p:nvSpPr>
        <p:spPr>
          <a:xfrm>
            <a:off x="1516093" y="3429000"/>
            <a:ext cx="3268448" cy="33717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D0476A7-C8B4-44DF-84B2-145ED826FD0A}"/>
              </a:ext>
            </a:extLst>
          </p:cNvPr>
          <p:cNvSpPr/>
          <p:nvPr/>
        </p:nvSpPr>
        <p:spPr>
          <a:xfrm>
            <a:off x="1902338" y="3511420"/>
            <a:ext cx="1009651" cy="9601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Numerical</a:t>
            </a:r>
          </a:p>
          <a:p>
            <a:pPr algn="ctr"/>
            <a:r>
              <a:rPr lang="en-US" sz="1400" dirty="0"/>
              <a:t>Weather Model</a:t>
            </a:r>
            <a:endParaRPr lang="en-IN" sz="1400" dirty="0"/>
          </a:p>
        </p:txBody>
      </p:sp>
      <p:sp>
        <p:nvSpPr>
          <p:cNvPr id="11" name="Rectangle 10">
            <a:extLst>
              <a:ext uri="{FF2B5EF4-FFF2-40B4-BE49-F238E27FC236}">
                <a16:creationId xmlns:a16="http://schemas.microsoft.com/office/drawing/2014/main" id="{47510872-A462-4410-94C2-B8A8B22A8184}"/>
              </a:ext>
            </a:extLst>
          </p:cNvPr>
          <p:cNvSpPr/>
          <p:nvPr/>
        </p:nvSpPr>
        <p:spPr>
          <a:xfrm>
            <a:off x="3415450" y="4343402"/>
            <a:ext cx="1051561" cy="9601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Model</a:t>
            </a:r>
          </a:p>
          <a:p>
            <a:pPr algn="ctr"/>
            <a:r>
              <a:rPr lang="en-US" sz="1400" dirty="0"/>
              <a:t>Forecast</a:t>
            </a:r>
            <a:endParaRPr lang="en-IN" sz="1400" dirty="0"/>
          </a:p>
        </p:txBody>
      </p:sp>
      <p:sp>
        <p:nvSpPr>
          <p:cNvPr id="12" name="Rectangle 11">
            <a:extLst>
              <a:ext uri="{FF2B5EF4-FFF2-40B4-BE49-F238E27FC236}">
                <a16:creationId xmlns:a16="http://schemas.microsoft.com/office/drawing/2014/main" id="{5F69DD3A-ABEC-42A1-9233-74205C6FB6A0}"/>
              </a:ext>
            </a:extLst>
          </p:cNvPr>
          <p:cNvSpPr/>
          <p:nvPr/>
        </p:nvSpPr>
        <p:spPr>
          <a:xfrm>
            <a:off x="2039773" y="5326381"/>
            <a:ext cx="1009651" cy="9601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Web-based </a:t>
            </a:r>
          </a:p>
          <a:p>
            <a:pPr algn="ctr"/>
            <a:r>
              <a:rPr lang="en-US" sz="1400" dirty="0"/>
              <a:t>Model</a:t>
            </a:r>
          </a:p>
          <a:p>
            <a:pPr algn="ctr"/>
            <a:r>
              <a:rPr lang="en-US" sz="1400" dirty="0"/>
              <a:t>For Model</a:t>
            </a:r>
          </a:p>
          <a:p>
            <a:pPr algn="ctr"/>
            <a:r>
              <a:rPr lang="en-US" sz="1400" dirty="0"/>
              <a:t>Forecast</a:t>
            </a:r>
            <a:endParaRPr lang="en-IN" sz="1400" dirty="0"/>
          </a:p>
        </p:txBody>
      </p:sp>
      <p:sp>
        <p:nvSpPr>
          <p:cNvPr id="17" name="Rectangle: Rounded Corners 16">
            <a:extLst>
              <a:ext uri="{FF2B5EF4-FFF2-40B4-BE49-F238E27FC236}">
                <a16:creationId xmlns:a16="http://schemas.microsoft.com/office/drawing/2014/main" id="{63C31EF3-00AD-48AF-8B0B-6A39E211B93D}"/>
              </a:ext>
            </a:extLst>
          </p:cNvPr>
          <p:cNvSpPr/>
          <p:nvPr/>
        </p:nvSpPr>
        <p:spPr>
          <a:xfrm>
            <a:off x="4853940" y="3916680"/>
            <a:ext cx="45719" cy="45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Connector: Elbow 32">
            <a:extLst>
              <a:ext uri="{FF2B5EF4-FFF2-40B4-BE49-F238E27FC236}">
                <a16:creationId xmlns:a16="http://schemas.microsoft.com/office/drawing/2014/main" id="{17EF78A7-2EA9-4222-9D16-3035BDEF8B35}"/>
              </a:ext>
            </a:extLst>
          </p:cNvPr>
          <p:cNvCxnSpPr>
            <a:stCxn id="10" idx="3"/>
            <a:endCxn id="11" idx="0"/>
          </p:cNvCxnSpPr>
          <p:nvPr/>
        </p:nvCxnSpPr>
        <p:spPr>
          <a:xfrm>
            <a:off x="2911989" y="3991480"/>
            <a:ext cx="1029242" cy="3519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798359A-6229-47FB-8D82-970944B68A2E}"/>
              </a:ext>
            </a:extLst>
          </p:cNvPr>
          <p:cNvCxnSpPr>
            <a:stCxn id="11" idx="2"/>
          </p:cNvCxnSpPr>
          <p:nvPr/>
        </p:nvCxnSpPr>
        <p:spPr>
          <a:xfrm flipH="1">
            <a:off x="3941230" y="5303521"/>
            <a:ext cx="1" cy="50482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D25D4AF-2867-40AE-8857-4CCC1402E011}"/>
              </a:ext>
            </a:extLst>
          </p:cNvPr>
          <p:cNvCxnSpPr>
            <a:endCxn id="12" idx="3"/>
          </p:cNvCxnSpPr>
          <p:nvPr/>
        </p:nvCxnSpPr>
        <p:spPr>
          <a:xfrm flipH="1">
            <a:off x="3049424" y="5806440"/>
            <a:ext cx="9039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Rounded Corners 49">
            <a:extLst>
              <a:ext uri="{FF2B5EF4-FFF2-40B4-BE49-F238E27FC236}">
                <a16:creationId xmlns:a16="http://schemas.microsoft.com/office/drawing/2014/main" id="{5AB088E2-BBF4-44AF-BF39-34112564B29E}"/>
              </a:ext>
            </a:extLst>
          </p:cNvPr>
          <p:cNvSpPr/>
          <p:nvPr/>
        </p:nvSpPr>
        <p:spPr>
          <a:xfrm>
            <a:off x="5374237" y="3806974"/>
            <a:ext cx="1133266" cy="8857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Model Forecast</a:t>
            </a:r>
            <a:endParaRPr lang="en-IN" sz="1600" dirty="0">
              <a:solidFill>
                <a:schemeClr val="tx1"/>
              </a:solidFill>
            </a:endParaRPr>
          </a:p>
        </p:txBody>
      </p:sp>
      <p:cxnSp>
        <p:nvCxnSpPr>
          <p:cNvPr id="52" name="Straight Arrow Connector 51">
            <a:extLst>
              <a:ext uri="{FF2B5EF4-FFF2-40B4-BE49-F238E27FC236}">
                <a16:creationId xmlns:a16="http://schemas.microsoft.com/office/drawing/2014/main" id="{095A01F9-6BC0-4BC6-A4A5-BA9AF025BC5A}"/>
              </a:ext>
            </a:extLst>
          </p:cNvPr>
          <p:cNvCxnSpPr>
            <a:cxnSpLocks/>
            <a:stCxn id="50" idx="3"/>
          </p:cNvCxnSpPr>
          <p:nvPr/>
        </p:nvCxnSpPr>
        <p:spPr>
          <a:xfrm flipV="1">
            <a:off x="6507503" y="4237504"/>
            <a:ext cx="813865" cy="12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48D1C896-857B-493D-A1D3-EE175F3F4FD8}"/>
              </a:ext>
            </a:extLst>
          </p:cNvPr>
          <p:cNvSpPr/>
          <p:nvPr/>
        </p:nvSpPr>
        <p:spPr>
          <a:xfrm>
            <a:off x="7319331" y="3789671"/>
            <a:ext cx="3926205" cy="2849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solidFill>
              </a:rPr>
              <a:t>Air Quality modelling</a:t>
            </a:r>
          </a:p>
          <a:p>
            <a:pPr marL="285750" indent="-285750">
              <a:buFont typeface="Wingdings" panose="05000000000000000000" pitchFamily="2" charset="2"/>
              <a:buChar char="Ø"/>
            </a:pPr>
            <a:r>
              <a:rPr lang="en-US" sz="2000" dirty="0">
                <a:solidFill>
                  <a:schemeClr val="tx1"/>
                </a:solidFill>
              </a:rPr>
              <a:t>Climate Modelling</a:t>
            </a:r>
          </a:p>
          <a:p>
            <a:pPr marL="285750" indent="-285750">
              <a:buFont typeface="Wingdings" panose="05000000000000000000" pitchFamily="2" charset="2"/>
              <a:buChar char="Ø"/>
            </a:pPr>
            <a:r>
              <a:rPr lang="en-US" sz="2000" dirty="0">
                <a:solidFill>
                  <a:schemeClr val="tx1"/>
                </a:solidFill>
              </a:rPr>
              <a:t>Wind Modelling</a:t>
            </a:r>
          </a:p>
          <a:p>
            <a:pPr marL="285750" indent="-285750">
              <a:buFont typeface="Wingdings" panose="05000000000000000000" pitchFamily="2" charset="2"/>
              <a:buChar char="Ø"/>
            </a:pPr>
            <a:r>
              <a:rPr lang="en-US" sz="2000" dirty="0">
                <a:solidFill>
                  <a:schemeClr val="tx1"/>
                </a:solidFill>
              </a:rPr>
              <a:t>Wildfire Modelling</a:t>
            </a:r>
          </a:p>
          <a:p>
            <a:pPr marL="285750" indent="-285750">
              <a:buFont typeface="Wingdings" panose="05000000000000000000" pitchFamily="2" charset="2"/>
              <a:buChar char="Ø"/>
            </a:pPr>
            <a:r>
              <a:rPr lang="en-US" sz="2000" dirty="0">
                <a:solidFill>
                  <a:schemeClr val="tx1"/>
                </a:solidFill>
              </a:rPr>
              <a:t>Ocean surface</a:t>
            </a:r>
            <a:r>
              <a:rPr lang="en-IN" sz="2000" dirty="0">
                <a:solidFill>
                  <a:schemeClr val="tx1"/>
                </a:solidFill>
              </a:rPr>
              <a:t> Modelling</a:t>
            </a:r>
          </a:p>
          <a:p>
            <a:pPr marL="285750" indent="-285750">
              <a:buFont typeface="Wingdings" panose="05000000000000000000" pitchFamily="2" charset="2"/>
              <a:buChar char="Ø"/>
            </a:pPr>
            <a:r>
              <a:rPr lang="en-IN" sz="2000" dirty="0">
                <a:solidFill>
                  <a:schemeClr val="tx1"/>
                </a:solidFill>
              </a:rPr>
              <a:t>Temperature Modelling</a:t>
            </a:r>
          </a:p>
          <a:p>
            <a:pPr marL="285750" indent="-285750">
              <a:buFont typeface="Wingdings" panose="05000000000000000000" pitchFamily="2" charset="2"/>
              <a:buChar char="Ø"/>
            </a:pPr>
            <a:r>
              <a:rPr lang="en-IN" sz="2000" dirty="0">
                <a:solidFill>
                  <a:schemeClr val="tx1"/>
                </a:solidFill>
              </a:rPr>
              <a:t>Humidity Modelling</a:t>
            </a:r>
          </a:p>
          <a:p>
            <a:pPr marL="285750" indent="-285750">
              <a:buFont typeface="Wingdings" panose="05000000000000000000" pitchFamily="2" charset="2"/>
              <a:buChar char="Ø"/>
            </a:pPr>
            <a:r>
              <a:rPr lang="en-IN" sz="2000" dirty="0">
                <a:solidFill>
                  <a:schemeClr val="tx1"/>
                </a:solidFill>
              </a:rPr>
              <a:t>Pressure Modelling</a:t>
            </a:r>
          </a:p>
          <a:p>
            <a:endParaRPr lang="en-US" dirty="0">
              <a:solidFill>
                <a:schemeClr val="tx1"/>
              </a:solidFill>
            </a:endParaRPr>
          </a:p>
        </p:txBody>
      </p:sp>
      <p:sp>
        <p:nvSpPr>
          <p:cNvPr id="57" name="TextBox 56">
            <a:extLst>
              <a:ext uri="{FF2B5EF4-FFF2-40B4-BE49-F238E27FC236}">
                <a16:creationId xmlns:a16="http://schemas.microsoft.com/office/drawing/2014/main" id="{77701D4C-0C13-4C95-A0BC-0F49422ADE55}"/>
              </a:ext>
            </a:extLst>
          </p:cNvPr>
          <p:cNvSpPr txBox="1"/>
          <p:nvPr/>
        </p:nvSpPr>
        <p:spPr>
          <a:xfrm>
            <a:off x="2949099" y="3364166"/>
            <a:ext cx="1681639" cy="1015663"/>
          </a:xfrm>
          <a:prstGeom prst="rect">
            <a:avLst/>
          </a:prstGeom>
          <a:noFill/>
        </p:spPr>
        <p:txBody>
          <a:bodyPr wrap="square" rtlCol="0">
            <a:spAutoFit/>
          </a:bodyPr>
          <a:lstStyle/>
          <a:p>
            <a:r>
              <a:rPr lang="en-US" sz="1200" dirty="0"/>
              <a:t>4-D information</a:t>
            </a:r>
          </a:p>
          <a:p>
            <a:pPr marL="285750" indent="-285750">
              <a:buFont typeface="Arial" panose="020B0604020202020204" pitchFamily="34" charset="0"/>
              <a:buChar char="•"/>
            </a:pPr>
            <a:r>
              <a:rPr lang="en-US" sz="1200" dirty="0"/>
              <a:t>Latitude</a:t>
            </a:r>
          </a:p>
          <a:p>
            <a:pPr marL="285750" indent="-285750">
              <a:buFont typeface="Arial" panose="020B0604020202020204" pitchFamily="34" charset="0"/>
              <a:buChar char="•"/>
            </a:pPr>
            <a:r>
              <a:rPr lang="en-IN" sz="1200" dirty="0"/>
              <a:t>Longitude</a:t>
            </a:r>
          </a:p>
          <a:p>
            <a:pPr marL="285750" indent="-285750">
              <a:buFont typeface="Arial" panose="020B0604020202020204" pitchFamily="34" charset="0"/>
              <a:buChar char="•"/>
            </a:pPr>
            <a:r>
              <a:rPr lang="en-IN" sz="1200" dirty="0"/>
              <a:t>Pressure</a:t>
            </a:r>
          </a:p>
          <a:p>
            <a:pPr marL="285750" indent="-285750">
              <a:buFont typeface="Arial" panose="020B0604020202020204" pitchFamily="34" charset="0"/>
              <a:buChar char="•"/>
            </a:pPr>
            <a:r>
              <a:rPr lang="en-IN" sz="1200" dirty="0"/>
              <a:t>Time</a:t>
            </a:r>
          </a:p>
        </p:txBody>
      </p:sp>
      <p:sp>
        <p:nvSpPr>
          <p:cNvPr id="58" name="TextBox 57">
            <a:extLst>
              <a:ext uri="{FF2B5EF4-FFF2-40B4-BE49-F238E27FC236}">
                <a16:creationId xmlns:a16="http://schemas.microsoft.com/office/drawing/2014/main" id="{372D09F4-9AD9-49C5-8311-E7D078EAD08A}"/>
              </a:ext>
            </a:extLst>
          </p:cNvPr>
          <p:cNvSpPr txBox="1"/>
          <p:nvPr/>
        </p:nvSpPr>
        <p:spPr>
          <a:xfrm>
            <a:off x="3018339" y="5303521"/>
            <a:ext cx="1135366" cy="461665"/>
          </a:xfrm>
          <a:prstGeom prst="rect">
            <a:avLst/>
          </a:prstGeom>
          <a:noFill/>
        </p:spPr>
        <p:txBody>
          <a:bodyPr wrap="square" rtlCol="0">
            <a:spAutoFit/>
          </a:bodyPr>
          <a:lstStyle/>
          <a:p>
            <a:r>
              <a:rPr lang="en-US" sz="1200" dirty="0"/>
              <a:t>Visualization</a:t>
            </a:r>
            <a:r>
              <a:rPr lang="en-IN" sz="1200" dirty="0"/>
              <a:t> using WebGL</a:t>
            </a:r>
            <a:endParaRPr lang="en-US" sz="1200" dirty="0"/>
          </a:p>
        </p:txBody>
      </p:sp>
      <p:sp>
        <p:nvSpPr>
          <p:cNvPr id="59" name="Rectangle 58">
            <a:extLst>
              <a:ext uri="{FF2B5EF4-FFF2-40B4-BE49-F238E27FC236}">
                <a16:creationId xmlns:a16="http://schemas.microsoft.com/office/drawing/2014/main" id="{BFA10708-9F8A-4C29-80A5-2F39373BBAAD}"/>
              </a:ext>
            </a:extLst>
          </p:cNvPr>
          <p:cNvSpPr/>
          <p:nvPr/>
        </p:nvSpPr>
        <p:spPr>
          <a:xfrm>
            <a:off x="58829" y="578838"/>
            <a:ext cx="10862127" cy="27144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Organization: Indian Space Research Organization (ISRO)</a:t>
            </a:r>
          </a:p>
          <a:p>
            <a:r>
              <a:rPr lang="en-US" b="1" dirty="0"/>
              <a:t>Problem Statement: </a:t>
            </a:r>
            <a:r>
              <a:rPr lang="en-US" sz="1600" dirty="0"/>
              <a:t>The numerical weather models are used for generating forecast, these model forecast contains </a:t>
            </a:r>
            <a:r>
              <a:rPr lang="en-US" sz="1600" b="1" dirty="0">
                <a:solidFill>
                  <a:srgbClr val="FF0000"/>
                </a:solidFill>
              </a:rPr>
              <a:t>4D information (i.e., Latitude, Longitude, Height/pressure and Time). </a:t>
            </a:r>
            <a:r>
              <a:rPr lang="en-US" sz="1600" dirty="0"/>
              <a:t>These model forecasts are </a:t>
            </a:r>
            <a:r>
              <a:rPr lang="en-US" sz="1600" b="1" dirty="0">
                <a:solidFill>
                  <a:srgbClr val="FF0000"/>
                </a:solidFill>
              </a:rPr>
              <a:t>gridded at a defined</a:t>
            </a:r>
          </a:p>
          <a:p>
            <a:r>
              <a:rPr lang="en-US" sz="1600" b="1" dirty="0">
                <a:solidFill>
                  <a:srgbClr val="FF0000"/>
                </a:solidFill>
              </a:rPr>
              <a:t> sampling interval</a:t>
            </a:r>
            <a:r>
              <a:rPr lang="en-US" sz="1600" dirty="0"/>
              <a:t>, and are very useful for planning and decision supports</a:t>
            </a:r>
            <a:r>
              <a:rPr lang="en-US" sz="1600" b="1" dirty="0">
                <a:solidFill>
                  <a:srgbClr val="FF0000"/>
                </a:solidFill>
              </a:rPr>
              <a:t>. WebGL </a:t>
            </a:r>
            <a:r>
              <a:rPr lang="en-US" sz="1600" dirty="0"/>
              <a:t>is </a:t>
            </a:r>
            <a:r>
              <a:rPr lang="en-US" sz="1600" dirty="0">
                <a:solidFill>
                  <a:srgbClr val="0070C0"/>
                </a:solidFill>
              </a:rPr>
              <a:t>a </a:t>
            </a:r>
            <a:r>
              <a:rPr lang="en-US" sz="1600" b="1" dirty="0">
                <a:solidFill>
                  <a:srgbClr val="0070C0"/>
                </a:solidFill>
              </a:rPr>
              <a:t>JavaScript API </a:t>
            </a:r>
            <a:r>
              <a:rPr lang="en-US" sz="1600" dirty="0"/>
              <a:t>for rendering </a:t>
            </a:r>
            <a:r>
              <a:rPr lang="en-US" sz="1600" b="1" dirty="0">
                <a:solidFill>
                  <a:srgbClr val="0070C0"/>
                </a:solidFill>
              </a:rPr>
              <a:t>high-performance interactive 3D and 2D graphics</a:t>
            </a:r>
            <a:r>
              <a:rPr lang="en-US" sz="1600" dirty="0"/>
              <a:t>. The participants must develop a </a:t>
            </a:r>
            <a:r>
              <a:rPr lang="en-US" sz="1600" b="1" dirty="0">
                <a:solidFill>
                  <a:srgbClr val="FF0000"/>
                </a:solidFill>
              </a:rPr>
              <a:t>web-based tool</a:t>
            </a:r>
            <a:r>
              <a:rPr lang="en-US" sz="1600" dirty="0"/>
              <a:t> for </a:t>
            </a:r>
            <a:r>
              <a:rPr lang="en-US" sz="1600" b="1" dirty="0">
                <a:solidFill>
                  <a:srgbClr val="0070C0"/>
                </a:solidFill>
              </a:rPr>
              <a:t>3D/4D visualization </a:t>
            </a:r>
            <a:r>
              <a:rPr lang="en-US" sz="1600" dirty="0"/>
              <a:t>of model forecast.</a:t>
            </a:r>
          </a:p>
          <a:p>
            <a:r>
              <a:rPr lang="en-US" b="1" dirty="0"/>
              <a:t>Team Name: Heisenbugs                                                                               Problem Statement Code: NM389                  Team Leader Name: Vishnu Kumar             			  College Code : 1-3511920870</a:t>
            </a:r>
          </a:p>
          <a:p>
            <a:pPr algn="ctr"/>
            <a:endParaRPr lang="en-IN" sz="1400" dirty="0"/>
          </a:p>
        </p:txBody>
      </p:sp>
      <p:sp>
        <p:nvSpPr>
          <p:cNvPr id="63" name="TextBox 62">
            <a:extLst>
              <a:ext uri="{FF2B5EF4-FFF2-40B4-BE49-F238E27FC236}">
                <a16:creationId xmlns:a16="http://schemas.microsoft.com/office/drawing/2014/main" id="{BAFF56A6-6BAB-4E11-9A9F-75CBA4A96EBA}"/>
              </a:ext>
            </a:extLst>
          </p:cNvPr>
          <p:cNvSpPr txBox="1"/>
          <p:nvPr/>
        </p:nvSpPr>
        <p:spPr>
          <a:xfrm>
            <a:off x="6529913" y="3867609"/>
            <a:ext cx="717632" cy="369332"/>
          </a:xfrm>
          <a:prstGeom prst="rect">
            <a:avLst/>
          </a:prstGeom>
          <a:noFill/>
        </p:spPr>
        <p:txBody>
          <a:bodyPr wrap="none" rtlCol="0">
            <a:spAutoFit/>
          </a:bodyPr>
          <a:lstStyle/>
          <a:p>
            <a:r>
              <a:rPr lang="en-US" dirty="0"/>
              <a:t>Types</a:t>
            </a:r>
            <a:endParaRPr lang="en-IN" dirty="0"/>
          </a:p>
        </p:txBody>
      </p:sp>
      <p:pic>
        <p:nvPicPr>
          <p:cNvPr id="79" name="Picture 78">
            <a:extLst>
              <a:ext uri="{FF2B5EF4-FFF2-40B4-BE49-F238E27FC236}">
                <a16:creationId xmlns:a16="http://schemas.microsoft.com/office/drawing/2014/main" id="{A87FF01E-A143-4422-A74A-ECF04D74E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5957" y="490972"/>
            <a:ext cx="1576003" cy="1383181"/>
          </a:xfrm>
          <a:prstGeom prst="rect">
            <a:avLst/>
          </a:prstGeom>
        </p:spPr>
      </p:pic>
      <p:sp>
        <p:nvSpPr>
          <p:cNvPr id="81" name="Rectangle 80">
            <a:extLst>
              <a:ext uri="{FF2B5EF4-FFF2-40B4-BE49-F238E27FC236}">
                <a16:creationId xmlns:a16="http://schemas.microsoft.com/office/drawing/2014/main" id="{29FBC5BF-06FA-4EF2-96AD-A556697AFFA2}"/>
              </a:ext>
            </a:extLst>
          </p:cNvPr>
          <p:cNvSpPr/>
          <p:nvPr/>
        </p:nvSpPr>
        <p:spPr>
          <a:xfrm>
            <a:off x="11572875" y="490972"/>
            <a:ext cx="318135" cy="251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26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638800" cy="461665"/>
          </a:xfrm>
          <a:prstGeom prst="rect">
            <a:avLst/>
          </a:prstGeom>
          <a:noFill/>
        </p:spPr>
        <p:txBody>
          <a:bodyPr wrap="square" rtlCol="0">
            <a:spAutoFit/>
          </a:bodyPr>
          <a:lstStyle/>
          <a:p>
            <a:pPr algn="ctr"/>
            <a:r>
              <a:rPr lang="en-US" sz="2400" b="1" u="sng" dirty="0"/>
              <a:t>Implementation Idea</a:t>
            </a:r>
          </a:p>
        </p:txBody>
      </p:sp>
      <p:sp>
        <p:nvSpPr>
          <p:cNvPr id="5" name="TextBox 4"/>
          <p:cNvSpPr txBox="1"/>
          <p:nvPr/>
        </p:nvSpPr>
        <p:spPr>
          <a:xfrm>
            <a:off x="480059" y="461665"/>
            <a:ext cx="7237379" cy="6324808"/>
          </a:xfrm>
          <a:prstGeom prst="rect">
            <a:avLst/>
          </a:prstGeom>
          <a:noFill/>
        </p:spPr>
        <p:txBody>
          <a:bodyPr wrap="square" rtlCol="0">
            <a:spAutoFit/>
          </a:bodyPr>
          <a:lstStyle/>
          <a:p>
            <a:pPr marL="285750" indent="-285750">
              <a:buFont typeface="Wingdings" pitchFamily="2" charset="2"/>
              <a:buChar char="Ø"/>
            </a:pPr>
            <a:r>
              <a:rPr lang="en-US" sz="1500" b="1" dirty="0" err="1"/>
              <a:t>Abhigyataa</a:t>
            </a:r>
            <a:r>
              <a:rPr lang="en-US" sz="1500" dirty="0"/>
              <a:t> is a </a:t>
            </a:r>
            <a:r>
              <a:rPr lang="en-US" sz="1500" b="1" dirty="0">
                <a:solidFill>
                  <a:srgbClr val="00B050"/>
                </a:solidFill>
              </a:rPr>
              <a:t>web based tool</a:t>
            </a:r>
            <a:r>
              <a:rPr lang="en-US" sz="1500" dirty="0"/>
              <a:t> for </a:t>
            </a:r>
            <a:r>
              <a:rPr lang="en-US" sz="1500" b="1" dirty="0">
                <a:solidFill>
                  <a:srgbClr val="FF0000"/>
                </a:solidFill>
              </a:rPr>
              <a:t>3D/4D visualization </a:t>
            </a:r>
            <a:r>
              <a:rPr lang="en-US" sz="1500" dirty="0"/>
              <a:t>of model forecast implemented through web application which performs volume rendering i.e. gives 2D visualization of the data on the map, 3D like visualization on the globe both in space and space/time.</a:t>
            </a:r>
          </a:p>
          <a:p>
            <a:pPr marL="285750" indent="-285750">
              <a:buFont typeface="Wingdings" pitchFamily="2" charset="2"/>
              <a:buChar char="Ø"/>
            </a:pPr>
            <a:r>
              <a:rPr lang="en-US" sz="1500" b="1" dirty="0">
                <a:solidFill>
                  <a:schemeClr val="accent1">
                    <a:lumMod val="75000"/>
                  </a:schemeClr>
                </a:solidFill>
              </a:rPr>
              <a:t>Model forecasts</a:t>
            </a:r>
            <a:r>
              <a:rPr lang="en-US" sz="1500" dirty="0">
                <a:solidFill>
                  <a:schemeClr val="tx2">
                    <a:lumMod val="60000"/>
                    <a:lumOff val="40000"/>
                  </a:schemeClr>
                </a:solidFill>
              </a:rPr>
              <a:t> </a:t>
            </a:r>
            <a:r>
              <a:rPr lang="en-US" sz="1500" dirty="0"/>
              <a:t>are graded at a </a:t>
            </a:r>
            <a:r>
              <a:rPr lang="en-US" sz="1500" b="1" dirty="0">
                <a:solidFill>
                  <a:srgbClr val="FF0000"/>
                </a:solidFill>
              </a:rPr>
              <a:t>defined sampling interval.</a:t>
            </a:r>
          </a:p>
          <a:p>
            <a:pPr marL="285750" indent="-285750">
              <a:buFont typeface="Wingdings" pitchFamily="2" charset="2"/>
              <a:buChar char="Ø"/>
            </a:pPr>
            <a:r>
              <a:rPr lang="en-US" sz="1500" dirty="0"/>
              <a:t>Useful for </a:t>
            </a:r>
            <a:r>
              <a:rPr lang="en-US" sz="1500" b="1" dirty="0">
                <a:solidFill>
                  <a:schemeClr val="accent1">
                    <a:lumMod val="75000"/>
                  </a:schemeClr>
                </a:solidFill>
              </a:rPr>
              <a:t>planning</a:t>
            </a:r>
            <a:r>
              <a:rPr lang="en-US" sz="1500" dirty="0">
                <a:solidFill>
                  <a:schemeClr val="accent1">
                    <a:lumMod val="75000"/>
                  </a:schemeClr>
                </a:solidFill>
              </a:rPr>
              <a:t> </a:t>
            </a:r>
            <a:r>
              <a:rPr lang="en-US" sz="1500" dirty="0"/>
              <a:t>and </a:t>
            </a:r>
            <a:r>
              <a:rPr lang="en-US" sz="1500" b="1" dirty="0">
                <a:solidFill>
                  <a:schemeClr val="accent1">
                    <a:lumMod val="75000"/>
                  </a:schemeClr>
                </a:solidFill>
              </a:rPr>
              <a:t>decision</a:t>
            </a:r>
            <a:r>
              <a:rPr lang="en-US" sz="1500" dirty="0">
                <a:solidFill>
                  <a:schemeClr val="accent1">
                    <a:lumMod val="75000"/>
                  </a:schemeClr>
                </a:solidFill>
              </a:rPr>
              <a:t> </a:t>
            </a:r>
            <a:r>
              <a:rPr lang="en-US" sz="1500" b="1" dirty="0">
                <a:solidFill>
                  <a:schemeClr val="accent1">
                    <a:lumMod val="75000"/>
                  </a:schemeClr>
                </a:solidFill>
              </a:rPr>
              <a:t>support </a:t>
            </a:r>
            <a:r>
              <a:rPr lang="en-US" sz="1500" dirty="0"/>
              <a:t>due to visual tools given.</a:t>
            </a:r>
          </a:p>
          <a:p>
            <a:pPr marL="285750" indent="-285750">
              <a:buFont typeface="Wingdings" pitchFamily="2" charset="2"/>
              <a:buChar char="Ø"/>
            </a:pPr>
            <a:r>
              <a:rPr lang="en-US" sz="1500" b="1" dirty="0" err="1"/>
              <a:t>Abhigyataa</a:t>
            </a:r>
            <a:r>
              <a:rPr lang="en-US" sz="1500" dirty="0"/>
              <a:t> provides a </a:t>
            </a:r>
            <a:r>
              <a:rPr lang="en-US" sz="1500" b="1" dirty="0">
                <a:solidFill>
                  <a:srgbClr val="FF0000"/>
                </a:solidFill>
              </a:rPr>
              <a:t>multi model visualization tool</a:t>
            </a:r>
            <a:r>
              <a:rPr lang="en-US" sz="1500" dirty="0"/>
              <a:t> and provide </a:t>
            </a:r>
            <a:r>
              <a:rPr lang="en-US" sz="1500" b="1" dirty="0">
                <a:solidFill>
                  <a:schemeClr val="accent1">
                    <a:lumMod val="75000"/>
                  </a:schemeClr>
                </a:solidFill>
              </a:rPr>
              <a:t>real-time</a:t>
            </a:r>
            <a:r>
              <a:rPr lang="en-US" sz="1500" dirty="0">
                <a:solidFill>
                  <a:schemeClr val="accent1">
                    <a:lumMod val="75000"/>
                  </a:schemeClr>
                </a:solidFill>
              </a:rPr>
              <a:t> </a:t>
            </a:r>
            <a:r>
              <a:rPr lang="en-US" sz="1500" dirty="0"/>
              <a:t>visual data using </a:t>
            </a:r>
            <a:r>
              <a:rPr lang="en-US" sz="1500" b="1" dirty="0">
                <a:solidFill>
                  <a:srgbClr val="00B050"/>
                </a:solidFill>
              </a:rPr>
              <a:t>WebGL and OpenGL.</a:t>
            </a:r>
          </a:p>
          <a:p>
            <a:pPr marL="285750" indent="-285750">
              <a:buFont typeface="Wingdings" pitchFamily="2" charset="2"/>
              <a:buChar char="Ø"/>
            </a:pPr>
            <a:r>
              <a:rPr lang="en-US" sz="1500" dirty="0"/>
              <a:t>Forecast model ranges from</a:t>
            </a:r>
          </a:p>
          <a:p>
            <a:pPr marL="742950" lvl="1" indent="-285750">
              <a:buFont typeface="Arial" pitchFamily="34" charset="0"/>
              <a:buChar char="•"/>
            </a:pPr>
            <a:r>
              <a:rPr lang="en-US" sz="1500" dirty="0"/>
              <a:t>Air quality visualizer</a:t>
            </a:r>
          </a:p>
          <a:p>
            <a:pPr marL="742950" lvl="1" indent="-285750">
              <a:buFont typeface="Arial" pitchFamily="34" charset="0"/>
              <a:buChar char="•"/>
            </a:pPr>
            <a:r>
              <a:rPr lang="en-US" sz="1500" dirty="0"/>
              <a:t>Wind map</a:t>
            </a:r>
          </a:p>
          <a:p>
            <a:pPr marL="742950" lvl="1" indent="-285750">
              <a:buFont typeface="Arial" pitchFamily="34" charset="0"/>
              <a:buChar char="•"/>
            </a:pPr>
            <a:r>
              <a:rPr lang="en-US" sz="1500" dirty="0"/>
              <a:t>Wild fire visualization</a:t>
            </a:r>
          </a:p>
          <a:p>
            <a:pPr marL="742950" lvl="1" indent="-285750">
              <a:buFont typeface="Arial" pitchFamily="34" charset="0"/>
              <a:buChar char="•"/>
            </a:pPr>
            <a:r>
              <a:rPr lang="en-US" sz="1500" dirty="0"/>
              <a:t>Ocean Surface modeling</a:t>
            </a:r>
          </a:p>
          <a:p>
            <a:pPr marL="285750" indent="-285750">
              <a:buFont typeface="Wingdings" pitchFamily="2" charset="2"/>
              <a:buChar char="Ø"/>
            </a:pPr>
            <a:r>
              <a:rPr lang="en-US" sz="1500" dirty="0"/>
              <a:t>Uses </a:t>
            </a:r>
            <a:r>
              <a:rPr lang="en-US" sz="1500" b="1" dirty="0">
                <a:solidFill>
                  <a:srgbClr val="FF0000"/>
                </a:solidFill>
              </a:rPr>
              <a:t>web globe model </a:t>
            </a:r>
            <a:r>
              <a:rPr lang="en-US" sz="1500" dirty="0"/>
              <a:t>representation to depict 4D data.</a:t>
            </a:r>
          </a:p>
          <a:p>
            <a:pPr marL="285750" indent="-285750">
              <a:buFont typeface="Wingdings" pitchFamily="2" charset="2"/>
              <a:buChar char="Ø"/>
            </a:pPr>
            <a:r>
              <a:rPr lang="en-US" sz="1500" b="1" dirty="0"/>
              <a:t>Portal</a:t>
            </a:r>
            <a:r>
              <a:rPr lang="en-US" sz="1500" dirty="0"/>
              <a:t> helps government agencies in making </a:t>
            </a:r>
            <a:r>
              <a:rPr lang="en-US" sz="1500" b="1" dirty="0">
                <a:solidFill>
                  <a:schemeClr val="accent1">
                    <a:lumMod val="75000"/>
                  </a:schemeClr>
                </a:solidFill>
              </a:rPr>
              <a:t>environment policies.</a:t>
            </a:r>
            <a:endParaRPr lang="en-US" sz="1500" dirty="0"/>
          </a:p>
          <a:p>
            <a:r>
              <a:rPr lang="en-US" sz="1500" dirty="0"/>
              <a:t>     </a:t>
            </a:r>
            <a:r>
              <a:rPr lang="en-US" sz="1500" b="1" u="sng" dirty="0"/>
              <a:t>Features</a:t>
            </a:r>
          </a:p>
          <a:p>
            <a:pPr marL="285750" indent="-285750">
              <a:buFont typeface="Wingdings" pitchFamily="2" charset="2"/>
              <a:buChar char="Ø"/>
            </a:pPr>
            <a:r>
              <a:rPr lang="en-US" sz="1500" dirty="0"/>
              <a:t>Spatial Searching Algorithm is used for visualization using WebGL.</a:t>
            </a:r>
          </a:p>
          <a:p>
            <a:pPr marL="285750" indent="-285750">
              <a:buFont typeface="Wingdings" pitchFamily="2" charset="2"/>
              <a:buChar char="Ø"/>
            </a:pPr>
            <a:r>
              <a:rPr lang="en-US" sz="1500" dirty="0"/>
              <a:t>Efficient Algorithm like </a:t>
            </a:r>
            <a:r>
              <a:rPr lang="en-US" sz="1500" b="1" dirty="0">
                <a:solidFill>
                  <a:schemeClr val="accent1">
                    <a:lumMod val="75000"/>
                  </a:schemeClr>
                </a:solidFill>
              </a:rPr>
              <a:t>K-Nearest </a:t>
            </a:r>
            <a:r>
              <a:rPr lang="en-US" sz="1500" b="1" dirty="0" err="1">
                <a:solidFill>
                  <a:schemeClr val="accent1">
                    <a:lumMod val="75000"/>
                  </a:schemeClr>
                </a:solidFill>
              </a:rPr>
              <a:t>Neighbour</a:t>
            </a:r>
            <a:r>
              <a:rPr lang="en-US" sz="1500" b="1" dirty="0">
                <a:solidFill>
                  <a:schemeClr val="accent1">
                    <a:lumMod val="75000"/>
                  </a:schemeClr>
                </a:solidFill>
              </a:rPr>
              <a:t> Algorithm</a:t>
            </a:r>
            <a:r>
              <a:rPr lang="en-US" sz="1500" dirty="0"/>
              <a:t>.</a:t>
            </a:r>
          </a:p>
          <a:p>
            <a:pPr marL="285750" indent="-285750">
              <a:buFont typeface="Wingdings" pitchFamily="2" charset="2"/>
              <a:buChar char="Ø"/>
            </a:pPr>
            <a:r>
              <a:rPr lang="en-US" sz="1500" b="1" dirty="0">
                <a:solidFill>
                  <a:schemeClr val="accent1">
                    <a:lumMod val="75000"/>
                  </a:schemeClr>
                </a:solidFill>
              </a:rPr>
              <a:t>Range queries in trees </a:t>
            </a:r>
            <a:r>
              <a:rPr lang="en-US" sz="1500" dirty="0"/>
              <a:t>and </a:t>
            </a:r>
            <a:r>
              <a:rPr lang="en-US" sz="1500" b="1" dirty="0">
                <a:solidFill>
                  <a:schemeClr val="accent1">
                    <a:lumMod val="75000"/>
                  </a:schemeClr>
                </a:solidFill>
              </a:rPr>
              <a:t>KNN queries</a:t>
            </a:r>
            <a:r>
              <a:rPr lang="en-US" sz="1500" dirty="0"/>
              <a:t>.</a:t>
            </a:r>
          </a:p>
          <a:p>
            <a:pPr marL="285750" indent="-285750">
              <a:buFont typeface="Wingdings" pitchFamily="2" charset="2"/>
              <a:buChar char="Ø"/>
            </a:pPr>
            <a:r>
              <a:rPr lang="en-US" sz="1500" dirty="0"/>
              <a:t>Compatible with browser.</a:t>
            </a:r>
          </a:p>
          <a:p>
            <a:pPr marL="285750" indent="-285750">
              <a:buFont typeface="Wingdings" pitchFamily="2" charset="2"/>
              <a:buChar char="Ø"/>
            </a:pPr>
            <a:r>
              <a:rPr lang="en-US" sz="1500" b="1" dirty="0"/>
              <a:t>No</a:t>
            </a:r>
            <a:r>
              <a:rPr lang="en-US" sz="1500" dirty="0"/>
              <a:t> </a:t>
            </a:r>
            <a:r>
              <a:rPr lang="en-US" sz="1500" b="1" dirty="0"/>
              <a:t>need</a:t>
            </a:r>
            <a:r>
              <a:rPr lang="en-US" sz="1500" dirty="0"/>
              <a:t> of running </a:t>
            </a:r>
            <a:r>
              <a:rPr lang="en-US" sz="1500" b="1" dirty="0">
                <a:solidFill>
                  <a:schemeClr val="accent1">
                    <a:lumMod val="75000"/>
                  </a:schemeClr>
                </a:solidFill>
              </a:rPr>
              <a:t>heavy prediction models </a:t>
            </a:r>
            <a:r>
              <a:rPr lang="en-US" sz="1500" dirty="0"/>
              <a:t>(cloud based model running)</a:t>
            </a:r>
          </a:p>
          <a:p>
            <a:pPr marL="285750" indent="-285750">
              <a:buFont typeface="Wingdings" pitchFamily="2" charset="2"/>
              <a:buChar char="Ø"/>
            </a:pPr>
            <a:r>
              <a:rPr lang="en-US" sz="1500" dirty="0"/>
              <a:t>Provides </a:t>
            </a:r>
            <a:r>
              <a:rPr lang="en-US" sz="1500" b="1" dirty="0">
                <a:solidFill>
                  <a:schemeClr val="accent1">
                    <a:lumMod val="75000"/>
                  </a:schemeClr>
                </a:solidFill>
              </a:rPr>
              <a:t>Multi-touch environment</a:t>
            </a:r>
          </a:p>
          <a:p>
            <a:pPr marL="285750" indent="-285750">
              <a:buFont typeface="Wingdings" pitchFamily="2" charset="2"/>
              <a:buChar char="Ø"/>
            </a:pPr>
            <a:r>
              <a:rPr lang="en-US" sz="1500" dirty="0"/>
              <a:t>Provide browser </a:t>
            </a:r>
            <a:r>
              <a:rPr lang="en-US" sz="1500" b="1" dirty="0">
                <a:solidFill>
                  <a:schemeClr val="accent1">
                    <a:lumMod val="75000"/>
                  </a:schemeClr>
                </a:solidFill>
              </a:rPr>
              <a:t>extension </a:t>
            </a:r>
            <a:r>
              <a:rPr lang="en-US" sz="1500" dirty="0"/>
              <a:t>for </a:t>
            </a:r>
            <a:r>
              <a:rPr lang="en-US" sz="1500" b="1" dirty="0">
                <a:solidFill>
                  <a:schemeClr val="accent1">
                    <a:lumMod val="75000"/>
                  </a:schemeClr>
                </a:solidFill>
              </a:rPr>
              <a:t>parallel-processing.</a:t>
            </a:r>
          </a:p>
          <a:p>
            <a:pPr marL="285750" indent="-285750">
              <a:buFont typeface="Wingdings" pitchFamily="2" charset="2"/>
              <a:buChar char="Ø"/>
            </a:pPr>
            <a:r>
              <a:rPr lang="en-US" sz="1500" dirty="0"/>
              <a:t>Multi-</a:t>
            </a:r>
            <a:r>
              <a:rPr lang="en-US" sz="1500" dirty="0" err="1"/>
              <a:t>colour</a:t>
            </a:r>
            <a:r>
              <a:rPr lang="en-US" sz="1500" dirty="0"/>
              <a:t> plotting of data for clear understanding.</a:t>
            </a:r>
          </a:p>
          <a:p>
            <a:pPr marL="285750" indent="-285750">
              <a:buFont typeface="Wingdings" pitchFamily="2" charset="2"/>
              <a:buChar char="Ø"/>
            </a:pPr>
            <a:r>
              <a:rPr lang="en-US" sz="1500" b="1" dirty="0">
                <a:solidFill>
                  <a:schemeClr val="accent1">
                    <a:lumMod val="75000"/>
                  </a:schemeClr>
                </a:solidFill>
              </a:rPr>
              <a:t>Web-scraping</a:t>
            </a:r>
            <a:r>
              <a:rPr lang="en-US" sz="1500" dirty="0"/>
              <a:t> in future can be inculcated on the model integrated with the website at business level to solve queries submitted by various organizations and speed can be enhanced through </a:t>
            </a:r>
            <a:r>
              <a:rPr lang="en-US" sz="1500" b="1" dirty="0">
                <a:solidFill>
                  <a:schemeClr val="accent1">
                    <a:lumMod val="75000"/>
                  </a:schemeClr>
                </a:solidFill>
              </a:rPr>
              <a:t>multi-threading</a:t>
            </a:r>
            <a:r>
              <a:rPr lang="en-US" sz="1500" dirty="0"/>
              <a:t>.</a:t>
            </a:r>
          </a:p>
          <a:p>
            <a:pPr marL="285750" indent="-285750">
              <a:buFont typeface="Wingdings" pitchFamily="2" charset="2"/>
              <a:buChar char="Ø"/>
            </a:pPr>
            <a:endParaRPr lang="en-US" sz="15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093" y="99846"/>
            <a:ext cx="4267200" cy="228375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892" y="4710280"/>
            <a:ext cx="4343401" cy="2090801"/>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556256"/>
            <a:ext cx="2644024" cy="2069925"/>
          </a:xfrm>
          <a:prstGeom prst="rect">
            <a:avLst/>
          </a:prstGeom>
        </p:spPr>
      </p:pic>
      <p:pic>
        <p:nvPicPr>
          <p:cNvPr id="3" name="Picture 2">
            <a:extLst>
              <a:ext uri="{FF2B5EF4-FFF2-40B4-BE49-F238E27FC236}">
                <a16:creationId xmlns:a16="http://schemas.microsoft.com/office/drawing/2014/main" id="{FC5E2EBC-067B-47BA-B11A-4FA83FB60F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871" y="2535380"/>
            <a:ext cx="3148422" cy="2090801"/>
          </a:xfrm>
          <a:prstGeom prst="rect">
            <a:avLst/>
          </a:prstGeom>
        </p:spPr>
      </p:pic>
    </p:spTree>
    <p:extLst>
      <p:ext uri="{BB962C8B-B14F-4D97-AF65-F5344CB8AC3E}">
        <p14:creationId xmlns:p14="http://schemas.microsoft.com/office/powerpoint/2010/main" val="287736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2A5AF7-B09B-4280-94E5-75EF1CB94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0" y="384087"/>
            <a:ext cx="5259648" cy="3494561"/>
          </a:xfrm>
        </p:spPr>
      </p:pic>
      <p:pic>
        <p:nvPicPr>
          <p:cNvPr id="7" name="Picture 6">
            <a:extLst>
              <a:ext uri="{FF2B5EF4-FFF2-40B4-BE49-F238E27FC236}">
                <a16:creationId xmlns:a16="http://schemas.microsoft.com/office/drawing/2014/main" id="{518CB18E-A15A-4B42-86A8-717928F09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974" y="3418969"/>
            <a:ext cx="4912213" cy="3344225"/>
          </a:xfrm>
          <a:prstGeom prst="rect">
            <a:avLst/>
          </a:prstGeom>
        </p:spPr>
      </p:pic>
      <p:sp>
        <p:nvSpPr>
          <p:cNvPr id="10" name="Rectangle 9">
            <a:extLst>
              <a:ext uri="{FF2B5EF4-FFF2-40B4-BE49-F238E27FC236}">
                <a16:creationId xmlns:a16="http://schemas.microsoft.com/office/drawing/2014/main" id="{999FB3F8-D902-4DF8-BBA7-C16E2F8893C9}"/>
              </a:ext>
            </a:extLst>
          </p:cNvPr>
          <p:cNvSpPr/>
          <p:nvPr/>
        </p:nvSpPr>
        <p:spPr>
          <a:xfrm>
            <a:off x="704477" y="94806"/>
            <a:ext cx="3592497" cy="226380"/>
          </a:xfrm>
          <a:prstGeom prst="rect">
            <a:avLst/>
          </a:prstGeom>
          <a:solidFill>
            <a:srgbClr val="39E31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rgbClr val="660033"/>
                </a:solidFill>
              </a:rPr>
              <a:t>SYSTEM ARCHITECTURE </a:t>
            </a:r>
            <a:endParaRPr lang="en-IN" b="1" dirty="0">
              <a:solidFill>
                <a:srgbClr val="660033"/>
              </a:solidFill>
            </a:endParaRPr>
          </a:p>
        </p:txBody>
      </p:sp>
      <p:sp>
        <p:nvSpPr>
          <p:cNvPr id="11" name="Rectangle 10">
            <a:extLst>
              <a:ext uri="{FF2B5EF4-FFF2-40B4-BE49-F238E27FC236}">
                <a16:creationId xmlns:a16="http://schemas.microsoft.com/office/drawing/2014/main" id="{B0CCAB93-B7BE-4D2E-BEAD-C1329A012AC9}"/>
              </a:ext>
            </a:extLst>
          </p:cNvPr>
          <p:cNvSpPr/>
          <p:nvPr/>
        </p:nvSpPr>
        <p:spPr>
          <a:xfrm>
            <a:off x="4912343" y="135040"/>
            <a:ext cx="3681473" cy="26559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 CASE DIAGRAMS</a:t>
            </a:r>
            <a:endParaRPr lang="en-IN" b="1" dirty="0"/>
          </a:p>
        </p:txBody>
      </p:sp>
      <p:pic>
        <p:nvPicPr>
          <p:cNvPr id="13" name="Picture 12">
            <a:extLst>
              <a:ext uri="{FF2B5EF4-FFF2-40B4-BE49-F238E27FC236}">
                <a16:creationId xmlns:a16="http://schemas.microsoft.com/office/drawing/2014/main" id="{E414A87E-9BB7-4445-B8E5-14DF21E43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206" y="709775"/>
            <a:ext cx="3418043" cy="1999808"/>
          </a:xfrm>
          <a:prstGeom prst="rect">
            <a:avLst/>
          </a:prstGeom>
        </p:spPr>
      </p:pic>
      <p:sp>
        <p:nvSpPr>
          <p:cNvPr id="14" name="Rectangle 13">
            <a:extLst>
              <a:ext uri="{FF2B5EF4-FFF2-40B4-BE49-F238E27FC236}">
                <a16:creationId xmlns:a16="http://schemas.microsoft.com/office/drawing/2014/main" id="{168764D0-C7E0-4144-91A6-516992E44737}"/>
              </a:ext>
            </a:extLst>
          </p:cNvPr>
          <p:cNvSpPr/>
          <p:nvPr/>
        </p:nvSpPr>
        <p:spPr>
          <a:xfrm>
            <a:off x="4762501" y="2958630"/>
            <a:ext cx="4267200" cy="2655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WILDFIRE MANAGEMENT MODULE USE CASE</a:t>
            </a:r>
            <a:endParaRPr lang="en-IN" sz="1600" dirty="0">
              <a:solidFill>
                <a:schemeClr val="accent2"/>
              </a:solidFill>
            </a:endParaRPr>
          </a:p>
        </p:txBody>
      </p:sp>
      <p:sp>
        <p:nvSpPr>
          <p:cNvPr id="15" name="Rectangle 14">
            <a:extLst>
              <a:ext uri="{FF2B5EF4-FFF2-40B4-BE49-F238E27FC236}">
                <a16:creationId xmlns:a16="http://schemas.microsoft.com/office/drawing/2014/main" id="{91CE4C14-21FB-480B-91BC-A09FCF304813}"/>
              </a:ext>
            </a:extLst>
          </p:cNvPr>
          <p:cNvSpPr/>
          <p:nvPr/>
        </p:nvSpPr>
        <p:spPr>
          <a:xfrm>
            <a:off x="704477" y="3864800"/>
            <a:ext cx="3763752" cy="262895"/>
          </a:xfrm>
          <a:prstGeom prst="rect">
            <a:avLst/>
          </a:prstGeom>
          <a:solidFill>
            <a:srgbClr val="28CE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3399"/>
                </a:solidFill>
              </a:rPr>
              <a:t>DATA FLOW DIAGRAM OF WORKING</a:t>
            </a:r>
            <a:endParaRPr lang="en-IN" dirty="0">
              <a:solidFill>
                <a:srgbClr val="FF3399"/>
              </a:solidFill>
            </a:endParaRPr>
          </a:p>
        </p:txBody>
      </p:sp>
      <p:sp>
        <p:nvSpPr>
          <p:cNvPr id="41" name="Oval 40">
            <a:extLst>
              <a:ext uri="{FF2B5EF4-FFF2-40B4-BE49-F238E27FC236}">
                <a16:creationId xmlns:a16="http://schemas.microsoft.com/office/drawing/2014/main" id="{3DC22CF2-993F-4A33-8005-C76CCD9BB623}"/>
              </a:ext>
            </a:extLst>
          </p:cNvPr>
          <p:cNvSpPr/>
          <p:nvPr/>
        </p:nvSpPr>
        <p:spPr>
          <a:xfrm>
            <a:off x="1067926" y="4232728"/>
            <a:ext cx="163605"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Delay 41">
            <a:extLst>
              <a:ext uri="{FF2B5EF4-FFF2-40B4-BE49-F238E27FC236}">
                <a16:creationId xmlns:a16="http://schemas.microsoft.com/office/drawing/2014/main" id="{3F7F7729-B1B9-47EF-86DB-F994AF2B236D}"/>
              </a:ext>
            </a:extLst>
          </p:cNvPr>
          <p:cNvSpPr/>
          <p:nvPr/>
        </p:nvSpPr>
        <p:spPr>
          <a:xfrm rot="16200000">
            <a:off x="1056159" y="4361033"/>
            <a:ext cx="187137" cy="235325"/>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3A8411-5667-4FFD-9C8A-4FF007E8BCA9}"/>
              </a:ext>
            </a:extLst>
          </p:cNvPr>
          <p:cNvSpPr/>
          <p:nvPr/>
        </p:nvSpPr>
        <p:spPr>
          <a:xfrm>
            <a:off x="1879231" y="4304850"/>
            <a:ext cx="762000" cy="381000"/>
          </a:xfrm>
          <a:prstGeom prst="rect">
            <a:avLst/>
          </a:prstGeom>
          <a:solidFill>
            <a:schemeClr val="accent5">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ysClr val="windowText" lastClr="000000"/>
                </a:solidFill>
              </a:rPr>
              <a:t>Web Form</a:t>
            </a:r>
          </a:p>
        </p:txBody>
      </p:sp>
      <p:sp>
        <p:nvSpPr>
          <p:cNvPr id="44" name="Rectangle 43">
            <a:extLst>
              <a:ext uri="{FF2B5EF4-FFF2-40B4-BE49-F238E27FC236}">
                <a16:creationId xmlns:a16="http://schemas.microsoft.com/office/drawing/2014/main" id="{75E28E75-7671-4711-BDE3-782BE8B4DAEB}"/>
              </a:ext>
            </a:extLst>
          </p:cNvPr>
          <p:cNvSpPr/>
          <p:nvPr/>
        </p:nvSpPr>
        <p:spPr>
          <a:xfrm>
            <a:off x="1673043" y="4825923"/>
            <a:ext cx="1143000" cy="368673"/>
          </a:xfrm>
          <a:prstGeom prst="rect">
            <a:avLst/>
          </a:prstGeom>
          <a:solidFill>
            <a:schemeClr val="accent5">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t>Numerical Weather Model</a:t>
            </a:r>
          </a:p>
        </p:txBody>
      </p:sp>
      <p:sp>
        <p:nvSpPr>
          <p:cNvPr id="45" name="Rectangle 44">
            <a:extLst>
              <a:ext uri="{FF2B5EF4-FFF2-40B4-BE49-F238E27FC236}">
                <a16:creationId xmlns:a16="http://schemas.microsoft.com/office/drawing/2014/main" id="{1D6D7148-6C15-45E3-9632-5A38A895BD8D}"/>
              </a:ext>
            </a:extLst>
          </p:cNvPr>
          <p:cNvSpPr/>
          <p:nvPr/>
        </p:nvSpPr>
        <p:spPr>
          <a:xfrm>
            <a:off x="1841131" y="5545900"/>
            <a:ext cx="766482" cy="419100"/>
          </a:xfrm>
          <a:prstGeom prst="rect">
            <a:avLst/>
          </a:prstGeom>
          <a:solidFill>
            <a:schemeClr val="accent5">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t>Our Tool</a:t>
            </a:r>
          </a:p>
        </p:txBody>
      </p:sp>
      <p:sp>
        <p:nvSpPr>
          <p:cNvPr id="46" name="Rectangle 45">
            <a:extLst>
              <a:ext uri="{FF2B5EF4-FFF2-40B4-BE49-F238E27FC236}">
                <a16:creationId xmlns:a16="http://schemas.microsoft.com/office/drawing/2014/main" id="{04F6596A-010C-42FF-8F00-7ABBB5C68AC1}"/>
              </a:ext>
            </a:extLst>
          </p:cNvPr>
          <p:cNvSpPr/>
          <p:nvPr/>
        </p:nvSpPr>
        <p:spPr>
          <a:xfrm>
            <a:off x="1731313" y="6157181"/>
            <a:ext cx="990600" cy="495300"/>
          </a:xfrm>
          <a:prstGeom prst="rect">
            <a:avLst/>
          </a:prstGeom>
          <a:solidFill>
            <a:schemeClr val="accent5">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t>Visualization</a:t>
            </a:r>
          </a:p>
        </p:txBody>
      </p:sp>
      <p:sp>
        <p:nvSpPr>
          <p:cNvPr id="47" name="Rounded Rectangle 50">
            <a:extLst>
              <a:ext uri="{FF2B5EF4-FFF2-40B4-BE49-F238E27FC236}">
                <a16:creationId xmlns:a16="http://schemas.microsoft.com/office/drawing/2014/main" id="{B971D5CF-3301-4A77-ACDF-31266720DC0C}"/>
              </a:ext>
            </a:extLst>
          </p:cNvPr>
          <p:cNvSpPr/>
          <p:nvPr/>
        </p:nvSpPr>
        <p:spPr>
          <a:xfrm>
            <a:off x="3078261" y="6370206"/>
            <a:ext cx="1066800" cy="430306"/>
          </a:xfrm>
          <a:prstGeom prst="roundRect">
            <a:avLst/>
          </a:prstGeom>
          <a:solidFill>
            <a:srgbClr val="92D050"/>
          </a:solidFill>
          <a:ln>
            <a:noFill/>
          </a:ln>
          <a:effectLst>
            <a:outerShdw blurRad="44450" dist="27940" dir="5400000" algn="ctr">
              <a:srgbClr val="000000">
                <a:alpha val="32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solidFill>
                  <a:schemeClr val="tx1"/>
                </a:solidFill>
              </a:rPr>
              <a:t>3D Visualization On Map</a:t>
            </a:r>
          </a:p>
        </p:txBody>
      </p:sp>
      <p:sp>
        <p:nvSpPr>
          <p:cNvPr id="48" name="Rounded Rectangle 51">
            <a:extLst>
              <a:ext uri="{FF2B5EF4-FFF2-40B4-BE49-F238E27FC236}">
                <a16:creationId xmlns:a16="http://schemas.microsoft.com/office/drawing/2014/main" id="{189DCBE0-ECA3-4995-9F9D-20DB0B86BDF1}"/>
              </a:ext>
            </a:extLst>
          </p:cNvPr>
          <p:cNvSpPr/>
          <p:nvPr/>
        </p:nvSpPr>
        <p:spPr>
          <a:xfrm>
            <a:off x="3105155" y="5965000"/>
            <a:ext cx="1066800" cy="296955"/>
          </a:xfrm>
          <a:prstGeom prst="roundRect">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solidFill>
                  <a:schemeClr val="tx1"/>
                </a:solidFill>
              </a:rPr>
              <a:t>Virtual Globe Viewer </a:t>
            </a:r>
          </a:p>
        </p:txBody>
      </p:sp>
      <p:sp>
        <p:nvSpPr>
          <p:cNvPr id="49" name="Rounded Rectangle 52">
            <a:extLst>
              <a:ext uri="{FF2B5EF4-FFF2-40B4-BE49-F238E27FC236}">
                <a16:creationId xmlns:a16="http://schemas.microsoft.com/office/drawing/2014/main" id="{D8798BB8-EBDC-463D-9C13-8AB5E595573E}"/>
              </a:ext>
            </a:extLst>
          </p:cNvPr>
          <p:cNvSpPr/>
          <p:nvPr/>
        </p:nvSpPr>
        <p:spPr>
          <a:xfrm>
            <a:off x="3078261" y="5438322"/>
            <a:ext cx="1066800" cy="317128"/>
          </a:xfrm>
          <a:prstGeom prst="roundRect">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solidFill>
                  <a:schemeClr val="tx1"/>
                </a:solidFill>
              </a:rPr>
              <a:t>Website and Other API</a:t>
            </a:r>
          </a:p>
        </p:txBody>
      </p:sp>
      <p:cxnSp>
        <p:nvCxnSpPr>
          <p:cNvPr id="50" name="Straight Arrow Connector 49">
            <a:extLst>
              <a:ext uri="{FF2B5EF4-FFF2-40B4-BE49-F238E27FC236}">
                <a16:creationId xmlns:a16="http://schemas.microsoft.com/office/drawing/2014/main" id="{5236795D-0357-4DB8-A704-F5B203CC730F}"/>
              </a:ext>
            </a:extLst>
          </p:cNvPr>
          <p:cNvCxnSpPr>
            <a:cxnSpLocks/>
          </p:cNvCxnSpPr>
          <p:nvPr/>
        </p:nvCxnSpPr>
        <p:spPr>
          <a:xfrm flipV="1">
            <a:off x="2721913" y="6113478"/>
            <a:ext cx="383242" cy="2913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B17FC14-45E9-411F-862E-B8BFC7490FB1}"/>
              </a:ext>
            </a:extLst>
          </p:cNvPr>
          <p:cNvCxnSpPr>
            <a:cxnSpLocks/>
          </p:cNvCxnSpPr>
          <p:nvPr/>
        </p:nvCxnSpPr>
        <p:spPr>
          <a:xfrm>
            <a:off x="2721913" y="6404831"/>
            <a:ext cx="347383" cy="2151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FD21058-F142-4B37-9B22-E971F39BFBD6}"/>
              </a:ext>
            </a:extLst>
          </p:cNvPr>
          <p:cNvCxnSpPr>
            <a:cxnSpLocks/>
          </p:cNvCxnSpPr>
          <p:nvPr/>
        </p:nvCxnSpPr>
        <p:spPr>
          <a:xfrm flipV="1">
            <a:off x="2607613" y="5596886"/>
            <a:ext cx="470648" cy="1585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D53397C-FD18-40D2-85F6-44CD96DDDF47}"/>
              </a:ext>
            </a:extLst>
          </p:cNvPr>
          <p:cNvCxnSpPr>
            <a:cxnSpLocks/>
          </p:cNvCxnSpPr>
          <p:nvPr/>
        </p:nvCxnSpPr>
        <p:spPr>
          <a:xfrm flipH="1">
            <a:off x="2244543" y="4685850"/>
            <a:ext cx="15688" cy="1400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3CB1B27-9301-4E93-BDE2-8EDC98CA5396}"/>
              </a:ext>
            </a:extLst>
          </p:cNvPr>
          <p:cNvCxnSpPr>
            <a:cxnSpLocks/>
          </p:cNvCxnSpPr>
          <p:nvPr/>
        </p:nvCxnSpPr>
        <p:spPr>
          <a:xfrm flipH="1">
            <a:off x="2224372" y="5194596"/>
            <a:ext cx="20171" cy="3513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AFC981B-9D24-4326-8A7B-1267805B5ABB}"/>
              </a:ext>
            </a:extLst>
          </p:cNvPr>
          <p:cNvCxnSpPr>
            <a:cxnSpLocks/>
          </p:cNvCxnSpPr>
          <p:nvPr/>
        </p:nvCxnSpPr>
        <p:spPr>
          <a:xfrm>
            <a:off x="2224372" y="5965000"/>
            <a:ext cx="2241" cy="192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599045DD-155C-4CF2-AB7B-BBD17A53E871}"/>
              </a:ext>
            </a:extLst>
          </p:cNvPr>
          <p:cNvSpPr txBox="1"/>
          <p:nvPr/>
        </p:nvSpPr>
        <p:spPr>
          <a:xfrm>
            <a:off x="2170584" y="5202441"/>
            <a:ext cx="1411942" cy="246221"/>
          </a:xfrm>
          <a:prstGeom prst="rect">
            <a:avLst/>
          </a:prstGeom>
          <a:noFill/>
        </p:spPr>
        <p:txBody>
          <a:bodyPr wrap="square" rtlCol="0">
            <a:spAutoFit/>
          </a:bodyPr>
          <a:lstStyle/>
          <a:p>
            <a:r>
              <a:rPr lang="en-US" sz="1000" b="1" dirty="0"/>
              <a:t>Predicts the features </a:t>
            </a:r>
          </a:p>
        </p:txBody>
      </p:sp>
      <p:cxnSp>
        <p:nvCxnSpPr>
          <p:cNvPr id="57" name="Straight Arrow Connector 56">
            <a:extLst>
              <a:ext uri="{FF2B5EF4-FFF2-40B4-BE49-F238E27FC236}">
                <a16:creationId xmlns:a16="http://schemas.microsoft.com/office/drawing/2014/main" id="{F05F3A87-58EB-450B-A137-451EEFEA6D96}"/>
              </a:ext>
            </a:extLst>
          </p:cNvPr>
          <p:cNvCxnSpPr>
            <a:cxnSpLocks/>
          </p:cNvCxnSpPr>
          <p:nvPr/>
        </p:nvCxnSpPr>
        <p:spPr>
          <a:xfrm>
            <a:off x="1267390" y="4478695"/>
            <a:ext cx="611841" cy="166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BC4C0974-DAB0-4F79-86A2-3D0DD41A0A53}"/>
              </a:ext>
            </a:extLst>
          </p:cNvPr>
          <p:cNvSpPr txBox="1"/>
          <p:nvPr/>
        </p:nvSpPr>
        <p:spPr>
          <a:xfrm>
            <a:off x="1260666" y="4279906"/>
            <a:ext cx="1371600" cy="215444"/>
          </a:xfrm>
          <a:prstGeom prst="rect">
            <a:avLst/>
          </a:prstGeom>
          <a:noFill/>
        </p:spPr>
        <p:txBody>
          <a:bodyPr wrap="square" rtlCol="0">
            <a:spAutoFit/>
          </a:bodyPr>
          <a:lstStyle/>
          <a:p>
            <a:r>
              <a:rPr lang="en-US" sz="800" b="1" dirty="0"/>
              <a:t>Query data</a:t>
            </a:r>
          </a:p>
        </p:txBody>
      </p:sp>
      <p:sp>
        <p:nvSpPr>
          <p:cNvPr id="59" name="TextBox 58">
            <a:extLst>
              <a:ext uri="{FF2B5EF4-FFF2-40B4-BE49-F238E27FC236}">
                <a16:creationId xmlns:a16="http://schemas.microsoft.com/office/drawing/2014/main" id="{136F4426-6E07-45AD-BDCF-805D60E64EC5}"/>
              </a:ext>
            </a:extLst>
          </p:cNvPr>
          <p:cNvSpPr txBox="1"/>
          <p:nvPr/>
        </p:nvSpPr>
        <p:spPr>
          <a:xfrm>
            <a:off x="704477" y="5452229"/>
            <a:ext cx="986678" cy="400110"/>
          </a:xfrm>
          <a:prstGeom prst="rect">
            <a:avLst/>
          </a:prstGeom>
          <a:noFill/>
        </p:spPr>
        <p:txBody>
          <a:bodyPr wrap="square" rtlCol="0">
            <a:spAutoFit/>
          </a:bodyPr>
          <a:lstStyle/>
          <a:p>
            <a:r>
              <a:rPr lang="en-US" sz="1000" b="1" dirty="0"/>
              <a:t>Interacts with visualization</a:t>
            </a:r>
          </a:p>
        </p:txBody>
      </p:sp>
      <p:cxnSp>
        <p:nvCxnSpPr>
          <p:cNvPr id="60" name="Elbow Connector 39">
            <a:extLst>
              <a:ext uri="{FF2B5EF4-FFF2-40B4-BE49-F238E27FC236}">
                <a16:creationId xmlns:a16="http://schemas.microsoft.com/office/drawing/2014/main" id="{BA88E8C4-F574-449D-94AC-CB6E4E42A17D}"/>
              </a:ext>
            </a:extLst>
          </p:cNvPr>
          <p:cNvCxnSpPr>
            <a:cxnSpLocks/>
          </p:cNvCxnSpPr>
          <p:nvPr/>
        </p:nvCxnSpPr>
        <p:spPr>
          <a:xfrm rot="10800000">
            <a:off x="1152813" y="5857553"/>
            <a:ext cx="578501" cy="54727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35C98B5-9795-49D1-96D1-A518F1DF2BB0}"/>
              </a:ext>
            </a:extLst>
          </p:cNvPr>
          <p:cNvCxnSpPr>
            <a:cxnSpLocks/>
          </p:cNvCxnSpPr>
          <p:nvPr/>
        </p:nvCxnSpPr>
        <p:spPr>
          <a:xfrm flipH="1" flipV="1">
            <a:off x="1149728" y="4572264"/>
            <a:ext cx="3082" cy="8851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5E929418-1736-4453-B230-29E9EAA5175B}"/>
              </a:ext>
            </a:extLst>
          </p:cNvPr>
          <p:cNvSpPr/>
          <p:nvPr/>
        </p:nvSpPr>
        <p:spPr>
          <a:xfrm>
            <a:off x="8903258" y="813973"/>
            <a:ext cx="944284" cy="564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Data</a:t>
            </a:r>
            <a:endParaRPr lang="en-IN" sz="1600" dirty="0"/>
          </a:p>
        </p:txBody>
      </p:sp>
      <p:cxnSp>
        <p:nvCxnSpPr>
          <p:cNvPr id="78" name="Straight Arrow Connector 77">
            <a:extLst>
              <a:ext uri="{FF2B5EF4-FFF2-40B4-BE49-F238E27FC236}">
                <a16:creationId xmlns:a16="http://schemas.microsoft.com/office/drawing/2014/main" id="{E0C465BE-7C03-454B-802C-3778A3E81ADB}"/>
              </a:ext>
            </a:extLst>
          </p:cNvPr>
          <p:cNvCxnSpPr>
            <a:cxnSpLocks/>
          </p:cNvCxnSpPr>
          <p:nvPr/>
        </p:nvCxnSpPr>
        <p:spPr>
          <a:xfrm>
            <a:off x="9847542" y="1073567"/>
            <a:ext cx="94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8B14771A-C162-4CAD-9066-45A5E75B8E42}"/>
              </a:ext>
            </a:extLst>
          </p:cNvPr>
          <p:cNvSpPr/>
          <p:nvPr/>
        </p:nvSpPr>
        <p:spPr>
          <a:xfrm>
            <a:off x="10791825" y="797224"/>
            <a:ext cx="1258608" cy="5526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Preprocessed Data</a:t>
            </a:r>
            <a:endParaRPr lang="en-IN" sz="1400" dirty="0"/>
          </a:p>
        </p:txBody>
      </p:sp>
      <p:cxnSp>
        <p:nvCxnSpPr>
          <p:cNvPr id="83" name="Straight Arrow Connector 82">
            <a:extLst>
              <a:ext uri="{FF2B5EF4-FFF2-40B4-BE49-F238E27FC236}">
                <a16:creationId xmlns:a16="http://schemas.microsoft.com/office/drawing/2014/main" id="{C5408FFA-84D7-43A3-9F7D-2A99F07EA824}"/>
              </a:ext>
            </a:extLst>
          </p:cNvPr>
          <p:cNvCxnSpPr>
            <a:cxnSpLocks/>
          </p:cNvCxnSpPr>
          <p:nvPr/>
        </p:nvCxnSpPr>
        <p:spPr>
          <a:xfrm>
            <a:off x="11446311" y="1381125"/>
            <a:ext cx="2739" cy="828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36E56ED2-E257-464A-AAB6-E79C18842FF6}"/>
              </a:ext>
            </a:extLst>
          </p:cNvPr>
          <p:cNvSpPr/>
          <p:nvPr/>
        </p:nvSpPr>
        <p:spPr>
          <a:xfrm>
            <a:off x="10975490" y="2209800"/>
            <a:ext cx="1125306" cy="5314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Binary Format Data</a:t>
            </a:r>
            <a:endParaRPr lang="en-IN" sz="1400" dirty="0"/>
          </a:p>
        </p:txBody>
      </p:sp>
      <p:cxnSp>
        <p:nvCxnSpPr>
          <p:cNvPr id="87" name="Straight Arrow Connector 86">
            <a:extLst>
              <a:ext uri="{FF2B5EF4-FFF2-40B4-BE49-F238E27FC236}">
                <a16:creationId xmlns:a16="http://schemas.microsoft.com/office/drawing/2014/main" id="{A5702BB5-CB29-4963-937C-F14AE289F011}"/>
              </a:ext>
            </a:extLst>
          </p:cNvPr>
          <p:cNvCxnSpPr>
            <a:cxnSpLocks/>
          </p:cNvCxnSpPr>
          <p:nvPr/>
        </p:nvCxnSpPr>
        <p:spPr>
          <a:xfrm flipH="1">
            <a:off x="9943447" y="2532962"/>
            <a:ext cx="10048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53947014-63A8-4340-B44F-95542013D09F}"/>
              </a:ext>
            </a:extLst>
          </p:cNvPr>
          <p:cNvSpPr/>
          <p:nvPr/>
        </p:nvSpPr>
        <p:spPr>
          <a:xfrm>
            <a:off x="9029701" y="2206697"/>
            <a:ext cx="905696" cy="6131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Shader( )</a:t>
            </a:r>
            <a:endParaRPr lang="en-IN" sz="1400" dirty="0"/>
          </a:p>
        </p:txBody>
      </p:sp>
      <p:cxnSp>
        <p:nvCxnSpPr>
          <p:cNvPr id="92" name="Straight Arrow Connector 91">
            <a:extLst>
              <a:ext uri="{FF2B5EF4-FFF2-40B4-BE49-F238E27FC236}">
                <a16:creationId xmlns:a16="http://schemas.microsoft.com/office/drawing/2014/main" id="{40DCA221-58AB-488C-B242-BA539492EB8B}"/>
              </a:ext>
            </a:extLst>
          </p:cNvPr>
          <p:cNvCxnSpPr>
            <a:cxnSpLocks/>
          </p:cNvCxnSpPr>
          <p:nvPr/>
        </p:nvCxnSpPr>
        <p:spPr>
          <a:xfrm>
            <a:off x="9553575" y="2819855"/>
            <a:ext cx="0" cy="833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66774A8C-D49A-4C0F-BFA0-915C36B68F03}"/>
              </a:ext>
            </a:extLst>
          </p:cNvPr>
          <p:cNvSpPr/>
          <p:nvPr/>
        </p:nvSpPr>
        <p:spPr>
          <a:xfrm>
            <a:off x="9257803" y="3693637"/>
            <a:ext cx="179485" cy="1549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95" name="Straight Arrow Connector 94">
            <a:extLst>
              <a:ext uri="{FF2B5EF4-FFF2-40B4-BE49-F238E27FC236}">
                <a16:creationId xmlns:a16="http://schemas.microsoft.com/office/drawing/2014/main" id="{3DB66BAA-D68D-4EB8-A3D4-59466CA31459}"/>
              </a:ext>
            </a:extLst>
          </p:cNvPr>
          <p:cNvCxnSpPr>
            <a:cxnSpLocks/>
          </p:cNvCxnSpPr>
          <p:nvPr/>
        </p:nvCxnSpPr>
        <p:spPr>
          <a:xfrm>
            <a:off x="9385919" y="3797119"/>
            <a:ext cx="470209" cy="729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a:extLst>
              <a:ext uri="{FF2B5EF4-FFF2-40B4-BE49-F238E27FC236}">
                <a16:creationId xmlns:a16="http://schemas.microsoft.com/office/drawing/2014/main" id="{FD7D3129-CCB3-4BC1-B234-370AA2249547}"/>
              </a:ext>
            </a:extLst>
          </p:cNvPr>
          <p:cNvSpPr/>
          <p:nvPr/>
        </p:nvSpPr>
        <p:spPr>
          <a:xfrm>
            <a:off x="10010776" y="4127695"/>
            <a:ext cx="2090021" cy="213426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4A8B1394-1244-4AE1-8C15-DDEE9DE027FE}"/>
              </a:ext>
            </a:extLst>
          </p:cNvPr>
          <p:cNvSpPr/>
          <p:nvPr/>
        </p:nvSpPr>
        <p:spPr>
          <a:xfrm>
            <a:off x="9296400" y="4495350"/>
            <a:ext cx="1628210" cy="1246543"/>
          </a:xfrm>
          <a:prstGeom prst="rect">
            <a:avLst/>
          </a:prstGeom>
          <a:gradFill>
            <a:gsLst>
              <a:gs pos="0">
                <a:srgbClr val="FFFF00"/>
              </a:gs>
              <a:gs pos="54000">
                <a:srgbClr val="FFC000"/>
              </a:gs>
              <a:gs pos="100000">
                <a:schemeClr val="accent4">
                  <a:lumMod val="7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a:t>
            </a:r>
          </a:p>
          <a:p>
            <a:pPr algn="ctr"/>
            <a:r>
              <a:rPr lang="en-US" dirty="0">
                <a:solidFill>
                  <a:schemeClr val="tx1"/>
                </a:solidFill>
              </a:rPr>
              <a:t>New Position based on Wind Velocity</a:t>
            </a:r>
            <a:endParaRPr lang="en-IN" dirty="0">
              <a:solidFill>
                <a:schemeClr val="tx1"/>
              </a:solidFill>
            </a:endParaRPr>
          </a:p>
        </p:txBody>
      </p:sp>
      <p:sp>
        <p:nvSpPr>
          <p:cNvPr id="102" name="Freeform: Shape 101">
            <a:extLst>
              <a:ext uri="{FF2B5EF4-FFF2-40B4-BE49-F238E27FC236}">
                <a16:creationId xmlns:a16="http://schemas.microsoft.com/office/drawing/2014/main" id="{42F8C517-6EAF-4F13-BB5F-305522942201}"/>
              </a:ext>
            </a:extLst>
          </p:cNvPr>
          <p:cNvSpPr/>
          <p:nvPr/>
        </p:nvSpPr>
        <p:spPr>
          <a:xfrm>
            <a:off x="10267950" y="4381500"/>
            <a:ext cx="0" cy="104775"/>
          </a:xfrm>
          <a:custGeom>
            <a:avLst/>
            <a:gdLst>
              <a:gd name="connsiteX0" fmla="*/ 0 w 0"/>
              <a:gd name="connsiteY0" fmla="*/ 104775 h 104775"/>
              <a:gd name="connsiteX1" fmla="*/ 0 w 0"/>
              <a:gd name="connsiteY1" fmla="*/ 0 h 104775"/>
            </a:gdLst>
            <a:ahLst/>
            <a:cxnLst>
              <a:cxn ang="0">
                <a:pos x="connsiteX0" y="connsiteY0"/>
              </a:cxn>
              <a:cxn ang="0">
                <a:pos x="connsiteX1" y="connsiteY1"/>
              </a:cxn>
            </a:cxnLst>
            <a:rect l="l" t="t" r="r" b="b"/>
            <a:pathLst>
              <a:path h="104775">
                <a:moveTo>
                  <a:pt x="0" y="104775"/>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reeform: Shape 103">
            <a:extLst>
              <a:ext uri="{FF2B5EF4-FFF2-40B4-BE49-F238E27FC236}">
                <a16:creationId xmlns:a16="http://schemas.microsoft.com/office/drawing/2014/main" id="{6380E2DE-07A0-4B7F-A434-23C9EE986A76}"/>
              </a:ext>
            </a:extLst>
          </p:cNvPr>
          <p:cNvSpPr/>
          <p:nvPr/>
        </p:nvSpPr>
        <p:spPr>
          <a:xfrm>
            <a:off x="10286904" y="4437577"/>
            <a:ext cx="104871" cy="67870"/>
          </a:xfrm>
          <a:custGeom>
            <a:avLst/>
            <a:gdLst>
              <a:gd name="connsiteX0" fmla="*/ 96 w 104871"/>
              <a:gd name="connsiteY0" fmla="*/ 67748 h 67870"/>
              <a:gd name="connsiteX1" fmla="*/ 47721 w 104871"/>
              <a:gd name="connsiteY1" fmla="*/ 39173 h 67870"/>
              <a:gd name="connsiteX2" fmla="*/ 76296 w 104871"/>
              <a:gd name="connsiteY2" fmla="*/ 20123 h 67870"/>
              <a:gd name="connsiteX3" fmla="*/ 104871 w 104871"/>
              <a:gd name="connsiteY3" fmla="*/ 10598 h 67870"/>
              <a:gd name="connsiteX4" fmla="*/ 76296 w 104871"/>
              <a:gd name="connsiteY4" fmla="*/ 1073 h 67870"/>
              <a:gd name="connsiteX5" fmla="*/ 66771 w 104871"/>
              <a:gd name="connsiteY5" fmla="*/ 29648 h 67870"/>
              <a:gd name="connsiteX6" fmla="*/ 38196 w 104871"/>
              <a:gd name="connsiteY6" fmla="*/ 48698 h 67870"/>
              <a:gd name="connsiteX7" fmla="*/ 96 w 104871"/>
              <a:gd name="connsiteY7" fmla="*/ 67748 h 6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71" h="67870">
                <a:moveTo>
                  <a:pt x="96" y="67748"/>
                </a:moveTo>
                <a:cubicBezTo>
                  <a:pt x="1683" y="66161"/>
                  <a:pt x="32022" y="48985"/>
                  <a:pt x="47721" y="39173"/>
                </a:cubicBezTo>
                <a:cubicBezTo>
                  <a:pt x="57429" y="33106"/>
                  <a:pt x="66057" y="25243"/>
                  <a:pt x="76296" y="20123"/>
                </a:cubicBezTo>
                <a:cubicBezTo>
                  <a:pt x="85276" y="15633"/>
                  <a:pt x="95346" y="13773"/>
                  <a:pt x="104871" y="10598"/>
                </a:cubicBezTo>
                <a:cubicBezTo>
                  <a:pt x="95346" y="7423"/>
                  <a:pt x="85276" y="-3417"/>
                  <a:pt x="76296" y="1073"/>
                </a:cubicBezTo>
                <a:cubicBezTo>
                  <a:pt x="67316" y="5563"/>
                  <a:pt x="73043" y="21808"/>
                  <a:pt x="66771" y="29648"/>
                </a:cubicBezTo>
                <a:cubicBezTo>
                  <a:pt x="59620" y="38587"/>
                  <a:pt x="49161" y="45409"/>
                  <a:pt x="38196" y="48698"/>
                </a:cubicBezTo>
                <a:cubicBezTo>
                  <a:pt x="16692" y="55149"/>
                  <a:pt x="-1491" y="69335"/>
                  <a:pt x="96" y="6774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a:extLst>
              <a:ext uri="{FF2B5EF4-FFF2-40B4-BE49-F238E27FC236}">
                <a16:creationId xmlns:a16="http://schemas.microsoft.com/office/drawing/2014/main" id="{03F49BCF-F605-4C0E-B1D4-BB7BBDCB0061}"/>
              </a:ext>
            </a:extLst>
          </p:cNvPr>
          <p:cNvSpPr txBox="1"/>
          <p:nvPr/>
        </p:nvSpPr>
        <p:spPr>
          <a:xfrm>
            <a:off x="9817809" y="670393"/>
            <a:ext cx="1190626" cy="646331"/>
          </a:xfrm>
          <a:prstGeom prst="rect">
            <a:avLst/>
          </a:prstGeom>
          <a:noFill/>
        </p:spPr>
        <p:txBody>
          <a:bodyPr wrap="square" rtlCol="0">
            <a:spAutoFit/>
          </a:bodyPr>
          <a:lstStyle/>
          <a:p>
            <a:r>
              <a:rPr lang="en-US" sz="1200" dirty="0"/>
              <a:t>Preprocessing using NumPy and Pandas</a:t>
            </a:r>
            <a:endParaRPr lang="en-IN" sz="1200" dirty="0"/>
          </a:p>
        </p:txBody>
      </p:sp>
      <p:sp>
        <p:nvSpPr>
          <p:cNvPr id="108" name="TextBox 107">
            <a:extLst>
              <a:ext uri="{FF2B5EF4-FFF2-40B4-BE49-F238E27FC236}">
                <a16:creationId xmlns:a16="http://schemas.microsoft.com/office/drawing/2014/main" id="{DA31C65D-1FE8-4F98-BE6F-EB055E780FA3}"/>
              </a:ext>
            </a:extLst>
          </p:cNvPr>
          <p:cNvSpPr txBox="1"/>
          <p:nvPr/>
        </p:nvSpPr>
        <p:spPr>
          <a:xfrm>
            <a:off x="10708513" y="1483572"/>
            <a:ext cx="1341920" cy="523220"/>
          </a:xfrm>
          <a:prstGeom prst="rect">
            <a:avLst/>
          </a:prstGeom>
          <a:noFill/>
        </p:spPr>
        <p:txBody>
          <a:bodyPr wrap="square" rtlCol="0">
            <a:spAutoFit/>
          </a:bodyPr>
          <a:lstStyle/>
          <a:p>
            <a:r>
              <a:rPr lang="en-US" sz="1400" dirty="0"/>
              <a:t>Encoded using label encoder</a:t>
            </a:r>
            <a:endParaRPr lang="en-IN" sz="1400" dirty="0"/>
          </a:p>
        </p:txBody>
      </p:sp>
      <p:sp>
        <p:nvSpPr>
          <p:cNvPr id="109" name="TextBox 108">
            <a:extLst>
              <a:ext uri="{FF2B5EF4-FFF2-40B4-BE49-F238E27FC236}">
                <a16:creationId xmlns:a16="http://schemas.microsoft.com/office/drawing/2014/main" id="{615AB494-DB70-4B58-BD5E-4761E26EAE31}"/>
              </a:ext>
            </a:extLst>
          </p:cNvPr>
          <p:cNvSpPr txBox="1"/>
          <p:nvPr/>
        </p:nvSpPr>
        <p:spPr>
          <a:xfrm>
            <a:off x="9991483" y="2299500"/>
            <a:ext cx="1045497" cy="892552"/>
          </a:xfrm>
          <a:prstGeom prst="rect">
            <a:avLst/>
          </a:prstGeom>
          <a:noFill/>
        </p:spPr>
        <p:txBody>
          <a:bodyPr wrap="square" rtlCol="0">
            <a:spAutoFit/>
          </a:bodyPr>
          <a:lstStyle/>
          <a:p>
            <a:pPr algn="ctr"/>
            <a:r>
              <a:rPr lang="en-US" sz="1300" dirty="0"/>
              <a:t>JSON file</a:t>
            </a:r>
          </a:p>
          <a:p>
            <a:pPr algn="ctr"/>
            <a:r>
              <a:rPr lang="en-US" sz="1300" dirty="0"/>
              <a:t>Manipulate data on GPU side</a:t>
            </a:r>
            <a:endParaRPr lang="en-IN" sz="1300" dirty="0"/>
          </a:p>
        </p:txBody>
      </p:sp>
      <p:sp>
        <p:nvSpPr>
          <p:cNvPr id="112" name="TextBox 111">
            <a:extLst>
              <a:ext uri="{FF2B5EF4-FFF2-40B4-BE49-F238E27FC236}">
                <a16:creationId xmlns:a16="http://schemas.microsoft.com/office/drawing/2014/main" id="{846C7F5F-2BAD-4C8B-85F6-C7DF96259670}"/>
              </a:ext>
            </a:extLst>
          </p:cNvPr>
          <p:cNvSpPr txBox="1"/>
          <p:nvPr/>
        </p:nvSpPr>
        <p:spPr>
          <a:xfrm>
            <a:off x="9051559" y="3467563"/>
            <a:ext cx="189013" cy="369332"/>
          </a:xfrm>
          <a:prstGeom prst="rect">
            <a:avLst/>
          </a:prstGeom>
          <a:noFill/>
        </p:spPr>
        <p:txBody>
          <a:bodyPr wrap="square" rtlCol="0">
            <a:spAutoFit/>
          </a:bodyPr>
          <a:lstStyle/>
          <a:p>
            <a:r>
              <a:rPr lang="en-US" dirty="0"/>
              <a:t>P</a:t>
            </a:r>
            <a:endParaRPr lang="en-IN" dirty="0"/>
          </a:p>
        </p:txBody>
      </p:sp>
      <p:sp>
        <p:nvSpPr>
          <p:cNvPr id="113" name="TextBox 112">
            <a:extLst>
              <a:ext uri="{FF2B5EF4-FFF2-40B4-BE49-F238E27FC236}">
                <a16:creationId xmlns:a16="http://schemas.microsoft.com/office/drawing/2014/main" id="{4B254613-FF45-4365-AE08-B55485DD10B2}"/>
              </a:ext>
            </a:extLst>
          </p:cNvPr>
          <p:cNvSpPr txBox="1"/>
          <p:nvPr/>
        </p:nvSpPr>
        <p:spPr>
          <a:xfrm>
            <a:off x="9461578" y="3631258"/>
            <a:ext cx="1057301" cy="523220"/>
          </a:xfrm>
          <a:prstGeom prst="rect">
            <a:avLst/>
          </a:prstGeom>
          <a:noFill/>
        </p:spPr>
        <p:txBody>
          <a:bodyPr wrap="square" rtlCol="0">
            <a:spAutoFit/>
          </a:bodyPr>
          <a:lstStyle/>
          <a:p>
            <a:r>
              <a:rPr lang="en-US" sz="1400" dirty="0"/>
              <a:t>Load on GPU</a:t>
            </a:r>
            <a:endParaRPr lang="en-IN" sz="1400" dirty="0"/>
          </a:p>
        </p:txBody>
      </p:sp>
      <p:sp>
        <p:nvSpPr>
          <p:cNvPr id="128" name="TextBox 127">
            <a:extLst>
              <a:ext uri="{FF2B5EF4-FFF2-40B4-BE49-F238E27FC236}">
                <a16:creationId xmlns:a16="http://schemas.microsoft.com/office/drawing/2014/main" id="{9886D754-8BC5-4425-8AD5-D48BA7B7E3CC}"/>
              </a:ext>
            </a:extLst>
          </p:cNvPr>
          <p:cNvSpPr txBox="1"/>
          <p:nvPr/>
        </p:nvSpPr>
        <p:spPr>
          <a:xfrm>
            <a:off x="9699434" y="5860540"/>
            <a:ext cx="1302870" cy="646331"/>
          </a:xfrm>
          <a:prstGeom prst="rect">
            <a:avLst/>
          </a:prstGeom>
          <a:noFill/>
        </p:spPr>
        <p:txBody>
          <a:bodyPr wrap="square" rtlCol="0">
            <a:spAutoFit/>
          </a:bodyPr>
          <a:lstStyle/>
          <a:p>
            <a:r>
              <a:rPr lang="en-US" dirty="0"/>
              <a:t>RGBA</a:t>
            </a:r>
          </a:p>
          <a:p>
            <a:endParaRPr lang="en-IN" dirty="0"/>
          </a:p>
        </p:txBody>
      </p:sp>
      <p:sp>
        <p:nvSpPr>
          <p:cNvPr id="129" name="TextBox 128">
            <a:extLst>
              <a:ext uri="{FF2B5EF4-FFF2-40B4-BE49-F238E27FC236}">
                <a16:creationId xmlns:a16="http://schemas.microsoft.com/office/drawing/2014/main" id="{E527288E-DD13-4B70-92D3-B86D057A570F}"/>
              </a:ext>
            </a:extLst>
          </p:cNvPr>
          <p:cNvSpPr txBox="1"/>
          <p:nvPr/>
        </p:nvSpPr>
        <p:spPr>
          <a:xfrm>
            <a:off x="11235952" y="5420960"/>
            <a:ext cx="1136214" cy="830997"/>
          </a:xfrm>
          <a:prstGeom prst="rect">
            <a:avLst/>
          </a:prstGeom>
          <a:noFill/>
        </p:spPr>
        <p:txBody>
          <a:bodyPr wrap="square" rtlCol="0">
            <a:spAutoFit/>
          </a:bodyPr>
          <a:lstStyle/>
          <a:p>
            <a:r>
              <a:rPr lang="en-US" sz="1600" dirty="0"/>
              <a:t>Till all points are plotted</a:t>
            </a:r>
            <a:endParaRPr lang="en-IN" sz="1600" dirty="0"/>
          </a:p>
        </p:txBody>
      </p:sp>
      <p:sp>
        <p:nvSpPr>
          <p:cNvPr id="130" name="TextBox 129">
            <a:extLst>
              <a:ext uri="{FF2B5EF4-FFF2-40B4-BE49-F238E27FC236}">
                <a16:creationId xmlns:a16="http://schemas.microsoft.com/office/drawing/2014/main" id="{DAC68F95-2148-4B9A-A7D2-76107E000B16}"/>
              </a:ext>
            </a:extLst>
          </p:cNvPr>
          <p:cNvSpPr txBox="1"/>
          <p:nvPr/>
        </p:nvSpPr>
        <p:spPr>
          <a:xfrm>
            <a:off x="10589300" y="3851251"/>
            <a:ext cx="1834768" cy="584775"/>
          </a:xfrm>
          <a:prstGeom prst="rect">
            <a:avLst/>
          </a:prstGeom>
          <a:noFill/>
        </p:spPr>
        <p:txBody>
          <a:bodyPr wrap="square" rtlCol="0">
            <a:spAutoFit/>
          </a:bodyPr>
          <a:lstStyle/>
          <a:p>
            <a:r>
              <a:rPr lang="en-US" sz="1600" dirty="0"/>
              <a:t>Spatial Searching Algorithm</a:t>
            </a:r>
            <a:endParaRPr lang="en-IN" sz="1600" dirty="0"/>
          </a:p>
        </p:txBody>
      </p:sp>
      <p:sp>
        <p:nvSpPr>
          <p:cNvPr id="131" name="Rectangle 130">
            <a:extLst>
              <a:ext uri="{FF2B5EF4-FFF2-40B4-BE49-F238E27FC236}">
                <a16:creationId xmlns:a16="http://schemas.microsoft.com/office/drawing/2014/main" id="{780A8BE7-7FDF-4C4D-8319-7F58DDBC1528}"/>
              </a:ext>
            </a:extLst>
          </p:cNvPr>
          <p:cNvSpPr/>
          <p:nvPr/>
        </p:nvSpPr>
        <p:spPr>
          <a:xfrm>
            <a:off x="8790921" y="124304"/>
            <a:ext cx="3201708" cy="478165"/>
          </a:xfrm>
          <a:prstGeom prst="rect">
            <a:avLst/>
          </a:prstGeom>
          <a:solidFill>
            <a:srgbClr val="73F8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rgbClr val="D90BE9"/>
                </a:solidFill>
              </a:rPr>
              <a:t>WIND MAP COLOURING MODULE</a:t>
            </a:r>
            <a:endParaRPr lang="en-IN" sz="1700" b="1" dirty="0">
              <a:solidFill>
                <a:srgbClr val="D90BE9"/>
              </a:solidFill>
            </a:endParaRPr>
          </a:p>
        </p:txBody>
      </p:sp>
    </p:spTree>
    <p:extLst>
      <p:ext uri="{BB962C8B-B14F-4D97-AF65-F5344CB8AC3E}">
        <p14:creationId xmlns:p14="http://schemas.microsoft.com/office/powerpoint/2010/main" val="182967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73177-BBE6-40B0-B364-4C6570B10C12}"/>
              </a:ext>
            </a:extLst>
          </p:cNvPr>
          <p:cNvSpPr>
            <a:spLocks noGrp="1"/>
          </p:cNvSpPr>
          <p:nvPr>
            <p:ph idx="1"/>
          </p:nvPr>
        </p:nvSpPr>
        <p:spPr>
          <a:xfrm>
            <a:off x="274320" y="172085"/>
            <a:ext cx="11658600" cy="6609712"/>
          </a:xfrm>
        </p:spPr>
        <p:txBody>
          <a:bodyPr numCol="2">
            <a:normAutofit/>
          </a:bodyPr>
          <a:lstStyle/>
          <a:p>
            <a:pPr>
              <a:buFont typeface="Wingdings" panose="05000000000000000000" pitchFamily="2" charset="2"/>
              <a:buChar char="Ø"/>
            </a:pPr>
            <a:endParaRPr lang="en-IN" sz="1400" dirty="0">
              <a:solidFill>
                <a:srgbClr val="FF0000"/>
              </a:solidFill>
            </a:endParaRPr>
          </a:p>
          <a:p>
            <a:pPr>
              <a:buFont typeface="Wingdings" panose="05000000000000000000" pitchFamily="2" charset="2"/>
              <a:buChar char="Ø"/>
            </a:pPr>
            <a:r>
              <a:rPr lang="en-IN" sz="1400" dirty="0">
                <a:solidFill>
                  <a:srgbClr val="FF0000"/>
                </a:solidFill>
              </a:rPr>
              <a:t>WebGL( JavaScript API), OpenGL and AJAX.</a:t>
            </a:r>
          </a:p>
          <a:p>
            <a:pPr>
              <a:buFont typeface="Wingdings" panose="05000000000000000000" pitchFamily="2" charset="2"/>
              <a:buChar char="Ø"/>
            </a:pPr>
            <a:r>
              <a:rPr lang="en-IN" sz="1400" b="1" dirty="0">
                <a:solidFill>
                  <a:schemeClr val="accent6">
                    <a:lumMod val="75000"/>
                  </a:schemeClr>
                </a:solidFill>
              </a:rPr>
              <a:t>Python Environment </a:t>
            </a:r>
            <a:r>
              <a:rPr lang="en-IN" sz="1400" dirty="0"/>
              <a:t>: time, </a:t>
            </a:r>
            <a:r>
              <a:rPr lang="en-IN" sz="1400" dirty="0" err="1"/>
              <a:t>os</a:t>
            </a:r>
            <a:r>
              <a:rPr lang="en-IN" sz="1400" dirty="0"/>
              <a:t>, </a:t>
            </a:r>
            <a:r>
              <a:rPr lang="en-IN" sz="1400" dirty="0" err="1"/>
              <a:t>url</a:t>
            </a:r>
            <a:r>
              <a:rPr lang="en-IN" sz="1400" dirty="0"/>
              <a:t>, re, math, bs4, requests, threading, </a:t>
            </a:r>
            <a:r>
              <a:rPr lang="en-IN" sz="1400" dirty="0" err="1"/>
              <a:t>pathlib</a:t>
            </a:r>
            <a:r>
              <a:rPr lang="en-IN" sz="1400" dirty="0"/>
              <a:t>, Json</a:t>
            </a:r>
          </a:p>
          <a:p>
            <a:pPr>
              <a:buFont typeface="Wingdings" panose="05000000000000000000" pitchFamily="2" charset="2"/>
              <a:buChar char="Ø"/>
            </a:pPr>
            <a:r>
              <a:rPr lang="en-IN" sz="1400" b="1" dirty="0">
                <a:solidFill>
                  <a:srgbClr val="660033"/>
                </a:solidFill>
              </a:rPr>
              <a:t>Extension + Web Application Frontend: </a:t>
            </a:r>
            <a:r>
              <a:rPr lang="en-IN" sz="1400" dirty="0" err="1"/>
              <a:t>HTML,CSS,JavaScript</a:t>
            </a:r>
            <a:r>
              <a:rPr lang="en-IN" sz="1400" dirty="0"/>
              <a:t>, Bootstrap.</a:t>
            </a:r>
          </a:p>
          <a:p>
            <a:pPr>
              <a:buFont typeface="Wingdings" panose="05000000000000000000" pitchFamily="2" charset="2"/>
              <a:buChar char="Ø"/>
            </a:pPr>
            <a:r>
              <a:rPr lang="en-IN" sz="1400" b="1" dirty="0">
                <a:solidFill>
                  <a:srgbClr val="660033"/>
                </a:solidFill>
              </a:rPr>
              <a:t>Extension + Web Application Backend: </a:t>
            </a:r>
            <a:r>
              <a:rPr lang="en-IN" sz="1400" dirty="0"/>
              <a:t>Django Framework ,REST API.</a:t>
            </a:r>
          </a:p>
          <a:p>
            <a:pPr>
              <a:buFont typeface="Wingdings" panose="05000000000000000000" pitchFamily="2" charset="2"/>
              <a:buChar char="Ø"/>
            </a:pPr>
            <a:r>
              <a:rPr lang="en-IN" sz="1400" dirty="0" err="1">
                <a:solidFill>
                  <a:srgbClr val="FF0000"/>
                </a:solidFill>
              </a:rPr>
              <a:t>Cesium</a:t>
            </a:r>
            <a:r>
              <a:rPr lang="en-IN" sz="1400" dirty="0">
                <a:solidFill>
                  <a:srgbClr val="FF0000"/>
                </a:solidFill>
              </a:rPr>
              <a:t> JS and Spatial Algorithm.</a:t>
            </a:r>
          </a:p>
          <a:p>
            <a:pPr>
              <a:buFont typeface="Wingdings" panose="05000000000000000000" pitchFamily="2" charset="2"/>
              <a:buChar char="Ø"/>
            </a:pPr>
            <a:r>
              <a:rPr lang="en-IN" sz="1400" dirty="0">
                <a:solidFill>
                  <a:srgbClr val="0070C0"/>
                </a:solidFill>
              </a:rPr>
              <a:t>Machine Learning, Data Visualization: </a:t>
            </a:r>
            <a:r>
              <a:rPr lang="en-IN" sz="1400" dirty="0"/>
              <a:t>TensorFlow, </a:t>
            </a:r>
            <a:r>
              <a:rPr lang="en-IN" sz="1400" dirty="0" err="1"/>
              <a:t>Scikit</a:t>
            </a:r>
            <a:r>
              <a:rPr lang="en-IN" sz="1400" dirty="0"/>
              <a:t> Learn, Pandas, </a:t>
            </a:r>
            <a:r>
              <a:rPr lang="en-IN" sz="1400" dirty="0" err="1"/>
              <a:t>Numpy</a:t>
            </a:r>
            <a:r>
              <a:rPr lang="en-IN" sz="1400" dirty="0"/>
              <a:t>, Matplotlib.</a:t>
            </a:r>
            <a:endParaRPr lang="en-IN" sz="1400" dirty="0">
              <a:solidFill>
                <a:srgbClr val="0070C0"/>
              </a:solidFill>
            </a:endParaRPr>
          </a:p>
          <a:p>
            <a:pPr>
              <a:buFont typeface="Wingdings" panose="05000000000000000000" pitchFamily="2" charset="2"/>
              <a:buChar char="Ø"/>
            </a:pPr>
            <a:r>
              <a:rPr lang="en-IN" sz="1400" b="1" dirty="0">
                <a:solidFill>
                  <a:srgbClr val="660033"/>
                </a:solidFill>
              </a:rPr>
              <a:t>Technologies: </a:t>
            </a:r>
            <a:r>
              <a:rPr lang="en-IN" sz="1400" dirty="0">
                <a:solidFill>
                  <a:srgbClr val="00B0F0"/>
                </a:solidFill>
              </a:rPr>
              <a:t>WebGL JavaScript API, Web Development, Multi-Threading, Machine Learning.</a:t>
            </a:r>
          </a:p>
          <a:p>
            <a:pPr>
              <a:buFont typeface="Wingdings" panose="05000000000000000000" pitchFamily="2" charset="2"/>
              <a:buChar char="Ø"/>
            </a:pPr>
            <a:endParaRPr lang="en-IN" sz="1400" dirty="0"/>
          </a:p>
          <a:p>
            <a:pPr>
              <a:buFont typeface="Wingdings" panose="05000000000000000000" pitchFamily="2" charset="2"/>
              <a:buChar char="Ø"/>
            </a:pPr>
            <a:r>
              <a:rPr lang="en-IN" sz="1400" dirty="0">
                <a:solidFill>
                  <a:schemeClr val="accent2">
                    <a:lumMod val="75000"/>
                  </a:schemeClr>
                </a:solidFill>
              </a:rPr>
              <a:t>Air Quality Modelling:</a:t>
            </a:r>
            <a:r>
              <a:rPr lang="en-IN" sz="1400" dirty="0"/>
              <a:t> Help the government to implement </a:t>
            </a:r>
            <a:r>
              <a:rPr lang="en-IN" sz="1400" dirty="0">
                <a:solidFill>
                  <a:srgbClr val="FF0000"/>
                </a:solidFill>
              </a:rPr>
              <a:t>new environment policies</a:t>
            </a:r>
            <a:r>
              <a:rPr lang="en-IN" sz="1400" dirty="0"/>
              <a:t>. Can also aid in the analysis of the </a:t>
            </a:r>
            <a:r>
              <a:rPr lang="en-IN" sz="1400" dirty="0">
                <a:solidFill>
                  <a:srgbClr val="FF0000"/>
                </a:solidFill>
              </a:rPr>
              <a:t>city pollution.</a:t>
            </a:r>
          </a:p>
          <a:p>
            <a:pPr>
              <a:buFont typeface="Wingdings" panose="05000000000000000000" pitchFamily="2" charset="2"/>
              <a:buChar char="Ø"/>
            </a:pPr>
            <a:r>
              <a:rPr lang="en-IN" sz="1400" dirty="0">
                <a:solidFill>
                  <a:schemeClr val="accent2">
                    <a:lumMod val="75000"/>
                  </a:schemeClr>
                </a:solidFill>
              </a:rPr>
              <a:t>Wildfire Visualization: </a:t>
            </a:r>
            <a:r>
              <a:rPr lang="en-IN" sz="1400" dirty="0"/>
              <a:t>Improves </a:t>
            </a:r>
            <a:r>
              <a:rPr lang="en-IN" sz="1400" dirty="0">
                <a:solidFill>
                  <a:srgbClr val="FF0000"/>
                </a:solidFill>
              </a:rPr>
              <a:t>safety of firefighter,</a:t>
            </a:r>
            <a:r>
              <a:rPr lang="en-IN" sz="1400" dirty="0"/>
              <a:t> promotes the principles of tenets of </a:t>
            </a:r>
            <a:r>
              <a:rPr lang="en-IN" sz="1400" dirty="0">
                <a:solidFill>
                  <a:srgbClr val="28CEE0"/>
                </a:solidFill>
              </a:rPr>
              <a:t>Campbell Production System (CPS)</a:t>
            </a:r>
            <a:r>
              <a:rPr lang="en-IN" sz="1400" dirty="0"/>
              <a:t> </a:t>
            </a:r>
            <a:r>
              <a:rPr lang="en-IN" sz="1400" dirty="0">
                <a:solidFill>
                  <a:srgbClr val="FF0000"/>
                </a:solidFill>
              </a:rPr>
              <a:t>predicting nature of wildfire.</a:t>
            </a:r>
          </a:p>
          <a:p>
            <a:pPr>
              <a:buFont typeface="Wingdings" panose="05000000000000000000" pitchFamily="2" charset="2"/>
              <a:buChar char="Ø"/>
            </a:pPr>
            <a:r>
              <a:rPr lang="en-IN" sz="1400" dirty="0">
                <a:solidFill>
                  <a:srgbClr val="00B050"/>
                </a:solidFill>
              </a:rPr>
              <a:t>Wind Map: </a:t>
            </a:r>
            <a:r>
              <a:rPr lang="en-IN" sz="1400" dirty="0"/>
              <a:t>Help in analysing the </a:t>
            </a:r>
            <a:r>
              <a:rPr lang="en-IN" sz="1400" dirty="0">
                <a:solidFill>
                  <a:srgbClr val="FF0000"/>
                </a:solidFill>
              </a:rPr>
              <a:t>cycle of monsoon</a:t>
            </a:r>
            <a:r>
              <a:rPr lang="en-IN" sz="1400" dirty="0"/>
              <a:t>, thus can aid in </a:t>
            </a:r>
            <a:r>
              <a:rPr lang="en-IN" sz="1400" dirty="0">
                <a:solidFill>
                  <a:srgbClr val="FF0000"/>
                </a:solidFill>
              </a:rPr>
              <a:t>agricultural planning</a:t>
            </a:r>
            <a:r>
              <a:rPr lang="en-IN" sz="1400" dirty="0"/>
              <a:t>, visual model for efficient analysis.</a:t>
            </a:r>
          </a:p>
          <a:p>
            <a:pPr>
              <a:buFont typeface="Wingdings" panose="05000000000000000000" pitchFamily="2" charset="2"/>
              <a:buChar char="Ø"/>
            </a:pPr>
            <a:r>
              <a:rPr lang="en-IN" sz="1400" dirty="0">
                <a:solidFill>
                  <a:schemeClr val="accent1">
                    <a:lumMod val="75000"/>
                  </a:schemeClr>
                </a:solidFill>
              </a:rPr>
              <a:t>Ocean Surface Modelling: </a:t>
            </a:r>
            <a:r>
              <a:rPr lang="en-IN" sz="1400" dirty="0"/>
              <a:t>Can be used in </a:t>
            </a:r>
            <a:r>
              <a:rPr lang="en-IN" sz="1400" dirty="0">
                <a:solidFill>
                  <a:srgbClr val="FF0000"/>
                </a:solidFill>
              </a:rPr>
              <a:t>Military Navy operations </a:t>
            </a:r>
            <a:r>
              <a:rPr lang="en-IN" sz="1400" dirty="0"/>
              <a:t>and in trades carried out by Merchant Navy in </a:t>
            </a:r>
            <a:r>
              <a:rPr lang="en-IN" sz="1400" dirty="0">
                <a:solidFill>
                  <a:srgbClr val="FF0000"/>
                </a:solidFill>
              </a:rPr>
              <a:t>navigation </a:t>
            </a:r>
            <a:r>
              <a:rPr lang="en-IN" sz="1400" dirty="0"/>
              <a:t>to check if depth is appropriate to venture out or not.</a:t>
            </a:r>
          </a:p>
          <a:p>
            <a:pPr>
              <a:buFont typeface="Wingdings" panose="05000000000000000000" pitchFamily="2" charset="2"/>
              <a:buChar char="Ø"/>
            </a:pPr>
            <a:r>
              <a:rPr lang="en-IN" sz="1400" dirty="0">
                <a:solidFill>
                  <a:schemeClr val="accent2">
                    <a:lumMod val="75000"/>
                  </a:schemeClr>
                </a:solidFill>
              </a:rPr>
              <a:t>Climate Modelling: C</a:t>
            </a:r>
            <a:r>
              <a:rPr lang="en-IN" sz="1400" dirty="0"/>
              <a:t>an predict wider conditions thus can aid in making </a:t>
            </a:r>
            <a:r>
              <a:rPr lang="en-IN" sz="1400" dirty="0">
                <a:solidFill>
                  <a:srgbClr val="FF0000"/>
                </a:solidFill>
              </a:rPr>
              <a:t>economical choices </a:t>
            </a:r>
            <a:r>
              <a:rPr lang="en-IN" sz="1400" dirty="0"/>
              <a:t>relating to </a:t>
            </a:r>
            <a:r>
              <a:rPr lang="en-IN" sz="1400" dirty="0">
                <a:solidFill>
                  <a:srgbClr val="FF0000"/>
                </a:solidFill>
              </a:rPr>
              <a:t>crops, storage </a:t>
            </a:r>
            <a:r>
              <a:rPr lang="en-IN" sz="1400" dirty="0"/>
              <a:t>and</a:t>
            </a:r>
            <a:r>
              <a:rPr lang="en-IN" sz="1400" dirty="0">
                <a:solidFill>
                  <a:srgbClr val="FF0000"/>
                </a:solidFill>
              </a:rPr>
              <a:t> inventory, household expenditure pertaining</a:t>
            </a:r>
            <a:r>
              <a:rPr lang="en-IN" sz="1400" dirty="0"/>
              <a:t> to </a:t>
            </a:r>
            <a:r>
              <a:rPr lang="en-IN" sz="1400" dirty="0">
                <a:solidFill>
                  <a:srgbClr val="FF0000"/>
                </a:solidFill>
              </a:rPr>
              <a:t>clothing </a:t>
            </a:r>
            <a:r>
              <a:rPr lang="en-IN" sz="1400" dirty="0"/>
              <a:t>and</a:t>
            </a:r>
            <a:r>
              <a:rPr lang="en-IN" sz="1400" dirty="0">
                <a:solidFill>
                  <a:srgbClr val="FF0000"/>
                </a:solidFill>
              </a:rPr>
              <a:t> lodging </a:t>
            </a:r>
            <a:r>
              <a:rPr lang="en-IN" sz="1400" dirty="0"/>
              <a:t>etc. It can also visualize overall effect on the environment.</a:t>
            </a:r>
          </a:p>
          <a:p>
            <a:pPr marL="0" indent="0">
              <a:buNone/>
            </a:pPr>
            <a:endParaRPr lang="en-IN" sz="1400" dirty="0"/>
          </a:p>
          <a:p>
            <a:pPr>
              <a:buFont typeface="Wingdings" panose="05000000000000000000" pitchFamily="2" charset="2"/>
              <a:buChar char="Ø"/>
            </a:pPr>
            <a:r>
              <a:rPr lang="en-IN" sz="1500" dirty="0">
                <a:solidFill>
                  <a:srgbClr val="660033"/>
                </a:solidFill>
              </a:rPr>
              <a:t>REST API: </a:t>
            </a:r>
            <a:r>
              <a:rPr lang="en-IN" sz="1500" dirty="0">
                <a:solidFill>
                  <a:schemeClr val="accent6">
                    <a:lumMod val="75000"/>
                  </a:schemeClr>
                </a:solidFill>
              </a:rPr>
              <a:t>Query Response Model </a:t>
            </a:r>
            <a:r>
              <a:rPr lang="en-IN" sz="1500" dirty="0"/>
              <a:t>for </a:t>
            </a:r>
            <a:r>
              <a:rPr lang="en-IN" sz="1500" dirty="0">
                <a:solidFill>
                  <a:srgbClr val="FF0000"/>
                </a:solidFill>
              </a:rPr>
              <a:t>platform independence, portability </a:t>
            </a:r>
            <a:r>
              <a:rPr lang="en-IN" sz="1500" dirty="0"/>
              <a:t>and</a:t>
            </a:r>
            <a:r>
              <a:rPr lang="en-IN" sz="1500" dirty="0">
                <a:solidFill>
                  <a:srgbClr val="FF0000"/>
                </a:solidFill>
              </a:rPr>
              <a:t> scalability.</a:t>
            </a:r>
            <a:r>
              <a:rPr lang="en-IN" sz="1500" dirty="0"/>
              <a:t> It also offers a customizable and flexible development, and can be used as a service oriented product.</a:t>
            </a:r>
          </a:p>
          <a:p>
            <a:pPr>
              <a:buFont typeface="Wingdings" panose="05000000000000000000" pitchFamily="2" charset="2"/>
              <a:buChar char="Ø"/>
            </a:pPr>
            <a:r>
              <a:rPr lang="en-IN" sz="1400" dirty="0">
                <a:solidFill>
                  <a:schemeClr val="accent1">
                    <a:lumMod val="75000"/>
                  </a:schemeClr>
                </a:solidFill>
              </a:rPr>
              <a:t>Browser Extension</a:t>
            </a:r>
            <a:r>
              <a:rPr lang="en-IN" sz="1400" dirty="0"/>
              <a:t> to provide </a:t>
            </a:r>
            <a:r>
              <a:rPr lang="en-IN" sz="1400" dirty="0">
                <a:solidFill>
                  <a:srgbClr val="FF0000"/>
                </a:solidFill>
              </a:rPr>
              <a:t>parallel processing</a:t>
            </a:r>
            <a:r>
              <a:rPr lang="en-IN" sz="1400" dirty="0"/>
              <a:t>.</a:t>
            </a:r>
          </a:p>
          <a:p>
            <a:pPr marL="0" indent="0">
              <a:buNone/>
            </a:pPr>
            <a:endParaRPr lang="en-IN" sz="1400" dirty="0"/>
          </a:p>
          <a:p>
            <a:pPr>
              <a:buFont typeface="Wingdings" panose="05000000000000000000" pitchFamily="2" charset="2"/>
              <a:buChar char="Ø"/>
            </a:pPr>
            <a:r>
              <a:rPr lang="en-IN" sz="1400" dirty="0">
                <a:solidFill>
                  <a:srgbClr val="800080"/>
                </a:solidFill>
              </a:rPr>
              <a:t>Web Application Approach</a:t>
            </a:r>
            <a:r>
              <a:rPr lang="en-IN" sz="1400" dirty="0"/>
              <a:t>: No need of installing/updating software on their local machine.</a:t>
            </a:r>
          </a:p>
          <a:p>
            <a:pPr>
              <a:buFont typeface="Wingdings" panose="05000000000000000000" pitchFamily="2" charset="2"/>
              <a:buChar char="Ø"/>
            </a:pPr>
            <a:r>
              <a:rPr lang="en-IN" sz="1400" dirty="0">
                <a:solidFill>
                  <a:srgbClr val="002060"/>
                </a:solidFill>
              </a:rPr>
              <a:t>Performance of the system: </a:t>
            </a:r>
            <a:r>
              <a:rPr lang="en-IN" sz="1400" dirty="0"/>
              <a:t>Speed of data access and data manipulation.</a:t>
            </a:r>
          </a:p>
          <a:p>
            <a:pPr>
              <a:buFont typeface="Wingdings" panose="05000000000000000000" pitchFamily="2" charset="2"/>
              <a:buChar char="Ø"/>
            </a:pPr>
            <a:r>
              <a:rPr lang="en-IN" sz="1400" dirty="0">
                <a:solidFill>
                  <a:schemeClr val="accent4">
                    <a:lumMod val="75000"/>
                  </a:schemeClr>
                </a:solidFill>
              </a:rPr>
              <a:t>Time Slider: </a:t>
            </a:r>
            <a:r>
              <a:rPr lang="en-IN" sz="1400" dirty="0"/>
              <a:t>Allow easy interpretation of where and when data is available.</a:t>
            </a:r>
          </a:p>
          <a:p>
            <a:pPr>
              <a:buFont typeface="Wingdings" panose="05000000000000000000" pitchFamily="2" charset="2"/>
              <a:buChar char="Ø"/>
            </a:pPr>
            <a:r>
              <a:rPr lang="en-IN" sz="1400" dirty="0"/>
              <a:t>Several illustration facilities</a:t>
            </a:r>
          </a:p>
          <a:p>
            <a:pPr lvl="1">
              <a:buFont typeface="Wingdings" panose="05000000000000000000" pitchFamily="2" charset="2"/>
              <a:buChar char="q"/>
            </a:pPr>
            <a:r>
              <a:rPr lang="en-IN" sz="1200" b="1" dirty="0"/>
              <a:t>2D   view on the map</a:t>
            </a:r>
          </a:p>
          <a:p>
            <a:pPr lvl="1">
              <a:buFont typeface="Wingdings" panose="05000000000000000000" pitchFamily="2" charset="2"/>
              <a:buChar char="q"/>
            </a:pPr>
            <a:r>
              <a:rPr lang="en-IN" sz="1200" b="1" dirty="0"/>
              <a:t>Virtual Globe</a:t>
            </a:r>
          </a:p>
          <a:p>
            <a:pPr lvl="1">
              <a:buFont typeface="Wingdings" panose="05000000000000000000" pitchFamily="2" charset="2"/>
              <a:buChar char="q"/>
            </a:pPr>
            <a:r>
              <a:rPr lang="en-IN" sz="1200" b="1" dirty="0"/>
              <a:t>3D views both in space and space/time.</a:t>
            </a:r>
          </a:p>
          <a:p>
            <a:pPr>
              <a:buFont typeface="Wingdings" panose="05000000000000000000" pitchFamily="2" charset="2"/>
              <a:buChar char="Ø"/>
            </a:pPr>
            <a:r>
              <a:rPr lang="en-IN" sz="1400" dirty="0">
                <a:solidFill>
                  <a:schemeClr val="accent1">
                    <a:lumMod val="75000"/>
                  </a:schemeClr>
                </a:solidFill>
              </a:rPr>
              <a:t>Analytic tools </a:t>
            </a:r>
            <a:r>
              <a:rPr lang="en-IN" sz="1400" dirty="0"/>
              <a:t>to display time-series at selected points.</a:t>
            </a:r>
          </a:p>
          <a:p>
            <a:pPr>
              <a:buFont typeface="Wingdings" panose="05000000000000000000" pitchFamily="2" charset="2"/>
              <a:buChar char="Ø"/>
            </a:pPr>
            <a:r>
              <a:rPr lang="en-IN" sz="1400" dirty="0"/>
              <a:t>Can facilitate the </a:t>
            </a:r>
            <a:r>
              <a:rPr lang="en-IN" sz="1400" dirty="0">
                <a:solidFill>
                  <a:srgbClr val="00B050"/>
                </a:solidFill>
              </a:rPr>
              <a:t>dissemination of spatial high volume data </a:t>
            </a:r>
            <a:r>
              <a:rPr lang="en-IN" sz="1400" dirty="0"/>
              <a:t>through efficient visualization.</a:t>
            </a:r>
          </a:p>
          <a:p>
            <a:pPr>
              <a:buFont typeface="Wingdings" panose="05000000000000000000" pitchFamily="2" charset="2"/>
              <a:buChar char="Ø"/>
            </a:pPr>
            <a:r>
              <a:rPr lang="en-IN" sz="1400" dirty="0">
                <a:solidFill>
                  <a:schemeClr val="accent1">
                    <a:lumMod val="75000"/>
                  </a:schemeClr>
                </a:solidFill>
              </a:rPr>
              <a:t>Visualization of temporal/spatial of available data-sources </a:t>
            </a:r>
            <a:r>
              <a:rPr lang="en-IN" sz="1400" dirty="0"/>
              <a:t>in one application</a:t>
            </a:r>
          </a:p>
          <a:p>
            <a:pPr>
              <a:buFont typeface="Wingdings" panose="05000000000000000000" pitchFamily="2" charset="2"/>
              <a:buChar char="Ø"/>
            </a:pPr>
            <a:r>
              <a:rPr lang="en-IN" sz="1400" dirty="0">
                <a:solidFill>
                  <a:srgbClr val="C00000"/>
                </a:solidFill>
              </a:rPr>
              <a:t>Multiplier and distributed system </a:t>
            </a:r>
            <a:r>
              <a:rPr lang="en-IN" sz="1400" dirty="0"/>
              <a:t>can enhance system efficiency.</a:t>
            </a:r>
          </a:p>
          <a:p>
            <a:pPr>
              <a:buFont typeface="Wingdings" panose="05000000000000000000" pitchFamily="2" charset="2"/>
              <a:buChar char="Ø"/>
            </a:pPr>
            <a:r>
              <a:rPr lang="en-IN" sz="1400" dirty="0"/>
              <a:t>UI of the system will be enhanced by providing web-map based information seeking tool where the user can select an area from the map and send a query to the system using coordinates of the bounding box.</a:t>
            </a:r>
          </a:p>
          <a:p>
            <a:pPr>
              <a:buFont typeface="Wingdings" panose="05000000000000000000" pitchFamily="2" charset="2"/>
              <a:buChar char="Ø"/>
            </a:pPr>
            <a:r>
              <a:rPr lang="en-IN" sz="1400" dirty="0"/>
              <a:t>Made the Application by extending on the </a:t>
            </a:r>
            <a:r>
              <a:rPr lang="en-IN" sz="1400" dirty="0">
                <a:hlinkClick r:id="rId2"/>
              </a:rPr>
              <a:t>research papers </a:t>
            </a:r>
            <a:r>
              <a:rPr lang="en-IN" sz="1400" dirty="0"/>
              <a:t>studied.</a:t>
            </a:r>
          </a:p>
          <a:p>
            <a:pPr>
              <a:buFont typeface="Wingdings" panose="05000000000000000000" pitchFamily="2" charset="2"/>
              <a:buChar char="Ø"/>
            </a:pPr>
            <a:endParaRPr lang="en-IN" sz="1400" dirty="0"/>
          </a:p>
        </p:txBody>
      </p:sp>
      <p:sp>
        <p:nvSpPr>
          <p:cNvPr id="4" name="Rectangle 3">
            <a:extLst>
              <a:ext uri="{FF2B5EF4-FFF2-40B4-BE49-F238E27FC236}">
                <a16:creationId xmlns:a16="http://schemas.microsoft.com/office/drawing/2014/main" id="{16F10436-5A17-428C-9DD3-D319A0F1113C}"/>
              </a:ext>
            </a:extLst>
          </p:cNvPr>
          <p:cNvSpPr/>
          <p:nvPr/>
        </p:nvSpPr>
        <p:spPr>
          <a:xfrm>
            <a:off x="403934" y="56785"/>
            <a:ext cx="2907437" cy="41147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Technology Stack</a:t>
            </a:r>
            <a:endParaRPr lang="en-IN" dirty="0">
              <a:solidFill>
                <a:schemeClr val="tx1"/>
              </a:solidFill>
            </a:endParaRPr>
          </a:p>
        </p:txBody>
      </p:sp>
      <p:sp>
        <p:nvSpPr>
          <p:cNvPr id="5" name="Rectangle 4">
            <a:extLst>
              <a:ext uri="{FF2B5EF4-FFF2-40B4-BE49-F238E27FC236}">
                <a16:creationId xmlns:a16="http://schemas.microsoft.com/office/drawing/2014/main" id="{B23D20ED-B6DF-4A1C-8E7B-E292948BA297}"/>
              </a:ext>
            </a:extLst>
          </p:cNvPr>
          <p:cNvSpPr/>
          <p:nvPr/>
        </p:nvSpPr>
        <p:spPr>
          <a:xfrm>
            <a:off x="528222" y="3223260"/>
            <a:ext cx="3519995" cy="41147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95000"/>
                    <a:lumOff val="5000"/>
                  </a:schemeClr>
                </a:solidFill>
              </a:rPr>
              <a:t>Use Cases and Utilities</a:t>
            </a:r>
            <a:endParaRPr lang="en-IN" dirty="0">
              <a:solidFill>
                <a:schemeClr val="tx1">
                  <a:lumMod val="95000"/>
                  <a:lumOff val="5000"/>
                </a:schemeClr>
              </a:solidFill>
            </a:endParaRPr>
          </a:p>
        </p:txBody>
      </p:sp>
      <p:sp>
        <p:nvSpPr>
          <p:cNvPr id="11" name="Rectangle 10">
            <a:extLst>
              <a:ext uri="{FF2B5EF4-FFF2-40B4-BE49-F238E27FC236}">
                <a16:creationId xmlns:a16="http://schemas.microsoft.com/office/drawing/2014/main" id="{88FE8AB0-59D7-4D05-B972-DB6DE82A15DA}"/>
              </a:ext>
            </a:extLst>
          </p:cNvPr>
          <p:cNvSpPr/>
          <p:nvPr/>
        </p:nvSpPr>
        <p:spPr>
          <a:xfrm>
            <a:off x="6285390" y="33258"/>
            <a:ext cx="3247304" cy="4350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Distributed Model</a:t>
            </a:r>
            <a:endParaRPr lang="en-IN" dirty="0">
              <a:solidFill>
                <a:schemeClr val="tx1"/>
              </a:solidFill>
            </a:endParaRPr>
          </a:p>
        </p:txBody>
      </p:sp>
      <p:sp>
        <p:nvSpPr>
          <p:cNvPr id="13" name="Rectangle 12">
            <a:extLst>
              <a:ext uri="{FF2B5EF4-FFF2-40B4-BE49-F238E27FC236}">
                <a16:creationId xmlns:a16="http://schemas.microsoft.com/office/drawing/2014/main" id="{CEBAE071-F029-4C95-B62C-32002E62951B}"/>
              </a:ext>
            </a:extLst>
          </p:cNvPr>
          <p:cNvSpPr/>
          <p:nvPr/>
        </p:nvSpPr>
        <p:spPr>
          <a:xfrm>
            <a:off x="6285390" y="1476617"/>
            <a:ext cx="3247304" cy="4230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Conclusion</a:t>
            </a:r>
            <a:endParaRPr lang="en-IN" dirty="0">
              <a:solidFill>
                <a:schemeClr val="tx1"/>
              </a:solidFill>
            </a:endParaRPr>
          </a:p>
        </p:txBody>
      </p:sp>
    </p:spTree>
    <p:extLst>
      <p:ext uri="{BB962C8B-B14F-4D97-AF65-F5344CB8AC3E}">
        <p14:creationId xmlns:p14="http://schemas.microsoft.com/office/powerpoint/2010/main" val="2169414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2280</TotalTime>
  <Words>962</Words>
  <Application>Microsoft Office PowerPoint</Application>
  <PresentationFormat>Widescreen</PresentationFormat>
  <Paragraphs>120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Web-based Volume Rendering and 3D/4D Visualization of Model Forecast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Volume Rendering and 3D/4D Visualization of Model Forecast</dc:title>
  <dc:creator>DELL</dc:creator>
  <cp:lastModifiedBy>DELL</cp:lastModifiedBy>
  <cp:revision>33</cp:revision>
  <dcterms:created xsi:type="dcterms:W3CDTF">2020-02-16T05:46:45Z</dcterms:created>
  <dcterms:modified xsi:type="dcterms:W3CDTF">2020-02-17T19:47:18Z</dcterms:modified>
</cp:coreProperties>
</file>