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6"/>
  </p:notesMasterIdLst>
  <p:handoutMasterIdLst>
    <p:handoutMasterId r:id="rId17"/>
  </p:handoutMasterIdLst>
  <p:sldIdLst>
    <p:sldId id="256" r:id="rId5"/>
    <p:sldId id="258" r:id="rId6"/>
    <p:sldId id="264" r:id="rId7"/>
    <p:sldId id="266" r:id="rId8"/>
    <p:sldId id="268" r:id="rId9"/>
    <p:sldId id="269" r:id="rId10"/>
    <p:sldId id="270" r:id="rId11"/>
    <p:sldId id="272" r:id="rId12"/>
    <p:sldId id="273" r:id="rId13"/>
    <p:sldId id="275"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7/24/2025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7/24/2025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7/24/2025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7/24/2025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sz="5400" dirty="0"/>
              <a:t>Linear Regression – Predicting Startup Profit</a:t>
            </a:r>
            <a:endParaRPr lang="en-US" sz="5400"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By vishal r yadav</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CE782-CF28-FED8-1D34-A345FF0671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E7954-17F9-830D-7F17-952F30A732EB}"/>
              </a:ext>
            </a:extLst>
          </p:cNvPr>
          <p:cNvSpPr>
            <a:spLocks noGrp="1"/>
          </p:cNvSpPr>
          <p:nvPr>
            <p:ph type="title"/>
          </p:nvPr>
        </p:nvSpPr>
        <p:spPr/>
        <p:txBody>
          <a:bodyPr>
            <a:normAutofit/>
          </a:bodyPr>
          <a:lstStyle/>
          <a:p>
            <a:r>
              <a:rPr lang="en-IN" sz="4400" dirty="0"/>
              <a:t>Limitations of the Approach</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8EAFDD5B-7898-996B-F16F-79B7E6FFD53D}"/>
              </a:ext>
            </a:extLst>
          </p:cNvPr>
          <p:cNvSpPr>
            <a:spLocks noGrp="1"/>
          </p:cNvSpPr>
          <p:nvPr>
            <p:ph idx="1"/>
          </p:nvPr>
        </p:nvSpPr>
        <p:spPr>
          <a:xfrm>
            <a:off x="1141412" y="1981200"/>
            <a:ext cx="9905999" cy="3810001"/>
          </a:xfrm>
        </p:spPr>
        <p:txBody>
          <a:bodyPr>
            <a:noAutofit/>
          </a:bodyPr>
          <a:lstStyle/>
          <a:p>
            <a:r>
              <a:rPr lang="en-US" sz="2000" dirty="0"/>
              <a:t>While the model performs reasonably well on the dataset, several limitations should be considered:</a:t>
            </a:r>
          </a:p>
          <a:p>
            <a:r>
              <a:rPr lang="en-US" sz="2000" dirty="0"/>
              <a:t>Assumption of Linearity: The model assumes a linear relationship between features and the target. Non-linear interactions are not captured.</a:t>
            </a:r>
          </a:p>
          <a:p>
            <a:r>
              <a:rPr lang="en-US" sz="2000" dirty="0"/>
              <a:t>Effect of Encoding: Label Encoding treats categorical states as ordinal, which may not be ideal. </a:t>
            </a:r>
            <a:r>
              <a:rPr lang="en-US" sz="2000" dirty="0" err="1"/>
              <a:t>OneHotEncoding</a:t>
            </a:r>
            <a:r>
              <a:rPr lang="en-US" sz="2000" dirty="0"/>
              <a:t> is usually more appropriate for nominal categories.</a:t>
            </a:r>
          </a:p>
          <a:p>
            <a:r>
              <a:rPr lang="en-US" sz="2000" dirty="0"/>
              <a:t>Outliers and Noise: The model can be sensitive to extreme values that might skew predictions.</a:t>
            </a:r>
          </a:p>
          <a:p>
            <a:r>
              <a:rPr lang="en-US" sz="2000" dirty="0"/>
              <a:t>Dataset Size: With only 50 records, the model may not generalize well to larger or more complex datasets.</a:t>
            </a:r>
          </a:p>
          <a:p>
            <a:r>
              <a:rPr lang="en-US" sz="2000" dirty="0"/>
              <a:t>These factors may affect the accuracy and reliability of predictions in broader applications.</a:t>
            </a:r>
          </a:p>
        </p:txBody>
      </p:sp>
    </p:spTree>
    <p:extLst>
      <p:ext uri="{BB962C8B-B14F-4D97-AF65-F5344CB8AC3E}">
        <p14:creationId xmlns:p14="http://schemas.microsoft.com/office/powerpoint/2010/main" val="2165460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12504-26B4-EBF7-F3C6-C6160F0F3E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12D00-B261-6BD4-0790-815C25814370}"/>
              </a:ext>
            </a:extLst>
          </p:cNvPr>
          <p:cNvSpPr>
            <a:spLocks noGrp="1"/>
          </p:cNvSpPr>
          <p:nvPr>
            <p:ph type="title"/>
          </p:nvPr>
        </p:nvSpPr>
        <p:spPr/>
        <p:txBody>
          <a:bodyPr>
            <a:normAutofit/>
          </a:bodyPr>
          <a:lstStyle/>
          <a:p>
            <a:r>
              <a:rPr lang="en-IN" sz="4400" dirty="0"/>
              <a:t>Conclusion </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C462C602-A3E4-CB52-85CD-899DA56ADE5B}"/>
              </a:ext>
            </a:extLst>
          </p:cNvPr>
          <p:cNvSpPr>
            <a:spLocks noGrp="1"/>
          </p:cNvSpPr>
          <p:nvPr>
            <p:ph idx="1"/>
          </p:nvPr>
        </p:nvSpPr>
        <p:spPr>
          <a:xfrm>
            <a:off x="1141412" y="1849120"/>
            <a:ext cx="9905999" cy="3942081"/>
          </a:xfrm>
        </p:spPr>
        <p:txBody>
          <a:bodyPr>
            <a:noAutofit/>
          </a:bodyPr>
          <a:lstStyle/>
          <a:p>
            <a:r>
              <a:rPr lang="en-US" sz="2000" dirty="0"/>
              <a:t>Linear Regression offers a simple and effective method for predicting continuous outcomes such as startup profit.</a:t>
            </a:r>
          </a:p>
          <a:p>
            <a:r>
              <a:rPr lang="en-US" sz="2000" dirty="0"/>
              <a:t>The model used in this analysis demonstrates that:</a:t>
            </a:r>
          </a:p>
          <a:p>
            <a:pPr lvl="1"/>
            <a:r>
              <a:rPr lang="en-US" sz="1800" dirty="0"/>
              <a:t>R&amp;D investment has the strongest influence on profit.</a:t>
            </a:r>
          </a:p>
          <a:p>
            <a:pPr lvl="1"/>
            <a:endParaRPr lang="en-US" sz="1800" dirty="0"/>
          </a:p>
          <a:p>
            <a:pPr lvl="1"/>
            <a:r>
              <a:rPr lang="en-US" sz="1800" dirty="0"/>
              <a:t>The model can be trained and evaluated easily using Python libraries like pandas, scikit-learn, and matplotlib.</a:t>
            </a:r>
          </a:p>
          <a:p>
            <a:pPr lvl="1"/>
            <a:endParaRPr lang="en-US" sz="1800" dirty="0"/>
          </a:p>
          <a:p>
            <a:pPr lvl="1"/>
            <a:r>
              <a:rPr lang="en-US" sz="1800" dirty="0"/>
              <a:t>The results are interpretable and provide valuable insights into how different expenses impact business outcomes.</a:t>
            </a:r>
          </a:p>
          <a:p>
            <a:r>
              <a:rPr lang="en-US" sz="2000" dirty="0"/>
              <a:t>Despite some limitations, this approach serves as a solid starting point for predictive modeling in business analytics and can be extended or improved using more advanced techniques.</a:t>
            </a:r>
          </a:p>
        </p:txBody>
      </p:sp>
    </p:spTree>
    <p:extLst>
      <p:ext uri="{BB962C8B-B14F-4D97-AF65-F5344CB8AC3E}">
        <p14:creationId xmlns:p14="http://schemas.microsoft.com/office/powerpoint/2010/main" val="1309013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IN" sz="4400" dirty="0"/>
              <a:t>Introduction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normAutofit fontScale="85000" lnSpcReduction="20000"/>
          </a:bodyPr>
          <a:lstStyle/>
          <a:p>
            <a:r>
              <a:rPr lang="en-US" dirty="0"/>
              <a:t>Linear Regression is one of the simplest and most widely used algorithms in supervised machine learning. It is used for predicting a </a:t>
            </a:r>
            <a:r>
              <a:rPr lang="en-US" b="1" dirty="0"/>
              <a:t>continuous dependent variable</a:t>
            </a:r>
            <a:r>
              <a:rPr lang="en-US" dirty="0"/>
              <a:t> based on one or more independent variables.</a:t>
            </a:r>
            <a:br>
              <a:rPr lang="en-US" dirty="0"/>
            </a:br>
            <a:r>
              <a:rPr lang="en-US" dirty="0"/>
              <a:t>In simple terms, it tries to draw a straight line through a dataset that best represents the relationship between the inputs and the output.</a:t>
            </a:r>
          </a:p>
          <a:p>
            <a:r>
              <a:rPr lang="en-US" dirty="0"/>
              <a:t>It’s used across multiple industries. For example, predicting sales based on marketing spend, estimating house prices based on size and location, or forecasting revenue based on customer behavior.</a:t>
            </a:r>
            <a:br>
              <a:rPr lang="en-US" dirty="0"/>
            </a:br>
            <a:r>
              <a:rPr lang="en-US" dirty="0"/>
              <a:t>In our case, we’ll be using it to predict how much profit a startup is likely to make, based on its investments.</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AEA50-FC54-0596-3439-0E688D757B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943DD7-E070-DFAC-4846-88A8B5FEA548}"/>
              </a:ext>
            </a:extLst>
          </p:cNvPr>
          <p:cNvSpPr>
            <a:spLocks noGrp="1"/>
          </p:cNvSpPr>
          <p:nvPr>
            <p:ph type="title"/>
          </p:nvPr>
        </p:nvSpPr>
        <p:spPr/>
        <p:txBody>
          <a:bodyPr>
            <a:normAutofit/>
          </a:bodyPr>
          <a:lstStyle/>
          <a:p>
            <a:r>
              <a:rPr lang="en-IN" sz="4400" dirty="0"/>
              <a:t>What is Linear Regression?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245E4ADC-A2A9-33A5-5471-DE82006FF226}"/>
              </a:ext>
            </a:extLst>
          </p:cNvPr>
          <p:cNvSpPr>
            <a:spLocks noGrp="1"/>
          </p:cNvSpPr>
          <p:nvPr>
            <p:ph idx="1"/>
          </p:nvPr>
        </p:nvSpPr>
        <p:spPr>
          <a:xfrm>
            <a:off x="1141412" y="1744824"/>
            <a:ext cx="9905999" cy="4046377"/>
          </a:xfrm>
        </p:spPr>
        <p:txBody>
          <a:bodyPr>
            <a:noAutofit/>
          </a:bodyPr>
          <a:lstStyle/>
          <a:p>
            <a:r>
              <a:rPr lang="en-US" sz="2000" dirty="0"/>
              <a:t>Linear regression finds the linear relationship between variables by fitting a </a:t>
            </a:r>
            <a:r>
              <a:rPr lang="en-US" sz="2000" b="1" dirty="0"/>
              <a:t>regression line</a:t>
            </a:r>
            <a:r>
              <a:rPr lang="en-US" sz="2000" dirty="0"/>
              <a:t> to the data.</a:t>
            </a:r>
            <a:br>
              <a:rPr lang="en-US" sz="2000" dirty="0"/>
            </a:br>
            <a:r>
              <a:rPr lang="en-US" sz="2000" dirty="0"/>
              <a:t>The formula for single and multiple linear regression is:</a:t>
            </a:r>
          </a:p>
          <a:p>
            <a:pPr marL="914400" lvl="2" indent="0">
              <a:buNone/>
            </a:pPr>
            <a:r>
              <a:rPr lang="en-US" dirty="0"/>
              <a:t>Y=</a:t>
            </a:r>
            <a:r>
              <a:rPr lang="en-US" dirty="0" err="1"/>
              <a:t>mX+C</a:t>
            </a:r>
            <a:endParaRPr lang="en-US" dirty="0"/>
          </a:p>
          <a:p>
            <a:pPr marL="0" indent="0">
              <a:buNone/>
            </a:pPr>
            <a:r>
              <a:rPr lang="en-US" sz="2000" dirty="0"/>
              <a:t>	Y=β0+β1X1+β2X2+…+β</a:t>
            </a:r>
            <a:r>
              <a:rPr lang="en-US" sz="2000" dirty="0" err="1"/>
              <a:t>nXn</a:t>
            </a:r>
            <a:endParaRPr lang="en-US" sz="2000" dirty="0"/>
          </a:p>
          <a:p>
            <a:r>
              <a:rPr lang="en-US" sz="2000" dirty="0"/>
              <a:t>​ Where:</a:t>
            </a:r>
          </a:p>
          <a:p>
            <a:pPr lvl="1"/>
            <a:r>
              <a:rPr lang="en-US" sz="1800" dirty="0"/>
              <a:t>Y is the predicted output (in our case, profit),</a:t>
            </a:r>
          </a:p>
          <a:p>
            <a:pPr lvl="1"/>
            <a:r>
              <a:rPr lang="en-US" sz="1800" dirty="0"/>
              <a:t>X , X1​, X2​, etc., are input features like R&amp;D spend,</a:t>
            </a:r>
          </a:p>
          <a:p>
            <a:pPr lvl="1"/>
            <a:r>
              <a:rPr lang="en-US" sz="1800" dirty="0"/>
              <a:t>C , β0​ is the intercept,</a:t>
            </a:r>
          </a:p>
          <a:p>
            <a:pPr lvl="1"/>
            <a:r>
              <a:rPr lang="en-US" sz="1800" dirty="0"/>
              <a:t>m is slope. β1​, β2​, etc., are the learned coefficients.</a:t>
            </a:r>
          </a:p>
          <a:p>
            <a:r>
              <a:rPr lang="en-US" sz="2000" dirty="0"/>
              <a:t>The goal of the model is to find the best values of these coefficients that minimize the error between the actual and predicted values</a:t>
            </a:r>
            <a:endParaRPr lang="en-US"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0464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3C783-2FF9-D593-48D6-5DFD8463CD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9027C7-503B-AE83-0285-BDF8CCF1FDAA}"/>
              </a:ext>
            </a:extLst>
          </p:cNvPr>
          <p:cNvSpPr>
            <a:spLocks noGrp="1"/>
          </p:cNvSpPr>
          <p:nvPr>
            <p:ph type="title"/>
          </p:nvPr>
        </p:nvSpPr>
        <p:spPr/>
        <p:txBody>
          <a:bodyPr>
            <a:normAutofit/>
          </a:bodyPr>
          <a:lstStyle/>
          <a:p>
            <a:r>
              <a:rPr lang="en-IN" sz="4400" dirty="0"/>
              <a:t>Dataset Overview</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F2CF0082-804E-33B0-657E-FC3E3C36D504}"/>
              </a:ext>
            </a:extLst>
          </p:cNvPr>
          <p:cNvSpPr>
            <a:spLocks noGrp="1"/>
          </p:cNvSpPr>
          <p:nvPr>
            <p:ph idx="1"/>
          </p:nvPr>
        </p:nvSpPr>
        <p:spPr/>
        <p:txBody>
          <a:bodyPr>
            <a:normAutofit fontScale="77500" lnSpcReduction="20000"/>
          </a:bodyPr>
          <a:lstStyle/>
          <a:p>
            <a:r>
              <a:rPr lang="en-US" dirty="0"/>
              <a:t>The analysis is performed on the </a:t>
            </a:r>
            <a:r>
              <a:rPr lang="en-US" b="1" dirty="0"/>
              <a:t>50_Startups.csv</a:t>
            </a:r>
            <a:r>
              <a:rPr lang="en-US" dirty="0"/>
              <a:t> dataset from Kaggle. It consists of 50 rows and 5 columns. Here's what each feature represents:</a:t>
            </a:r>
          </a:p>
          <a:p>
            <a:r>
              <a:rPr lang="en-US" b="1" dirty="0"/>
              <a:t>R&amp;D Spend</a:t>
            </a:r>
            <a:r>
              <a:rPr lang="en-US" dirty="0"/>
              <a:t>: Amount invested in research and development.</a:t>
            </a:r>
          </a:p>
          <a:p>
            <a:r>
              <a:rPr lang="en-US" b="1" dirty="0"/>
              <a:t>Administration</a:t>
            </a:r>
            <a:r>
              <a:rPr lang="en-US" dirty="0"/>
              <a:t>: Expenses in administrative tasks.</a:t>
            </a:r>
          </a:p>
          <a:p>
            <a:r>
              <a:rPr lang="en-US" b="1" dirty="0"/>
              <a:t>Marketing Spend</a:t>
            </a:r>
            <a:r>
              <a:rPr lang="en-US" dirty="0"/>
              <a:t>: Budget spent on marketing activities.</a:t>
            </a:r>
          </a:p>
          <a:p>
            <a:r>
              <a:rPr lang="en-US" b="1" dirty="0"/>
              <a:t>State</a:t>
            </a:r>
            <a:r>
              <a:rPr lang="en-US" dirty="0"/>
              <a:t>: Categorical variable representing startup location (e.g., California, Florida).</a:t>
            </a:r>
          </a:p>
          <a:p>
            <a:r>
              <a:rPr lang="en-US" b="1" dirty="0"/>
              <a:t>Profit</a:t>
            </a:r>
            <a:r>
              <a:rPr lang="en-US" dirty="0"/>
              <a:t>: Target variable to predict.</a:t>
            </a:r>
          </a:p>
          <a:p>
            <a:r>
              <a:rPr lang="en-US" dirty="0"/>
              <a:t>This is a small, clean dataset, perfect for learning the concepts of regression. But despite its size, it reflects practical decisions startups need to make about budget allocation.</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68376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0DD0DE-B270-3681-CEC5-7A5806597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7B1278-0D57-1CB5-229B-82663204D55E}"/>
              </a:ext>
            </a:extLst>
          </p:cNvPr>
          <p:cNvSpPr>
            <a:spLocks noGrp="1"/>
          </p:cNvSpPr>
          <p:nvPr>
            <p:ph type="title"/>
          </p:nvPr>
        </p:nvSpPr>
        <p:spPr/>
        <p:txBody>
          <a:bodyPr>
            <a:normAutofit/>
          </a:bodyPr>
          <a:lstStyle/>
          <a:p>
            <a:r>
              <a:rPr lang="en-IN" sz="4400" dirty="0"/>
              <a:t>Data Preprocessing</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6F86D3D1-7AB0-E111-1CDA-EDD3FC7F4F06}"/>
              </a:ext>
            </a:extLst>
          </p:cNvPr>
          <p:cNvSpPr>
            <a:spLocks noGrp="1"/>
          </p:cNvSpPr>
          <p:nvPr>
            <p:ph idx="1"/>
          </p:nvPr>
        </p:nvSpPr>
        <p:spPr/>
        <p:txBody>
          <a:bodyPr>
            <a:normAutofit fontScale="85000" lnSpcReduction="10000"/>
          </a:bodyPr>
          <a:lstStyle/>
          <a:p>
            <a:r>
              <a:rPr lang="en-US" dirty="0"/>
              <a:t>We cannot directly feed raw data into a regression model. Some steps must be taken:</a:t>
            </a:r>
          </a:p>
          <a:p>
            <a:r>
              <a:rPr lang="en-US" b="1" dirty="0"/>
              <a:t>Encoding Categorical Variables</a:t>
            </a:r>
            <a:r>
              <a:rPr lang="en-US" dirty="0"/>
              <a:t>: Since "State" is text, we use </a:t>
            </a:r>
            <a:r>
              <a:rPr lang="en-US" dirty="0" err="1"/>
              <a:t>LabelEncoding</a:t>
            </a:r>
            <a:r>
              <a:rPr lang="en-US" dirty="0"/>
              <a:t> to convert it into numeric format.</a:t>
            </a:r>
          </a:p>
          <a:p>
            <a:r>
              <a:rPr lang="en-US" b="1" dirty="0"/>
              <a:t>Splitting Data</a:t>
            </a:r>
            <a:r>
              <a:rPr lang="en-US" dirty="0"/>
              <a:t>: We divide the dataset into training and testing sets (typically 80% and 20%) so we can evaluate our model on unseen data.</a:t>
            </a:r>
          </a:p>
          <a:p>
            <a:r>
              <a:rPr lang="en-US" b="1" dirty="0"/>
              <a:t>Feature Scaling</a:t>
            </a:r>
            <a:r>
              <a:rPr lang="en-US" dirty="0"/>
              <a:t>: While not mandatory for linear regression, scaling can help in visualizing or comparing coefficients when the scale of features varies greatly.</a:t>
            </a:r>
          </a:p>
          <a:p>
            <a:r>
              <a:rPr lang="en-US" dirty="0"/>
              <a:t>Once preprocessed, the data is clean and ready for modeling.</a:t>
            </a:r>
          </a:p>
        </p:txBody>
      </p:sp>
    </p:spTree>
    <p:extLst>
      <p:ext uri="{BB962C8B-B14F-4D97-AF65-F5344CB8AC3E}">
        <p14:creationId xmlns:p14="http://schemas.microsoft.com/office/powerpoint/2010/main" val="2174725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235D2-C10E-7D11-9ED1-AADABA5FB7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AFA6E2-36FF-7936-EE92-5B4F067BA6CB}"/>
              </a:ext>
            </a:extLst>
          </p:cNvPr>
          <p:cNvSpPr>
            <a:spLocks noGrp="1"/>
          </p:cNvSpPr>
          <p:nvPr>
            <p:ph type="title"/>
          </p:nvPr>
        </p:nvSpPr>
        <p:spPr/>
        <p:txBody>
          <a:bodyPr>
            <a:normAutofit/>
          </a:bodyPr>
          <a:lstStyle/>
          <a:p>
            <a:r>
              <a:rPr lang="en-IN" sz="4400" dirty="0"/>
              <a:t>Model Evaluation Metrics</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7F0AAE3D-9E76-C124-CE8B-DD38BF551928}"/>
              </a:ext>
            </a:extLst>
          </p:cNvPr>
          <p:cNvSpPr>
            <a:spLocks noGrp="1"/>
          </p:cNvSpPr>
          <p:nvPr>
            <p:ph idx="1"/>
          </p:nvPr>
        </p:nvSpPr>
        <p:spPr>
          <a:xfrm>
            <a:off x="1141412" y="1981200"/>
            <a:ext cx="9905999" cy="4043679"/>
          </a:xfrm>
        </p:spPr>
        <p:txBody>
          <a:bodyPr>
            <a:noAutofit/>
          </a:bodyPr>
          <a:lstStyle/>
          <a:p>
            <a:r>
              <a:rPr lang="en-US" sz="1800" dirty="0"/>
              <a:t>Once trained, the model's performance is evaluated using two important metrics:</a:t>
            </a:r>
          </a:p>
          <a:p>
            <a:r>
              <a:rPr lang="en-US" sz="1800" dirty="0"/>
              <a:t>Mean Squared Error (MSE)</a:t>
            </a:r>
          </a:p>
          <a:p>
            <a:r>
              <a:rPr lang="en-US" sz="1800" dirty="0"/>
              <a:t>This represents the average squared difference between the actual profit and the predicted profit. Lower values indicate better accuracy.</a:t>
            </a:r>
          </a:p>
          <a:p>
            <a:pPr marL="0" indent="0">
              <a:buNone/>
            </a:pPr>
            <a:r>
              <a:rPr lang="en-US" sz="1800" dirty="0"/>
              <a:t>	</a:t>
            </a:r>
            <a:r>
              <a:rPr lang="en-US" sz="1800" dirty="0" err="1"/>
              <a:t>mean_squared_error</a:t>
            </a:r>
            <a:r>
              <a:rPr lang="en-US" sz="1800" dirty="0"/>
              <a:t>(</a:t>
            </a:r>
            <a:r>
              <a:rPr lang="en-US" sz="1800" dirty="0" err="1"/>
              <a:t>y_test</a:t>
            </a:r>
            <a:r>
              <a:rPr lang="en-US" sz="1800" dirty="0"/>
              <a:t>, </a:t>
            </a:r>
            <a:r>
              <a:rPr lang="en-US" sz="1800" dirty="0" err="1"/>
              <a:t>y_pred</a:t>
            </a:r>
            <a:r>
              <a:rPr lang="en-US" sz="1800" dirty="0"/>
              <a:t>)</a:t>
            </a:r>
          </a:p>
          <a:p>
            <a:r>
              <a:rPr lang="en-US" sz="1800" dirty="0"/>
              <a:t>R² Score (Coefficient of Determination)</a:t>
            </a:r>
          </a:p>
          <a:p>
            <a:r>
              <a:rPr lang="en-US" sz="1800" dirty="0"/>
              <a:t>Indicates the proportion of variance in the target variable explained by the model. An R² score closer to 1 suggests strong predictive performance.</a:t>
            </a:r>
          </a:p>
          <a:p>
            <a:pPr marL="0" indent="0">
              <a:buNone/>
            </a:pPr>
            <a:r>
              <a:rPr lang="en-US" sz="1800" dirty="0"/>
              <a:t>	r2_score(</a:t>
            </a:r>
            <a:r>
              <a:rPr lang="en-US" sz="1800" dirty="0" err="1"/>
              <a:t>y_test</a:t>
            </a:r>
            <a:r>
              <a:rPr lang="en-US" sz="1800" dirty="0"/>
              <a:t>, </a:t>
            </a:r>
            <a:r>
              <a:rPr lang="en-US" sz="1800" dirty="0" err="1"/>
              <a:t>y_pred</a:t>
            </a:r>
            <a:r>
              <a:rPr lang="en-US" sz="1800" dirty="0"/>
              <a:t>)</a:t>
            </a:r>
          </a:p>
          <a:p>
            <a:r>
              <a:rPr lang="en-US" sz="1800" dirty="0"/>
              <a:t>These metrics provide quantitative evidence of the model’s effectiveness and its ability to generalize to unseen data.</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3618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E1E0B-7436-1DE9-AB8F-E2F7317C9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591EA-44EE-782D-9199-B032033421A8}"/>
              </a:ext>
            </a:extLst>
          </p:cNvPr>
          <p:cNvSpPr>
            <a:spLocks noGrp="1"/>
          </p:cNvSpPr>
          <p:nvPr>
            <p:ph type="title"/>
          </p:nvPr>
        </p:nvSpPr>
        <p:spPr/>
        <p:txBody>
          <a:bodyPr>
            <a:normAutofit/>
          </a:bodyPr>
          <a:lstStyle/>
          <a:p>
            <a:r>
              <a:rPr lang="en-IN" sz="4400" dirty="0"/>
              <a:t>Model Building – Linear Regression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40232EF2-424E-8275-FE7B-7055F8912F7F}"/>
              </a:ext>
            </a:extLst>
          </p:cNvPr>
          <p:cNvSpPr>
            <a:spLocks noGrp="1"/>
          </p:cNvSpPr>
          <p:nvPr>
            <p:ph idx="1"/>
          </p:nvPr>
        </p:nvSpPr>
        <p:spPr/>
        <p:txBody>
          <a:bodyPr>
            <a:normAutofit fontScale="92500" lnSpcReduction="20000"/>
          </a:bodyPr>
          <a:lstStyle/>
          <a:p>
            <a:r>
              <a:rPr lang="en-US" dirty="0"/>
              <a:t>The model is built using the </a:t>
            </a:r>
            <a:r>
              <a:rPr lang="en-US" dirty="0" err="1"/>
              <a:t>LinearRegression</a:t>
            </a:r>
            <a:r>
              <a:rPr lang="en-US" dirty="0"/>
              <a:t> class from the scikit-learn library.</a:t>
            </a:r>
          </a:p>
          <a:p>
            <a:r>
              <a:rPr lang="en-US" dirty="0"/>
              <a:t>After preprocessing, the feature set X includes:</a:t>
            </a:r>
          </a:p>
          <a:p>
            <a:pPr lvl="1"/>
            <a:r>
              <a:rPr lang="en-US" dirty="0"/>
              <a:t>R&amp;D Spend</a:t>
            </a:r>
          </a:p>
          <a:p>
            <a:pPr lvl="1"/>
            <a:endParaRPr lang="en-US" dirty="0"/>
          </a:p>
          <a:p>
            <a:pPr lvl="1"/>
            <a:r>
              <a:rPr lang="en-US" dirty="0"/>
              <a:t>Administration</a:t>
            </a:r>
          </a:p>
          <a:p>
            <a:pPr lvl="1"/>
            <a:endParaRPr lang="en-US" dirty="0"/>
          </a:p>
          <a:p>
            <a:pPr lvl="1"/>
            <a:r>
              <a:rPr lang="en-US" dirty="0"/>
              <a:t>Marketing Spend</a:t>
            </a:r>
          </a:p>
          <a:p>
            <a:pPr lvl="1"/>
            <a:endParaRPr lang="en-US" dirty="0"/>
          </a:p>
          <a:p>
            <a:pPr lvl="1"/>
            <a:r>
              <a:rPr lang="en-US" dirty="0"/>
              <a:t>State (encoded using </a:t>
            </a:r>
            <a:r>
              <a:rPr lang="en-US" dirty="0" err="1"/>
              <a:t>LabelEncoder</a:t>
            </a:r>
            <a:r>
              <a:rPr lang="en-US" dirty="0"/>
              <a:t>)</a:t>
            </a:r>
          </a:p>
          <a:p>
            <a:pPr marL="457200" lvl="1" indent="0">
              <a:buNone/>
            </a:pPr>
            <a:endParaRPr lang="en-US" dirty="0"/>
          </a:p>
        </p:txBody>
      </p:sp>
    </p:spTree>
    <p:extLst>
      <p:ext uri="{BB962C8B-B14F-4D97-AF65-F5344CB8AC3E}">
        <p14:creationId xmlns:p14="http://schemas.microsoft.com/office/powerpoint/2010/main" val="119389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8FB83-7475-92AC-3914-75AB7BFEBC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04F777-37D8-A672-582C-1CABE2B776B5}"/>
              </a:ext>
            </a:extLst>
          </p:cNvPr>
          <p:cNvSpPr>
            <a:spLocks noGrp="1"/>
          </p:cNvSpPr>
          <p:nvPr>
            <p:ph type="title"/>
          </p:nvPr>
        </p:nvSpPr>
        <p:spPr/>
        <p:txBody>
          <a:bodyPr>
            <a:normAutofit/>
          </a:bodyPr>
          <a:lstStyle/>
          <a:p>
            <a:r>
              <a:rPr lang="en-IN" sz="4400" dirty="0"/>
              <a:t>Model Building – Linear Regression</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EA814D5A-B4B1-5B11-DB06-69817A1A3DB7}"/>
              </a:ext>
            </a:extLst>
          </p:cNvPr>
          <p:cNvSpPr>
            <a:spLocks noGrp="1"/>
          </p:cNvSpPr>
          <p:nvPr>
            <p:ph idx="1"/>
          </p:nvPr>
        </p:nvSpPr>
        <p:spPr/>
        <p:txBody>
          <a:bodyPr>
            <a:normAutofit fontScale="92500" lnSpcReduction="10000"/>
          </a:bodyPr>
          <a:lstStyle/>
          <a:p>
            <a:r>
              <a:rPr lang="en-US" dirty="0"/>
              <a:t>The target variable is Profit.</a:t>
            </a:r>
          </a:p>
          <a:p>
            <a:r>
              <a:rPr lang="en-US" dirty="0"/>
              <a:t>The dataset is split into training and testing sets using an 80:20 ratio with </a:t>
            </a:r>
            <a:r>
              <a:rPr lang="en-US" dirty="0" err="1"/>
              <a:t>train_test_split</a:t>
            </a:r>
            <a:r>
              <a:rPr lang="en-US" dirty="0"/>
              <a:t>.</a:t>
            </a:r>
          </a:p>
          <a:p>
            <a:r>
              <a:rPr lang="en-US" dirty="0"/>
              <a:t>model = </a:t>
            </a:r>
            <a:r>
              <a:rPr lang="en-US" dirty="0" err="1"/>
              <a:t>LinearRegression</a:t>
            </a:r>
            <a:r>
              <a:rPr lang="en-US" dirty="0"/>
              <a:t>()</a:t>
            </a:r>
          </a:p>
          <a:p>
            <a:r>
              <a:rPr lang="en-US" dirty="0" err="1"/>
              <a:t>model.fit</a:t>
            </a:r>
            <a:r>
              <a:rPr lang="en-US" dirty="0"/>
              <a:t>(</a:t>
            </a:r>
            <a:r>
              <a:rPr lang="en-US" dirty="0" err="1"/>
              <a:t>X_train</a:t>
            </a:r>
            <a:r>
              <a:rPr lang="en-US" dirty="0"/>
              <a:t>, </a:t>
            </a:r>
            <a:r>
              <a:rPr lang="en-US" dirty="0" err="1"/>
              <a:t>y_train</a:t>
            </a:r>
            <a:r>
              <a:rPr lang="en-US" dirty="0"/>
              <a:t>)</a:t>
            </a:r>
          </a:p>
          <a:p>
            <a:r>
              <a:rPr lang="en-US" dirty="0"/>
              <a:t>The model fits a linear equation to the training data and learns the optimal coefficients for each feature that minimize the prediction error. These coefficients determine how much each feature contributes to the predicted profit.</a:t>
            </a:r>
          </a:p>
        </p:txBody>
      </p:sp>
    </p:spTree>
    <p:extLst>
      <p:ext uri="{BB962C8B-B14F-4D97-AF65-F5344CB8AC3E}">
        <p14:creationId xmlns:p14="http://schemas.microsoft.com/office/powerpoint/2010/main" val="17567065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DC606-74FB-B047-B20F-0D81B79749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904B1F-0DC4-EDC1-E250-D48C488C6F9E}"/>
              </a:ext>
            </a:extLst>
          </p:cNvPr>
          <p:cNvSpPr>
            <a:spLocks noGrp="1"/>
          </p:cNvSpPr>
          <p:nvPr>
            <p:ph type="title"/>
          </p:nvPr>
        </p:nvSpPr>
        <p:spPr/>
        <p:txBody>
          <a:bodyPr>
            <a:normAutofit/>
          </a:bodyPr>
          <a:lstStyle/>
          <a:p>
            <a:r>
              <a:rPr lang="en-US" sz="4400" dirty="0"/>
              <a:t>Visualizing Predictions – Actual vs Predicted</a:t>
            </a:r>
            <a:endParaRPr lang="en-US" sz="4400" dirty="0">
              <a:latin typeface="Rockwell" panose="02060603020205020403" pitchFamily="18" charset="0"/>
            </a:endParaRPr>
          </a:p>
        </p:txBody>
      </p:sp>
      <p:sp>
        <p:nvSpPr>
          <p:cNvPr id="3" name="Content Placeholder 2">
            <a:extLst>
              <a:ext uri="{FF2B5EF4-FFF2-40B4-BE49-F238E27FC236}">
                <a16:creationId xmlns:a16="http://schemas.microsoft.com/office/drawing/2014/main" id="{A4C5B5E8-DC22-BE00-7E98-CFA6CBEEE610}"/>
              </a:ext>
            </a:extLst>
          </p:cNvPr>
          <p:cNvSpPr>
            <a:spLocks noGrp="1"/>
          </p:cNvSpPr>
          <p:nvPr>
            <p:ph idx="1"/>
          </p:nvPr>
        </p:nvSpPr>
        <p:spPr/>
        <p:txBody>
          <a:bodyPr>
            <a:noAutofit/>
          </a:bodyPr>
          <a:lstStyle/>
          <a:p>
            <a:r>
              <a:rPr lang="en-US" sz="2000" dirty="0"/>
              <a:t>A scatter plot is used to compare the actual profits from the test set with the predicted profits from the model:</a:t>
            </a:r>
          </a:p>
          <a:p>
            <a:r>
              <a:rPr lang="en-US" sz="2000" dirty="0" err="1"/>
              <a:t>sns.scatterplot</a:t>
            </a:r>
            <a:r>
              <a:rPr lang="en-US" sz="2000" dirty="0"/>
              <a:t>(x=</a:t>
            </a:r>
            <a:r>
              <a:rPr lang="en-US" sz="2000" dirty="0" err="1"/>
              <a:t>y_test</a:t>
            </a:r>
            <a:r>
              <a:rPr lang="en-US" sz="2000" dirty="0"/>
              <a:t>, y=</a:t>
            </a:r>
            <a:r>
              <a:rPr lang="en-US" sz="2000" dirty="0" err="1"/>
              <a:t>y_pred</a:t>
            </a:r>
            <a:r>
              <a:rPr lang="en-US" sz="2000" dirty="0"/>
              <a:t>)</a:t>
            </a:r>
          </a:p>
          <a:p>
            <a:r>
              <a:rPr lang="en-US" sz="2000" dirty="0"/>
              <a:t>The x-axis represents the actual profits.</a:t>
            </a:r>
          </a:p>
          <a:p>
            <a:r>
              <a:rPr lang="en-US" sz="2000" dirty="0"/>
              <a:t>The y-axis represents the predicted profits.</a:t>
            </a:r>
          </a:p>
          <a:p>
            <a:endParaRPr lang="en-US" sz="2000" dirty="0"/>
          </a:p>
          <a:p>
            <a:r>
              <a:rPr lang="en-US" sz="2000" dirty="0"/>
              <a:t>If the model performs well, the points will lie close to a 45-degree diagonal line.</a:t>
            </a:r>
          </a:p>
          <a:p>
            <a:r>
              <a:rPr lang="en-US" sz="2000" dirty="0"/>
              <a:t>This plot visually demonstrates how accurately the model is able to estimate startup profits.</a:t>
            </a:r>
          </a:p>
          <a:p>
            <a:endParaRPr lang="en-US" sz="2000" dirty="0"/>
          </a:p>
          <a:p>
            <a:endParaRPr lang="en-US" sz="2000" dirty="0"/>
          </a:p>
        </p:txBody>
      </p:sp>
    </p:spTree>
    <p:extLst>
      <p:ext uri="{BB962C8B-B14F-4D97-AF65-F5344CB8AC3E}">
        <p14:creationId xmlns:p14="http://schemas.microsoft.com/office/powerpoint/2010/main" val="25497244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102</TotalTime>
  <Words>1043</Words>
  <Application>Microsoft Office PowerPoint</Application>
  <PresentationFormat>Widescreen</PresentationFormat>
  <Paragraphs>78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Rockwell</vt:lpstr>
      <vt:lpstr>Tahoma</vt:lpstr>
      <vt:lpstr>Tw Cen MT</vt:lpstr>
      <vt:lpstr>Circuit</vt:lpstr>
      <vt:lpstr>Linear Regression – Predicting Startup Profit</vt:lpstr>
      <vt:lpstr>Introduction</vt:lpstr>
      <vt:lpstr>What is Linear Regression?</vt:lpstr>
      <vt:lpstr>Dataset Overview</vt:lpstr>
      <vt:lpstr>Data Preprocessing</vt:lpstr>
      <vt:lpstr>Model Evaluation Metrics</vt:lpstr>
      <vt:lpstr>Model Building – Linear Regression</vt:lpstr>
      <vt:lpstr>Model Building – Linear Regression</vt:lpstr>
      <vt:lpstr>Visualizing Predictions – Actual vs Predicted</vt:lpstr>
      <vt:lpstr>Limitations of the Approach</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vishal yadav</dc:creator>
  <cp:lastModifiedBy>vishal yadav</cp:lastModifiedBy>
  <cp:revision>5</cp:revision>
  <dcterms:created xsi:type="dcterms:W3CDTF">2025-07-22T02:26:47Z</dcterms:created>
  <dcterms:modified xsi:type="dcterms:W3CDTF">2025-07-24T05:38:23Z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