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9F783-D97C-42CA-9F09-45211ABD9797}" v="115" dt="2025-07-21T20:14:38.034"/>
    <p1510:client id="{67FAD31A-E3BB-40B3-AC88-C14486F4C502}" v="22" dt="2025-07-21T19:49:22.735"/>
    <p1510:client id="{A97CFA52-C5E3-488A-BA9C-9957E393BE03}" v="15" dt="2025-07-21T20:18:18.675"/>
    <p1510:client id="{BC23CE88-5AE9-4B56-88D8-292FE221F9B9}" v="364" dt="2025-07-21T20:49:29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1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4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A65848F9-AC61-7A14-F0FC-E734D02C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98" b="963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Spam Email Detection using Logistic Regression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Presented by:</a:t>
            </a:r>
            <a:r>
              <a:rPr lang="en-US" b="0">
                <a:solidFill>
                  <a:srgbClr val="FFFFFF"/>
                </a:solidFill>
                <a:ea typeface="+mn-lt"/>
                <a:cs typeface="+mn-lt"/>
              </a:rPr>
              <a:t> Madhur Vinod Shinde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B4C3EABD-9B50-94FA-89B9-77143FEC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4C8E8-EA05-D6DE-6CCC-63F2E04A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Limitations &amp; Challenges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D4E6-7C8E-EE67-AB46-F785DEBC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AutoNum type="arabicPeriod"/>
            </a:pPr>
            <a:r>
              <a:rPr lang="en-US" b="1">
                <a:ea typeface="+mn-lt"/>
                <a:cs typeface="+mn-lt"/>
              </a:rPr>
              <a:t>Struggles with Complex Patterns:</a:t>
            </a:r>
            <a:endParaRPr lang="en-US" dirty="0"/>
          </a:p>
          <a:p>
            <a:pPr marL="264795" lvl="1" indent="0">
              <a:buNone/>
            </a:pPr>
            <a:r>
              <a:rPr lang="en-US">
                <a:ea typeface="+mn-lt"/>
                <a:cs typeface="+mn-lt"/>
              </a:rPr>
              <a:t>Advanced spam (e.g., image-based) may require deep learning.</a:t>
            </a:r>
            <a:endParaRPr lang="en-US" dirty="0"/>
          </a:p>
          <a:p>
            <a:pPr>
              <a:buAutoNum type="arabicPeriod"/>
            </a:pPr>
            <a:r>
              <a:rPr lang="en-US" b="1">
                <a:ea typeface="+mn-lt"/>
                <a:cs typeface="+mn-lt"/>
              </a:rPr>
              <a:t>Feature Engineering Required:</a:t>
            </a:r>
            <a:endParaRPr lang="en-US" dirty="0"/>
          </a:p>
          <a:p>
            <a:pPr marL="264795" lvl="1" indent="0">
              <a:buNone/>
            </a:pPr>
            <a:r>
              <a:rPr lang="en-US">
                <a:ea typeface="+mn-lt"/>
                <a:cs typeface="+mn-lt"/>
              </a:rPr>
              <a:t>Needs good preprocessing (TF-IDF, </a:t>
            </a:r>
            <a:r>
              <a:rPr lang="en-US" err="1">
                <a:ea typeface="+mn-lt"/>
                <a:cs typeface="+mn-lt"/>
              </a:rPr>
              <a:t>stopword</a:t>
            </a:r>
            <a:r>
              <a:rPr lang="en-US">
                <a:ea typeface="+mn-lt"/>
                <a:cs typeface="+mn-lt"/>
              </a:rPr>
              <a:t> removal).</a:t>
            </a:r>
            <a:endParaRPr lang="en-US" dirty="0"/>
          </a:p>
          <a:p>
            <a:pPr>
              <a:buAutoNum type="arabicPeriod"/>
            </a:pPr>
            <a:r>
              <a:rPr lang="en-US" b="1">
                <a:ea typeface="+mn-lt"/>
                <a:cs typeface="+mn-lt"/>
              </a:rPr>
              <a:t>Imbalanced Data Issue:</a:t>
            </a:r>
            <a:endParaRPr lang="en-US" dirty="0"/>
          </a:p>
          <a:p>
            <a:pPr marL="264795" lvl="1" indent="0">
              <a:buNone/>
            </a:pPr>
            <a:r>
              <a:rPr lang="en-US">
                <a:ea typeface="+mn-lt"/>
                <a:cs typeface="+mn-lt"/>
              </a:rPr>
              <a:t>More ham emails than spam → model may bias toward ham.</a:t>
            </a:r>
            <a:endParaRPr lang="en-US" dirty="0"/>
          </a:p>
          <a:p>
            <a:pPr marL="264795" lvl="1" indent="0">
              <a:buNone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 Use oversampling (SMOTE) or adjust class weights.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E7101167-FAE7-84F8-141B-36012EFC0F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7C233-EB3C-82B2-0A78-2AD5E4F6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Real-World Applications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5F1D-C977-36E5-E7F8-0C616D3D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Gmail (Google)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Uses </a:t>
            </a:r>
            <a:r>
              <a:rPr lang="en-US" sz="1400" b="1" dirty="0">
                <a:ea typeface="+mn-lt"/>
                <a:cs typeface="+mn-lt"/>
              </a:rPr>
              <a:t>logistic regression</a:t>
            </a:r>
            <a:r>
              <a:rPr lang="en-US" sz="1400" dirty="0">
                <a:ea typeface="+mn-lt"/>
                <a:cs typeface="+mn-lt"/>
              </a:rPr>
              <a:t> as part of its spam filtering pipeline.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Classifies emails as </a:t>
            </a:r>
            <a:r>
              <a:rPr lang="en-US" sz="1400" b="1" dirty="0">
                <a:ea typeface="+mn-lt"/>
                <a:cs typeface="+mn-lt"/>
              </a:rPr>
              <a:t>Spam</a:t>
            </a:r>
            <a:r>
              <a:rPr lang="en-US" sz="1400" dirty="0">
                <a:ea typeface="+mn-lt"/>
                <a:cs typeface="+mn-lt"/>
              </a:rPr>
              <a:t> or </a:t>
            </a:r>
            <a:r>
              <a:rPr lang="en-US" sz="1400" b="1" dirty="0">
                <a:ea typeface="+mn-lt"/>
                <a:cs typeface="+mn-lt"/>
              </a:rPr>
              <a:t>Not Spam</a:t>
            </a:r>
            <a:r>
              <a:rPr lang="en-US" sz="1400" dirty="0">
                <a:ea typeface="+mn-lt"/>
                <a:cs typeface="+mn-lt"/>
              </a:rPr>
              <a:t> based on word frequencies (e.g., "free", "win", "offer") and metadata.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Continuously improved with </a:t>
            </a:r>
            <a:r>
              <a:rPr lang="en-US" sz="1400" b="1">
                <a:ea typeface="+mn-lt"/>
                <a:cs typeface="+mn-lt"/>
              </a:rPr>
              <a:t>user feedback</a:t>
            </a:r>
            <a:r>
              <a:rPr lang="en-US" sz="1400">
                <a:ea typeface="+mn-lt"/>
                <a:cs typeface="+mn-lt"/>
              </a:rPr>
              <a:t> and retraining on millions of emails.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Yahoo Mail &amp; Outlook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Employ logistic regression and similar ML models to detect and filter spam.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Identify patterns like </a:t>
            </a:r>
            <a:r>
              <a:rPr lang="en-US" sz="1400" b="1">
                <a:ea typeface="+mn-lt"/>
                <a:cs typeface="+mn-lt"/>
              </a:rPr>
              <a:t>suspicious links</a:t>
            </a:r>
            <a:r>
              <a:rPr lang="en-US" sz="1400">
                <a:ea typeface="+mn-lt"/>
                <a:cs typeface="+mn-lt"/>
              </a:rPr>
              <a:t>, frequent spam terms, and sender reputation.</a:t>
            </a:r>
            <a:endParaRPr lang="en-US" sz="1400"/>
          </a:p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Corporate Email Systems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Companies like </a:t>
            </a:r>
            <a:r>
              <a:rPr lang="en-US" sz="1400" b="1">
                <a:ea typeface="+mn-lt"/>
                <a:cs typeface="+mn-lt"/>
              </a:rPr>
              <a:t>Cisco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>
                <a:ea typeface="+mn-lt"/>
                <a:cs typeface="+mn-lt"/>
              </a:rPr>
              <a:t>Barracuda</a:t>
            </a:r>
            <a:r>
              <a:rPr lang="en-US" sz="1400">
                <a:ea typeface="+mn-lt"/>
                <a:cs typeface="+mn-lt"/>
              </a:rPr>
              <a:t>, and </a:t>
            </a:r>
            <a:r>
              <a:rPr lang="en-US" sz="1400" b="1">
                <a:ea typeface="+mn-lt"/>
                <a:cs typeface="+mn-lt"/>
              </a:rPr>
              <a:t>Proofpoint</a:t>
            </a:r>
            <a:r>
              <a:rPr lang="en-US" sz="1400">
                <a:ea typeface="+mn-lt"/>
                <a:cs typeface="+mn-lt"/>
              </a:rPr>
              <a:t> use logistic regression models in their email gateways.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Helps block </a:t>
            </a:r>
            <a:r>
              <a:rPr lang="en-US" sz="1400" b="1">
                <a:ea typeface="+mn-lt"/>
                <a:cs typeface="+mn-lt"/>
              </a:rPr>
              <a:t>phishing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>
                <a:ea typeface="+mn-lt"/>
                <a:cs typeface="+mn-lt"/>
              </a:rPr>
              <a:t>advertising</a:t>
            </a:r>
            <a:r>
              <a:rPr lang="en-US" sz="1400">
                <a:ea typeface="+mn-lt"/>
                <a:cs typeface="+mn-lt"/>
              </a:rPr>
              <a:t>, and </a:t>
            </a:r>
            <a:r>
              <a:rPr lang="en-US" sz="1400" b="1">
                <a:ea typeface="+mn-lt"/>
                <a:cs typeface="+mn-lt"/>
              </a:rPr>
              <a:t>malware</a:t>
            </a:r>
            <a:r>
              <a:rPr lang="en-US" sz="1400">
                <a:ea typeface="+mn-lt"/>
                <a:cs typeface="+mn-lt"/>
              </a:rPr>
              <a:t> emails before they reach inboxes.</a:t>
            </a: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9705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A1B6EBE5-796E-3BC8-B9CD-B3CFDA5D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CD5FD-65AE-98EA-B8EF-19D92513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Improvements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81EF-9526-707C-E0FA-AF067EAB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 Model Enhancement</a:t>
            </a:r>
            <a:br>
              <a:rPr lang="en-US" sz="1700" b="1" dirty="0">
                <a:ea typeface="+mn-lt"/>
                <a:cs typeface="+mn-lt"/>
              </a:rPr>
            </a:br>
            <a:r>
              <a:rPr lang="en-US" sz="1700" b="1" dirty="0">
                <a:ea typeface="+mn-lt"/>
                <a:cs typeface="+mn-lt"/>
              </a:rPr>
              <a:t> Combine logistic regression with more advanced models (e.g., Random Forest, Deep Learning) for better accuracy.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 Real-Time Learning</a:t>
            </a:r>
            <a:br>
              <a:rPr lang="en-US" sz="1700" b="1" dirty="0">
                <a:ea typeface="+mn-lt"/>
                <a:cs typeface="+mn-lt"/>
              </a:rPr>
            </a:br>
            <a:r>
              <a:rPr lang="en-US" sz="1700" b="1" dirty="0">
                <a:ea typeface="+mn-lt"/>
                <a:cs typeface="+mn-lt"/>
              </a:rPr>
              <a:t> Implement online learning to update the model instantly based on new spam patterns.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Context-Aware Filtering</a:t>
            </a:r>
            <a:br>
              <a:rPr lang="en-US" sz="1700" b="1" dirty="0">
                <a:ea typeface="+mn-lt"/>
                <a:cs typeface="+mn-lt"/>
              </a:rPr>
            </a:br>
            <a:r>
              <a:rPr lang="en-US" sz="1700" b="1" dirty="0">
                <a:ea typeface="+mn-lt"/>
                <a:cs typeface="+mn-lt"/>
              </a:rPr>
              <a:t> Use NLP techniques (e.g., BERT) to understand context</a:t>
            </a:r>
            <a:r>
              <a:rPr lang="en-US" sz="1700" dirty="0">
                <a:ea typeface="+mn-lt"/>
                <a:cs typeface="+mn-lt"/>
              </a:rPr>
              <a:t>, not just keyword frequency.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Multilingual Spam Detection</a:t>
            </a:r>
            <a:br>
              <a:rPr lang="en-US" sz="1700" b="1" dirty="0">
                <a:ea typeface="+mn-lt"/>
                <a:cs typeface="+mn-lt"/>
              </a:rPr>
            </a:br>
            <a:r>
              <a:rPr lang="en-US" sz="1700" b="1" dirty="0">
                <a:ea typeface="+mn-lt"/>
                <a:cs typeface="+mn-lt"/>
              </a:rPr>
              <a:t> Expand filtering capabilities to detect spam in regional and foreign languages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Behavioral Analysis</a:t>
            </a:r>
            <a:br>
              <a:rPr lang="en-US" sz="1700" b="1" dirty="0">
                <a:ea typeface="+mn-lt"/>
                <a:cs typeface="+mn-lt"/>
              </a:rPr>
            </a:br>
            <a:r>
              <a:rPr lang="en-US" sz="1700" b="1" dirty="0">
                <a:ea typeface="+mn-lt"/>
                <a:cs typeface="+mn-lt"/>
              </a:rPr>
              <a:t> Integrate user behavior (clicks, replies) with email content for smarter classification.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363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B0C18E69-0DB8-AEFA-268B-97416D5E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43942-BF74-B4B8-D11B-D7A7635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BD5E-E299-68CE-3254-B7558CF0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Logistic Regression is a </a:t>
            </a:r>
            <a:r>
              <a:rPr lang="en-US" b="1" dirty="0">
                <a:ea typeface="+mn-lt"/>
                <a:cs typeface="+mn-lt"/>
              </a:rPr>
              <a:t>simple yet effective</a:t>
            </a:r>
            <a:r>
              <a:rPr lang="en-US" dirty="0">
                <a:ea typeface="+mn-lt"/>
                <a:cs typeface="+mn-lt"/>
              </a:rPr>
              <a:t> algorithm for email spam detection.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It classifies emails based on </a:t>
            </a:r>
            <a:r>
              <a:rPr lang="en-US" b="1" dirty="0">
                <a:ea typeface="+mn-lt"/>
                <a:cs typeface="+mn-lt"/>
              </a:rPr>
              <a:t>word frequency and feature weights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Widely used in platforms like </a:t>
            </a:r>
            <a:r>
              <a:rPr lang="en-US" b="1" dirty="0">
                <a:ea typeface="+mn-lt"/>
                <a:cs typeface="+mn-lt"/>
              </a:rPr>
              <a:t>Gmail and Yahoo Mail</a:t>
            </a:r>
            <a:r>
              <a:rPr lang="en-US" dirty="0">
                <a:ea typeface="+mn-lt"/>
                <a:cs typeface="+mn-lt"/>
              </a:rPr>
              <a:t> for real-time filtering.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Offers </a:t>
            </a:r>
            <a:r>
              <a:rPr lang="en-US" b="1" dirty="0">
                <a:ea typeface="+mn-lt"/>
                <a:cs typeface="+mn-lt"/>
              </a:rPr>
              <a:t>fast processing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easy interpretability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Can be improved by combining with </a:t>
            </a:r>
            <a:r>
              <a:rPr lang="en-US" b="1" dirty="0">
                <a:ea typeface="+mn-lt"/>
                <a:cs typeface="+mn-lt"/>
              </a:rPr>
              <a:t>advanced NLP and hybrid models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Forms a strong </a:t>
            </a:r>
            <a:r>
              <a:rPr lang="en-US" b="1" dirty="0">
                <a:ea typeface="+mn-lt"/>
                <a:cs typeface="+mn-lt"/>
              </a:rPr>
              <a:t>baseline</a:t>
            </a:r>
            <a:r>
              <a:rPr lang="en-US" dirty="0">
                <a:ea typeface="+mn-lt"/>
                <a:cs typeface="+mn-lt"/>
              </a:rPr>
              <a:t> for modern spam detection systems.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89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A3EA1-27C5-EA10-E057-EF439202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….......Thank You......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5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7" name="Content Placeholder 6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1288D119-9736-442B-0855-07BEC4910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AEE70-F51D-E014-7341-44D0947F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Spam Email?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68C5D-9757-92EC-7C2E-7A322CCB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Definition: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Unwanted, unsolicited emails sent in bulk.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Often contain ads, scams, or malicious links.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is it a Problem?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Wastes time and storage.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Can spread malware or phishing attacks.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May trick users into sharing personal data.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Example: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"Congratulations! You won an iPhone. Click here to claim."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17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Content Placeholder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38E0B9DB-C2FD-D588-5F69-71C119BA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3C31F-2AA3-3735-25D3-DC033971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Need for Automated Spam Detection</a:t>
            </a:r>
          </a:p>
          <a:p>
            <a:pPr>
              <a:lnSpc>
                <a:spcPct val="90000"/>
              </a:lnSpc>
            </a:pP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495558-F7F2-54DC-001D-9DB87F8D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Challenges of Manual Detection: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Too many emails to check manually.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Spammers constantly change tactics.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 Machine Learning (ML)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Automatically classifies emails as </a:t>
            </a:r>
            <a:r>
              <a:rPr lang="en-US" b="1">
                <a:ea typeface="+mn-lt"/>
                <a:cs typeface="+mn-lt"/>
              </a:rPr>
              <a:t>spam</a:t>
            </a:r>
            <a:r>
              <a:rPr lang="en-US">
                <a:ea typeface="+mn-lt"/>
                <a:cs typeface="+mn-lt"/>
              </a:rPr>
              <a:t> or </a:t>
            </a:r>
            <a:r>
              <a:rPr lang="en-US" b="1">
                <a:ea typeface="+mn-lt"/>
                <a:cs typeface="+mn-lt"/>
              </a:rPr>
              <a:t>ham (not spam)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Learns from past examples (supervised learning).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Email → ML Model → "Spam" or "Ham".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DB18FEFE-DF21-C263-64A8-5DE9E4F6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2915F-E3BE-CF6B-4E2D-2E67A63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Logistic Regression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3CA1-C002-C349-483C-E3622963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What is Logistic Regression?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classification algorithm</a:t>
            </a:r>
            <a:r>
              <a:rPr lang="en-US">
                <a:ea typeface="+mn-lt"/>
                <a:cs typeface="+mn-lt"/>
              </a:rPr>
              <a:t> (not regression, despite the name).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Predicts </a:t>
            </a:r>
            <a:r>
              <a:rPr lang="en-US" b="1">
                <a:ea typeface="+mn-lt"/>
                <a:cs typeface="+mn-lt"/>
              </a:rPr>
              <a:t>probability</a:t>
            </a:r>
            <a:r>
              <a:rPr lang="en-US">
                <a:ea typeface="+mn-lt"/>
                <a:cs typeface="+mn-lt"/>
              </a:rPr>
              <a:t> (0 to 1) of an email being spam.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Use It for Spam Detection?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Simple and interpretable.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Works well for binary classification (spam or not spam).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Fast training and prediction.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264EFEEA-9368-D076-2D9B-ED2AE42E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AC5FF-F490-7481-6C8A-D1DEAE59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Logistic Regression Works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A9CC-88C2-AA77-DDA3-83853B4F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Key Concepts – Spam Detection (Logistic Regression)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Input Features</a:t>
            </a:r>
            <a:r>
              <a:rPr lang="en-US">
                <a:ea typeface="+mn-lt"/>
                <a:cs typeface="+mn-lt"/>
              </a:rPr>
              <a:t>: Word frequencies (e.g., "free", "win", "offer")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Model Equation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779145" lvl="1" indent="-285750">
              <a:buFont typeface="Arial"/>
              <a:buChar char="•"/>
            </a:pPr>
            <a:r>
              <a:rPr lang="en-US">
                <a:latin typeface="Consolas"/>
              </a:rPr>
              <a:t>b₀</a:t>
            </a:r>
            <a:r>
              <a:rPr lang="en-US">
                <a:ea typeface="+mn-lt"/>
                <a:cs typeface="+mn-lt"/>
              </a:rPr>
              <a:t>: Bias term</a:t>
            </a:r>
            <a:endParaRPr lang="en-US"/>
          </a:p>
          <a:p>
            <a:pPr marL="779145" lvl="1" indent="-285750">
              <a:buFont typeface="Arial"/>
              <a:buChar char="•"/>
            </a:pPr>
            <a:r>
              <a:rPr lang="en-US">
                <a:latin typeface="Consolas"/>
              </a:rPr>
              <a:t>b₁...bₙ</a:t>
            </a:r>
            <a:r>
              <a:rPr lang="en-US">
                <a:ea typeface="+mn-lt"/>
                <a:cs typeface="+mn-lt"/>
              </a:rPr>
              <a:t>: Weights</a:t>
            </a:r>
            <a:endParaRPr lang="en-US"/>
          </a:p>
          <a:p>
            <a:pPr marL="779145" lvl="1" indent="-285750">
              <a:buFont typeface="Arial"/>
              <a:buChar char="•"/>
            </a:pPr>
            <a:r>
              <a:rPr lang="en-US">
                <a:latin typeface="Consolas"/>
              </a:rPr>
              <a:t>X₁...Xₙ</a:t>
            </a:r>
            <a:r>
              <a:rPr lang="en-US">
                <a:ea typeface="+mn-lt"/>
                <a:cs typeface="+mn-lt"/>
              </a:rPr>
              <a:t>: Word frequencies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Decision Rule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indent="0">
              <a:buNone/>
            </a:pPr>
            <a:r>
              <a:rPr lang="en-US">
                <a:ea typeface="+mn-lt"/>
                <a:cs typeface="+mn-lt"/>
              </a:rPr>
              <a:t> If P(Spam) &gt;  0.5 → </a:t>
            </a:r>
            <a:r>
              <a:rPr lang="en-US" b="1">
                <a:ea typeface="+mn-lt"/>
                <a:cs typeface="+mn-lt"/>
              </a:rPr>
              <a:t>Spam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 Else → </a:t>
            </a:r>
            <a:r>
              <a:rPr lang="en-US" b="1">
                <a:ea typeface="+mn-lt"/>
                <a:cs typeface="+mn-lt"/>
              </a:rPr>
              <a:t>Not Spam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 b="1"/>
          </a:p>
          <a:p>
            <a:pPr marL="493395" lvl="1"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9D5AD95-EF54-A576-29DF-F9CFE767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" t="20444" r="10221" b="12889"/>
          <a:stretch>
            <a:fillRect/>
          </a:stretch>
        </p:blipFill>
        <p:spPr>
          <a:xfrm>
            <a:off x="8430734" y="2872195"/>
            <a:ext cx="3427147" cy="8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334F19FF-B81A-EA69-E383-672D4754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7446-B945-288B-DC72-BC66FA69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Preprocessing for Spam Detection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0DAF-3E61-8221-6428-41FFD185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>
                <a:ea typeface="+mn-lt"/>
                <a:cs typeface="+mn-lt"/>
              </a:rPr>
              <a:t>Steps to Prepare Email Data: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r>
              <a:rPr lang="en-US" sz="1700" b="1">
                <a:ea typeface="+mn-lt"/>
                <a:cs typeface="+mn-lt"/>
              </a:rPr>
              <a:t>Tokenization:</a:t>
            </a:r>
            <a:r>
              <a:rPr lang="en-US" sz="1700">
                <a:ea typeface="+mn-lt"/>
                <a:cs typeface="+mn-lt"/>
              </a:rPr>
              <a:t> Split text into words.</a:t>
            </a:r>
            <a:endParaRPr lang="en-US" sz="1700"/>
          </a:p>
          <a:p>
            <a:pPr marL="493395" lvl="1"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Example: "Claim your prize" → ["Claim", "your", "prize"]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r>
              <a:rPr lang="en-US" sz="1700" b="1">
                <a:ea typeface="+mn-lt"/>
                <a:cs typeface="+mn-lt"/>
              </a:rPr>
              <a:t>Lowercasing:</a:t>
            </a:r>
            <a:r>
              <a:rPr lang="en-US" sz="1700">
                <a:ea typeface="+mn-lt"/>
                <a:cs typeface="+mn-lt"/>
              </a:rPr>
              <a:t> Convert all words to lowercase.</a:t>
            </a:r>
            <a:endParaRPr lang="en-US" sz="1700"/>
          </a:p>
          <a:p>
            <a:pPr marL="493395" lvl="1"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"FREE" → "free"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r>
              <a:rPr lang="en-US" sz="1700" b="1">
                <a:ea typeface="+mn-lt"/>
                <a:cs typeface="+mn-lt"/>
              </a:rPr>
              <a:t>Stopword Removal:</a:t>
            </a:r>
            <a:r>
              <a:rPr lang="en-US" sz="1700">
                <a:ea typeface="+mn-lt"/>
                <a:cs typeface="+mn-lt"/>
              </a:rPr>
              <a:t> Remove common words (e.g., "the," "and").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r>
              <a:rPr lang="en-US" sz="1700" b="1">
                <a:ea typeface="+mn-lt"/>
                <a:cs typeface="+mn-lt"/>
              </a:rPr>
              <a:t>Stemming/Lemmatization:</a:t>
            </a:r>
            <a:r>
              <a:rPr lang="en-US" sz="1700">
                <a:ea typeface="+mn-lt"/>
                <a:cs typeface="+mn-lt"/>
              </a:rPr>
              <a:t> Reduce words to root form.</a:t>
            </a:r>
            <a:endParaRPr lang="en-US" sz="1700"/>
          </a:p>
          <a:p>
            <a:pPr marL="493395" lvl="1"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"running" → "run"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r>
              <a:rPr lang="en-US" sz="1700" b="1">
                <a:ea typeface="+mn-lt"/>
                <a:cs typeface="+mn-lt"/>
              </a:rPr>
              <a:t>Vectorization:</a:t>
            </a:r>
            <a:r>
              <a:rPr lang="en-US" sz="1700">
                <a:ea typeface="+mn-lt"/>
                <a:cs typeface="+mn-lt"/>
              </a:rPr>
              <a:t> Convert words to numbers (TF-IDF or </a:t>
            </a:r>
            <a:r>
              <a:rPr lang="en-US" sz="1700" err="1">
                <a:ea typeface="+mn-lt"/>
                <a:cs typeface="+mn-lt"/>
              </a:rPr>
              <a:t>CountVectorizer</a:t>
            </a:r>
            <a:r>
              <a:rPr lang="en-US" sz="1700">
                <a:ea typeface="+mn-lt"/>
                <a:cs typeface="+mn-lt"/>
              </a:rPr>
              <a:t>).</a:t>
            </a:r>
            <a:endParaRPr lang="en-US" sz="1700"/>
          </a:p>
          <a:p>
            <a:pPr>
              <a:lnSpc>
                <a:spcPct val="110000"/>
              </a:lnSpc>
              <a:buAutoNum type="arabicPeriod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3852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622824D2-E799-3137-3ADE-8DBE6EA9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62E48-08D5-6714-BF06-546BAD35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Training the Logistic Regression Model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EC76-A617-9D13-34E6-F328C86C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Step-by-Step Process: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ea typeface="+mn-lt"/>
                <a:cs typeface="+mn-lt"/>
              </a:rPr>
              <a:t>Dataset:</a:t>
            </a:r>
            <a:r>
              <a:rPr lang="en-US" dirty="0">
                <a:ea typeface="+mn-lt"/>
                <a:cs typeface="+mn-lt"/>
              </a:rPr>
              <a:t> Use labeled emails (e.g., </a:t>
            </a:r>
            <a:r>
              <a:rPr lang="en-US" dirty="0" err="1">
                <a:ea typeface="+mn-lt"/>
                <a:cs typeface="+mn-lt"/>
              </a:rPr>
              <a:t>SpamAssassin</a:t>
            </a:r>
            <a:r>
              <a:rPr lang="en-US" dirty="0">
                <a:ea typeface="+mn-lt"/>
                <a:cs typeface="+mn-lt"/>
              </a:rPr>
              <a:t>, Enron datasets).</a:t>
            </a:r>
            <a:endParaRPr lang="en-US" dirty="0"/>
          </a:p>
          <a:p>
            <a:pPr>
              <a:buAutoNum type="arabicPeriod"/>
            </a:pPr>
            <a:r>
              <a:rPr lang="en-US" b="1" dirty="0">
                <a:ea typeface="+mn-lt"/>
                <a:cs typeface="+mn-lt"/>
              </a:rPr>
              <a:t>Split Data: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80% for training, 20% for testing.</a:t>
            </a:r>
            <a:endParaRPr lang="en-US" dirty="0"/>
          </a:p>
          <a:p>
            <a:pPr>
              <a:buAutoNum type="arabicPeriod"/>
            </a:pPr>
            <a:r>
              <a:rPr lang="en-US" b="1" dirty="0">
                <a:ea typeface="+mn-lt"/>
                <a:cs typeface="+mn-lt"/>
              </a:rPr>
              <a:t>Feature Extraction:</a:t>
            </a:r>
            <a:r>
              <a:rPr lang="en-US" dirty="0">
                <a:ea typeface="+mn-lt"/>
                <a:cs typeface="+mn-lt"/>
              </a:rPr>
              <a:t> Convert emails into word frequency vectors.</a:t>
            </a:r>
            <a:endParaRPr lang="en-US" dirty="0"/>
          </a:p>
          <a:p>
            <a:pPr>
              <a:buAutoNum type="arabicPeriod"/>
            </a:pPr>
            <a:r>
              <a:rPr lang="en-US" b="1" dirty="0">
                <a:ea typeface="+mn-lt"/>
                <a:cs typeface="+mn-lt"/>
              </a:rPr>
              <a:t>Train Model:</a:t>
            </a:r>
            <a:r>
              <a:rPr lang="en-US" dirty="0">
                <a:ea typeface="+mn-lt"/>
                <a:cs typeface="+mn-lt"/>
              </a:rPr>
              <a:t> Fit logistic regression on training data.</a:t>
            </a:r>
            <a:endParaRPr lang="en-US" dirty="0"/>
          </a:p>
          <a:p>
            <a:pPr>
              <a:buAutoNum type="arabicPeriod"/>
            </a:pPr>
            <a:r>
              <a:rPr lang="en-US" b="1" dirty="0">
                <a:ea typeface="+mn-lt"/>
                <a:cs typeface="+mn-lt"/>
              </a:rPr>
              <a:t>Predict:</a:t>
            </a:r>
            <a:r>
              <a:rPr lang="en-US" dirty="0">
                <a:ea typeface="+mn-lt"/>
                <a:cs typeface="+mn-lt"/>
              </a:rPr>
              <a:t> Test model on unseen emails.</a:t>
            </a: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DF846-2838-B32C-8116-AEA2A815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Evaluating Model Performance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E782F-EB9C-70EF-6BBC-FCE29E7CD78E}"/>
              </a:ext>
            </a:extLst>
          </p:cNvPr>
          <p:cNvSpPr txBox="1"/>
          <p:nvPr/>
        </p:nvSpPr>
        <p:spPr>
          <a:xfrm>
            <a:off x="6400799" y="960119"/>
            <a:ext cx="5130210" cy="50226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 % of correct predictions.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 % of predicted spam emails that were actually spam.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High precision = Few false positives.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 % of actual spam emails correctly detected.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High recall = Few false negatives.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F1-Score:</a:t>
            </a:r>
            <a:r>
              <a:rPr lang="en-US" dirty="0"/>
              <a:t> Balance between precision and recall.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br>
              <a:rPr lang="en-US" dirty="0"/>
            </a:b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974F08-E1C3-BD9F-0F10-70094EC9C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2714"/>
              </p:ext>
            </p:extLst>
          </p:nvPr>
        </p:nvGraphicFramePr>
        <p:xfrm>
          <a:off x="988590" y="2857499"/>
          <a:ext cx="4255577" cy="312527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151655">
                  <a:extLst>
                    <a:ext uri="{9D8B030D-6E8A-4147-A177-3AD203B41FA5}">
                      <a16:colId xmlns:a16="http://schemas.microsoft.com/office/drawing/2014/main" val="1888273589"/>
                    </a:ext>
                  </a:extLst>
                </a:gridCol>
                <a:gridCol w="1551961">
                  <a:extLst>
                    <a:ext uri="{9D8B030D-6E8A-4147-A177-3AD203B41FA5}">
                      <a16:colId xmlns:a16="http://schemas.microsoft.com/office/drawing/2014/main" val="3505316798"/>
                    </a:ext>
                  </a:extLst>
                </a:gridCol>
                <a:gridCol w="1551961">
                  <a:extLst>
                    <a:ext uri="{9D8B030D-6E8A-4147-A177-3AD203B41FA5}">
                      <a16:colId xmlns:a16="http://schemas.microsoft.com/office/drawing/2014/main" val="4047767971"/>
                    </a:ext>
                  </a:extLst>
                </a:gridCol>
              </a:tblGrid>
              <a:tr h="81817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200"/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Predicted Spam</a:t>
                      </a:r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Predicted Ham</a:t>
                      </a:r>
                    </a:p>
                  </a:txBody>
                  <a:tcPr marL="110854" marR="110854" marT="55428" marB="55428" anchor="ctr"/>
                </a:tc>
                <a:extLst>
                  <a:ext uri="{0D108BD9-81ED-4DB2-BD59-A6C34878D82A}">
                    <a16:rowId xmlns:a16="http://schemas.microsoft.com/office/drawing/2014/main" val="3762154032"/>
                  </a:ext>
                </a:extLst>
              </a:tr>
              <a:tr h="1153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Actual Spam</a:t>
                      </a:r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✅ True Positive (TP)</a:t>
                      </a:r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❌ False Negative (FN)</a:t>
                      </a:r>
                    </a:p>
                  </a:txBody>
                  <a:tcPr marL="110854" marR="110854" marT="55428" marB="55428" anchor="ctr"/>
                </a:tc>
                <a:extLst>
                  <a:ext uri="{0D108BD9-81ED-4DB2-BD59-A6C34878D82A}">
                    <a16:rowId xmlns:a16="http://schemas.microsoft.com/office/drawing/2014/main" val="2228171686"/>
                  </a:ext>
                </a:extLst>
              </a:tr>
              <a:tr h="1153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Actual Ham</a:t>
                      </a:r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❌ False Positive (FP)</a:t>
                      </a:r>
                    </a:p>
                  </a:txBody>
                  <a:tcPr marL="110854" marR="110854" marT="55428" marB="554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✅ True Negative (TN)</a:t>
                      </a:r>
                    </a:p>
                  </a:txBody>
                  <a:tcPr marL="110854" marR="110854" marT="55428" marB="55428" anchor="ctr"/>
                </a:tc>
                <a:extLst>
                  <a:ext uri="{0D108BD9-81ED-4DB2-BD59-A6C34878D82A}">
                    <a16:rowId xmlns:a16="http://schemas.microsoft.com/office/drawing/2014/main" val="199447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221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hand typing on a computer&#10;&#10;AI-generated content may be incorrect.">
            <a:extLst>
              <a:ext uri="{FF2B5EF4-FFF2-40B4-BE49-F238E27FC236}">
                <a16:creationId xmlns:a16="http://schemas.microsoft.com/office/drawing/2014/main" id="{08A9BE3A-A4F1-D725-8A7D-6C625E2C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9718" r="18749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323E9-0AE2-F54B-D19C-5F2BB4EB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 of Logistic Regression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EEFE-8098-CCCC-4661-494C5307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AutoNum type="arabicPeriod"/>
            </a:pPr>
            <a:r>
              <a:rPr lang="en-US" b="1">
                <a:ea typeface="+mn-lt"/>
                <a:cs typeface="+mn-lt"/>
              </a:rPr>
              <a:t>Simple &amp; Fast:</a:t>
            </a:r>
            <a:r>
              <a:rPr lang="en-US">
                <a:ea typeface="+mn-lt"/>
                <a:cs typeface="+mn-lt"/>
              </a:rPr>
              <a:t> Works well with small to medium datasets.</a:t>
            </a:r>
            <a:endParaRPr lang="en-US" dirty="0"/>
          </a:p>
          <a:p>
            <a:pPr>
              <a:buAutoNum type="arabicPeriod"/>
            </a:pPr>
            <a:r>
              <a:rPr lang="en-US" b="1" dirty="0">
                <a:ea typeface="+mn-lt"/>
                <a:cs typeface="+mn-lt"/>
              </a:rPr>
              <a:t>Interpretable:</a:t>
            </a:r>
            <a:r>
              <a:rPr lang="en-US" dirty="0">
                <a:ea typeface="+mn-lt"/>
                <a:cs typeface="+mn-lt"/>
              </a:rPr>
              <a:t> Can see which words contribute most to spam.</a:t>
            </a:r>
            <a:endParaRPr lang="en-US" dirty="0"/>
          </a:p>
          <a:p>
            <a:pPr marL="493395" lvl="1">
              <a:buAutoNum type="arabicPeriod"/>
            </a:pPr>
            <a:r>
              <a:rPr lang="en-US">
                <a:ea typeface="+mn-lt"/>
                <a:cs typeface="+mn-lt"/>
              </a:rPr>
              <a:t>Example: High weight for "free," "win," "urgent."</a:t>
            </a:r>
            <a:endParaRPr lang="en-US" dirty="0"/>
          </a:p>
          <a:p>
            <a:pPr>
              <a:buAutoNum type="arabicPeriod"/>
            </a:pPr>
            <a:r>
              <a:rPr lang="en-US" b="1">
                <a:ea typeface="+mn-lt"/>
                <a:cs typeface="+mn-lt"/>
              </a:rPr>
              <a:t>Probabilistic Output:</a:t>
            </a:r>
            <a:r>
              <a:rPr lang="en-US">
                <a:ea typeface="+mn-lt"/>
                <a:cs typeface="+mn-lt"/>
              </a:rPr>
              <a:t> Gives spam likelihood (0% to 100%).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488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DashVTI</vt:lpstr>
      <vt:lpstr>Spam Email Detection using Logistic Regression</vt:lpstr>
      <vt:lpstr>What is Spam Email? </vt:lpstr>
      <vt:lpstr>Need for Automated Spam Detection  </vt:lpstr>
      <vt:lpstr>Introduction to Logistic Regression </vt:lpstr>
      <vt:lpstr>How Logistic Regression Works </vt:lpstr>
      <vt:lpstr>Data Preprocessing for Spam Detection </vt:lpstr>
      <vt:lpstr>Training the Logistic Regression Model </vt:lpstr>
      <vt:lpstr>Evaluating Model Performance </vt:lpstr>
      <vt:lpstr>Advantages of Logistic Regression </vt:lpstr>
      <vt:lpstr>Limitations &amp; Challenges </vt:lpstr>
      <vt:lpstr>Real-World Applications </vt:lpstr>
      <vt:lpstr>Future Improvements </vt:lpstr>
      <vt:lpstr>Conclusion</vt:lpstr>
      <vt:lpstr>….......Thank You......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227</cp:revision>
  <dcterms:created xsi:type="dcterms:W3CDTF">2025-07-21T19:37:28Z</dcterms:created>
  <dcterms:modified xsi:type="dcterms:W3CDTF">2025-07-21T20:50:13Z</dcterms:modified>
</cp:coreProperties>
</file>