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3" r:id="rId9"/>
    <p:sldId id="268" r:id="rId10"/>
    <p:sldId id="269" r:id="rId11"/>
    <p:sldId id="265" r:id="rId12"/>
    <p:sldId id="266" r:id="rId13"/>
    <p:sldId id="267" r:id="rId14"/>
  </p:sldIdLst>
  <p:sldSz cx="12192000" cy="6856413"/>
  <p:notesSz cx="12192000" cy="91122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2B3D4F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6A7280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065"/>
              </a:lnSpc>
            </a:pPr>
            <a:fld id="{81D60167-4931-47E6-BA6A-407CBD079E47}" type="slidenum">
              <a:rPr sz="1300" spc="-50" dirty="0"/>
              <a:t>‹#›</a:t>
            </a:fld>
            <a:endParaRPr sz="13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2B3D4F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6A7280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065"/>
              </a:lnSpc>
            </a:pPr>
            <a:fld id="{81D60167-4931-47E6-BA6A-407CBD079E47}" type="slidenum">
              <a:rPr sz="1300" spc="-50" dirty="0"/>
              <a:t>‹#›</a:t>
            </a:fld>
            <a:endParaRPr sz="13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2B3D4F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6A7280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065"/>
              </a:lnSpc>
            </a:pPr>
            <a:fld id="{81D60167-4931-47E6-BA6A-407CBD079E47}" type="slidenum">
              <a:rPr sz="1300" spc="-50" dirty="0"/>
              <a:t>‹#›</a:t>
            </a:fld>
            <a:endParaRPr sz="13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2B3D4F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6A7280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065"/>
              </a:lnSpc>
            </a:pPr>
            <a:fld id="{81D60167-4931-47E6-BA6A-407CBD079E47}" type="slidenum">
              <a:rPr sz="1300" spc="-50" dirty="0"/>
              <a:t>‹#›</a:t>
            </a:fld>
            <a:endParaRPr sz="13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6A7280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065"/>
              </a:lnSpc>
            </a:pPr>
            <a:fld id="{81D60167-4931-47E6-BA6A-407CBD079E47}" type="slidenum">
              <a:rPr sz="1300" spc="-50" dirty="0"/>
              <a:t>‹#›</a:t>
            </a:fld>
            <a:endParaRPr sz="13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599" y="12953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582468"/>
            <a:ext cx="8486775" cy="534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2B3D4F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9290" y="1555381"/>
            <a:ext cx="6933565" cy="3970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833000" y="6445249"/>
            <a:ext cx="110490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77798" y="6516389"/>
            <a:ext cx="260350" cy="211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6A7280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065"/>
              </a:lnSpc>
            </a:pPr>
            <a:fld id="{81D60167-4931-47E6-BA6A-407CBD079E47}" type="slidenum">
              <a:rPr sz="1300" spc="-50" dirty="0"/>
              <a:t>‹#›</a:t>
            </a:fld>
            <a:endParaRPr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42874" y="0"/>
              <a:ext cx="12049125" cy="6858000"/>
            </a:xfrm>
            <a:custGeom>
              <a:avLst/>
              <a:gdLst/>
              <a:ahLst/>
              <a:cxnLst/>
              <a:rect l="l" t="t" r="r" b="b"/>
              <a:pathLst>
                <a:path w="12049125" h="6858000">
                  <a:moveTo>
                    <a:pt x="0" y="6857999"/>
                  </a:moveTo>
                  <a:lnTo>
                    <a:pt x="12049124" y="6857999"/>
                  </a:lnTo>
                  <a:lnTo>
                    <a:pt x="12049124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42875" cy="6858000"/>
            </a:xfrm>
            <a:custGeom>
              <a:avLst/>
              <a:gdLst/>
              <a:ahLst/>
              <a:cxnLst/>
              <a:rect l="l" t="t" r="r" b="b"/>
              <a:pathLst>
                <a:path w="142875" h="6858000">
                  <a:moveTo>
                    <a:pt x="142874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142874" y="0"/>
                  </a:lnTo>
                  <a:lnTo>
                    <a:pt x="142874" y="68579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838200"/>
            <a:ext cx="10972799" cy="56387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52686" y="2051367"/>
            <a:ext cx="8886825" cy="737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r>
              <a:rPr dirty="0"/>
              <a:t>Logistic Regression: From Fundamentals to Deployment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53914" y="3124263"/>
            <a:ext cx="828420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0" marR="5080" indent="-2978785">
              <a:lnSpc>
                <a:spcPct val="112500"/>
              </a:lnSpc>
              <a:spcBef>
                <a:spcPts val="100"/>
              </a:spcBef>
            </a:pPr>
            <a:r>
              <a:rPr sz="2000" spc="-150" dirty="0">
                <a:solidFill>
                  <a:srgbClr val="33495D"/>
                </a:solidFill>
                <a:latin typeface="Roboto"/>
                <a:cs typeface="Roboto"/>
              </a:rPr>
              <a:t>A</a:t>
            </a:r>
            <a:r>
              <a:rPr sz="200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495D"/>
                </a:solidFill>
                <a:latin typeface="Roboto"/>
                <a:cs typeface="Roboto"/>
              </a:rPr>
              <a:t>comprehensive</a:t>
            </a:r>
            <a:r>
              <a:rPr sz="200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495D"/>
                </a:solidFill>
                <a:latin typeface="Roboto"/>
                <a:cs typeface="Roboto"/>
              </a:rPr>
              <a:t>overview</a:t>
            </a:r>
            <a:r>
              <a:rPr sz="200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2000" spc="-120" dirty="0">
                <a:solidFill>
                  <a:srgbClr val="33495D"/>
                </a:solidFill>
                <a:latin typeface="Roboto"/>
                <a:cs typeface="Roboto"/>
              </a:rPr>
              <a:t>from</a:t>
            </a:r>
            <a:r>
              <a:rPr sz="20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495D"/>
                </a:solidFill>
                <a:latin typeface="Roboto"/>
                <a:cs typeface="Roboto"/>
              </a:rPr>
              <a:t>fundamentals</a:t>
            </a:r>
            <a:r>
              <a:rPr sz="200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495D"/>
                </a:solidFill>
                <a:latin typeface="Roboto"/>
                <a:cs typeface="Roboto"/>
              </a:rPr>
              <a:t>to</a:t>
            </a:r>
            <a:r>
              <a:rPr sz="200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495D"/>
                </a:solidFill>
                <a:latin typeface="Roboto"/>
                <a:cs typeface="Roboto"/>
              </a:rPr>
              <a:t>implementation,</a:t>
            </a:r>
            <a:r>
              <a:rPr sz="2000" spc="-1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495D"/>
                </a:solidFill>
                <a:latin typeface="Roboto"/>
                <a:cs typeface="Roboto"/>
              </a:rPr>
              <a:t>evaluation,</a:t>
            </a:r>
            <a:r>
              <a:rPr sz="2000" spc="-10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2000" spc="-85" dirty="0">
                <a:solidFill>
                  <a:srgbClr val="33495D"/>
                </a:solidFill>
                <a:latin typeface="Roboto"/>
                <a:cs typeface="Roboto"/>
              </a:rPr>
              <a:t>and </a:t>
            </a:r>
            <a:r>
              <a:rPr sz="2000" spc="-90" dirty="0">
                <a:solidFill>
                  <a:srgbClr val="33495D"/>
                </a:solidFill>
                <a:latin typeface="Roboto"/>
                <a:cs typeface="Roboto"/>
              </a:rPr>
              <a:t>real-</a:t>
            </a:r>
            <a:r>
              <a:rPr sz="2000" spc="-105" dirty="0">
                <a:solidFill>
                  <a:srgbClr val="33495D"/>
                </a:solidFill>
                <a:latin typeface="Roboto"/>
                <a:cs typeface="Roboto"/>
              </a:rPr>
              <a:t>world</a:t>
            </a:r>
            <a:r>
              <a:rPr sz="2000" spc="5" dirty="0">
                <a:solidFill>
                  <a:srgbClr val="33495D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3495D"/>
                </a:solidFill>
                <a:latin typeface="Roboto"/>
                <a:cs typeface="Roboto"/>
              </a:rPr>
              <a:t>applications</a:t>
            </a:r>
            <a:endParaRPr sz="2000" dirty="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833000" y="6403816"/>
            <a:ext cx="10668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75" dirty="0" smtClean="0">
                <a:solidFill>
                  <a:srgbClr val="FFFFFF"/>
                </a:solidFill>
                <a:latin typeface="Roboto"/>
                <a:cs typeface="Roboto"/>
              </a:rPr>
              <a:t>Mad</a:t>
            </a:r>
            <a:r>
              <a:rPr sz="1000" spc="5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 dirty="0">
              <a:latin typeface="Roboto"/>
              <a:cs typeface="Robot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2875" y="0"/>
            <a:ext cx="12049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Roboto"/>
              </a:rPr>
              <a:t>ARYAN Balani</a:t>
            </a:r>
          </a:p>
          <a:p>
            <a:pPr algn="ctr"/>
            <a:r>
              <a:rPr lang="en-IN" sz="2000" b="1" dirty="0" smtClean="0">
                <a:latin typeface="Roboto"/>
              </a:rPr>
              <a:t>Date: 22 July 2025</a:t>
            </a:r>
            <a:endParaRPr lang="en-IN" sz="2000" b="1" dirty="0">
              <a:latin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142875" cy="6856413"/>
          </a:xfrm>
          <a:custGeom>
            <a:avLst/>
            <a:gdLst/>
            <a:ahLst/>
            <a:cxnLst/>
            <a:rect l="l" t="t" r="r" b="b"/>
            <a:pathLst>
              <a:path w="142875" h="7791450">
                <a:moveTo>
                  <a:pt x="142874" y="7791449"/>
                </a:moveTo>
                <a:lnTo>
                  <a:pt x="0" y="7791449"/>
                </a:lnTo>
                <a:lnTo>
                  <a:pt x="0" y="0"/>
                </a:lnTo>
                <a:lnTo>
                  <a:pt x="142874" y="0"/>
                </a:lnTo>
                <a:lnTo>
                  <a:pt x="142874" y="779144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Rectangle 20"/>
          <p:cNvSpPr/>
          <p:nvPr/>
        </p:nvSpPr>
        <p:spPr>
          <a:xfrm>
            <a:off x="533400" y="1218406"/>
            <a:ext cx="990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42875" y="0"/>
            <a:ext cx="118967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b="1" dirty="0" smtClean="0">
                <a:latin typeface="Roboto"/>
                <a:cs typeface="Times New Roman" pitchFamily="18" charset="0"/>
              </a:rPr>
              <a:t>Code Snippets</a:t>
            </a:r>
            <a:endParaRPr lang="en-IN" sz="3300" b="1" dirty="0">
              <a:latin typeface="Roboto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913606"/>
            <a:ext cx="5867908" cy="42294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8" y="913606"/>
            <a:ext cx="4343776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6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80" dirty="0"/>
              <a:t>Advantages</a:t>
            </a:r>
            <a:r>
              <a:rPr spc="-20" dirty="0"/>
              <a:t> </a:t>
            </a:r>
            <a:r>
              <a:rPr spc="-185" dirty="0"/>
              <a:t>and</a:t>
            </a:r>
            <a:r>
              <a:rPr spc="-20" dirty="0"/>
              <a:t> </a:t>
            </a:r>
            <a:r>
              <a:rPr spc="-155" dirty="0"/>
              <a:t>Disadvantages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733549"/>
            <a:ext cx="243780" cy="2437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9290" y="1659127"/>
            <a:ext cx="7929910" cy="47455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35"/>
              </a:spcBef>
            </a:pPr>
            <a:r>
              <a:rPr sz="1700" b="1" spc="-10" dirty="0" smtClean="0">
                <a:solidFill>
                  <a:srgbClr val="26AE60"/>
                </a:solidFill>
                <a:latin typeface="Roboto"/>
                <a:cs typeface="Roboto"/>
              </a:rPr>
              <a:t>Advantages</a:t>
            </a:r>
            <a:endParaRPr sz="1700" dirty="0" smtClean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1700" b="1" spc="-70" dirty="0" smtClean="0">
                <a:latin typeface="Roboto"/>
                <a:cs typeface="Roboto"/>
              </a:rPr>
              <a:t>Simplicity:</a:t>
            </a:r>
            <a:r>
              <a:rPr sz="1700" b="1" spc="-25" dirty="0" smtClean="0">
                <a:latin typeface="Roboto"/>
                <a:cs typeface="Roboto"/>
              </a:rPr>
              <a:t> </a:t>
            </a:r>
            <a:r>
              <a:rPr sz="1700" spc="-85" dirty="0" smtClean="0">
                <a:latin typeface="Roboto"/>
                <a:cs typeface="Roboto"/>
              </a:rPr>
              <a:t>Easy</a:t>
            </a:r>
            <a:r>
              <a:rPr sz="1700" spc="-20" dirty="0" smtClean="0">
                <a:latin typeface="Roboto"/>
                <a:cs typeface="Roboto"/>
              </a:rPr>
              <a:t> </a:t>
            </a:r>
            <a:r>
              <a:rPr sz="1700" spc="-85" dirty="0" smtClean="0">
                <a:latin typeface="Roboto"/>
                <a:cs typeface="Roboto"/>
              </a:rPr>
              <a:t>to</a:t>
            </a:r>
            <a:r>
              <a:rPr sz="1700" spc="-20" dirty="0" smtClean="0">
                <a:latin typeface="Roboto"/>
                <a:cs typeface="Roboto"/>
              </a:rPr>
              <a:t> </a:t>
            </a:r>
            <a:r>
              <a:rPr sz="1700" spc="-80" dirty="0" smtClean="0">
                <a:latin typeface="Roboto"/>
                <a:cs typeface="Roboto"/>
              </a:rPr>
              <a:t>implement,</a:t>
            </a:r>
            <a:r>
              <a:rPr sz="1700" spc="-20" dirty="0" smtClean="0">
                <a:latin typeface="Roboto"/>
                <a:cs typeface="Roboto"/>
              </a:rPr>
              <a:t> </a:t>
            </a:r>
            <a:r>
              <a:rPr sz="1700" spc="-75" dirty="0" smtClean="0">
                <a:latin typeface="Roboto"/>
                <a:cs typeface="Roboto"/>
              </a:rPr>
              <a:t>understand,</a:t>
            </a:r>
            <a:r>
              <a:rPr sz="1700" spc="-15" dirty="0" smtClean="0">
                <a:latin typeface="Roboto"/>
                <a:cs typeface="Roboto"/>
              </a:rPr>
              <a:t> </a:t>
            </a:r>
            <a:r>
              <a:rPr sz="1700" spc="-85" dirty="0" smtClean="0">
                <a:latin typeface="Roboto"/>
                <a:cs typeface="Roboto"/>
              </a:rPr>
              <a:t>and</a:t>
            </a:r>
            <a:r>
              <a:rPr sz="1700" spc="-20" dirty="0" smtClean="0">
                <a:latin typeface="Roboto"/>
                <a:cs typeface="Roboto"/>
              </a:rPr>
              <a:t> </a:t>
            </a:r>
            <a:r>
              <a:rPr sz="1700" spc="-70" dirty="0" smtClean="0">
                <a:latin typeface="Roboto"/>
                <a:cs typeface="Roboto"/>
              </a:rPr>
              <a:t>interpret</a:t>
            </a:r>
            <a:r>
              <a:rPr sz="1700" spc="-20" dirty="0" smtClean="0">
                <a:latin typeface="Roboto"/>
                <a:cs typeface="Roboto"/>
              </a:rPr>
              <a:t> </a:t>
            </a:r>
            <a:r>
              <a:rPr sz="1700" spc="-80" dirty="0" smtClean="0">
                <a:latin typeface="Roboto"/>
                <a:cs typeface="Roboto"/>
              </a:rPr>
              <a:t>the</a:t>
            </a:r>
            <a:r>
              <a:rPr sz="1700" spc="-20" dirty="0" smtClean="0">
                <a:latin typeface="Roboto"/>
                <a:cs typeface="Roboto"/>
              </a:rPr>
              <a:t> </a:t>
            </a:r>
            <a:r>
              <a:rPr sz="1700" spc="-10" dirty="0" smtClean="0">
                <a:latin typeface="Roboto"/>
                <a:cs typeface="Roboto"/>
              </a:rPr>
              <a:t>results</a:t>
            </a:r>
            <a:endParaRPr sz="1700" dirty="0" smtClean="0">
              <a:latin typeface="Roboto"/>
              <a:cs typeface="Roboto"/>
            </a:endParaRPr>
          </a:p>
          <a:p>
            <a:pPr marL="12700" marR="5080">
              <a:lnSpc>
                <a:spcPct val="139700"/>
              </a:lnSpc>
              <a:spcBef>
                <a:spcPts val="1125"/>
              </a:spcBef>
            </a:pPr>
            <a:r>
              <a:rPr sz="1700" b="1" spc="-75" dirty="0" smtClean="0">
                <a:latin typeface="Roboto"/>
                <a:cs typeface="Roboto"/>
              </a:rPr>
              <a:t>Efficiency:</a:t>
            </a:r>
            <a:r>
              <a:rPr sz="1700" b="1" spc="-10" dirty="0" smtClean="0">
                <a:latin typeface="Roboto"/>
                <a:cs typeface="Roboto"/>
              </a:rPr>
              <a:t> </a:t>
            </a:r>
            <a:r>
              <a:rPr sz="1700" spc="-80" dirty="0" smtClean="0">
                <a:latin typeface="Roboto"/>
                <a:cs typeface="Roboto"/>
              </a:rPr>
              <a:t>Computationally</a:t>
            </a:r>
            <a:r>
              <a:rPr sz="1700" spc="-5" dirty="0" smtClean="0">
                <a:latin typeface="Roboto"/>
                <a:cs typeface="Roboto"/>
              </a:rPr>
              <a:t> </a:t>
            </a:r>
            <a:r>
              <a:rPr sz="1700" spc="-75" dirty="0" smtClean="0">
                <a:latin typeface="Roboto"/>
                <a:cs typeface="Roboto"/>
              </a:rPr>
              <a:t>less</a:t>
            </a:r>
            <a:r>
              <a:rPr sz="1700" spc="-5" dirty="0" smtClean="0">
                <a:latin typeface="Roboto"/>
                <a:cs typeface="Roboto"/>
              </a:rPr>
              <a:t> </a:t>
            </a:r>
            <a:r>
              <a:rPr sz="1700" spc="-70" dirty="0" smtClean="0">
                <a:latin typeface="Roboto"/>
                <a:cs typeface="Roboto"/>
              </a:rPr>
              <a:t>intensive</a:t>
            </a:r>
            <a:r>
              <a:rPr sz="1700" spc="-5" dirty="0" smtClean="0">
                <a:latin typeface="Roboto"/>
                <a:cs typeface="Roboto"/>
              </a:rPr>
              <a:t> </a:t>
            </a:r>
            <a:r>
              <a:rPr sz="1700" spc="-75" dirty="0" smtClean="0">
                <a:latin typeface="Roboto"/>
                <a:cs typeface="Roboto"/>
              </a:rPr>
              <a:t>than</a:t>
            </a:r>
            <a:r>
              <a:rPr sz="1700" spc="-5" dirty="0" smtClean="0">
                <a:latin typeface="Roboto"/>
                <a:cs typeface="Roboto"/>
              </a:rPr>
              <a:t> </a:t>
            </a:r>
            <a:r>
              <a:rPr sz="1700" spc="-100" dirty="0" smtClean="0">
                <a:latin typeface="Roboto"/>
                <a:cs typeface="Roboto"/>
              </a:rPr>
              <a:t>many</a:t>
            </a:r>
            <a:r>
              <a:rPr sz="1700" spc="-5" dirty="0" smtClean="0">
                <a:latin typeface="Roboto"/>
                <a:cs typeface="Roboto"/>
              </a:rPr>
              <a:t> </a:t>
            </a:r>
            <a:r>
              <a:rPr sz="1700" spc="-80" dirty="0" smtClean="0">
                <a:latin typeface="Roboto"/>
                <a:cs typeface="Roboto"/>
              </a:rPr>
              <a:t>other</a:t>
            </a:r>
            <a:r>
              <a:rPr sz="1700" spc="-5" dirty="0" smtClean="0">
                <a:latin typeface="Roboto"/>
                <a:cs typeface="Roboto"/>
              </a:rPr>
              <a:t> </a:t>
            </a:r>
            <a:r>
              <a:rPr sz="1700" spc="-80" dirty="0" smtClean="0">
                <a:latin typeface="Roboto"/>
                <a:cs typeface="Roboto"/>
              </a:rPr>
              <a:t>algorithms,</a:t>
            </a:r>
            <a:r>
              <a:rPr sz="1700" spc="-5" dirty="0" smtClean="0">
                <a:latin typeface="Roboto"/>
                <a:cs typeface="Roboto"/>
              </a:rPr>
              <a:t> </a:t>
            </a:r>
            <a:r>
              <a:rPr sz="1700" spc="-10" dirty="0" smtClean="0">
                <a:latin typeface="Roboto"/>
                <a:cs typeface="Roboto"/>
              </a:rPr>
              <a:t>trains quickly</a:t>
            </a:r>
            <a:endParaRPr sz="1700" dirty="0" smtClean="0">
              <a:latin typeface="Roboto"/>
              <a:cs typeface="Roboto"/>
            </a:endParaRPr>
          </a:p>
          <a:p>
            <a:pPr marL="12700" marR="219075">
              <a:lnSpc>
                <a:spcPct val="139700"/>
              </a:lnSpc>
              <a:spcBef>
                <a:spcPts val="1125"/>
              </a:spcBef>
            </a:pPr>
            <a:r>
              <a:rPr sz="1700" b="1" spc="-70" dirty="0" smtClean="0">
                <a:latin typeface="Roboto"/>
                <a:cs typeface="Roboto"/>
              </a:rPr>
              <a:t>Interpretability:</a:t>
            </a:r>
            <a:r>
              <a:rPr sz="1700" b="1" spc="15" dirty="0" smtClean="0">
                <a:latin typeface="Roboto"/>
                <a:cs typeface="Roboto"/>
              </a:rPr>
              <a:t> </a:t>
            </a:r>
            <a:r>
              <a:rPr sz="1700" spc="-85" dirty="0" smtClean="0">
                <a:latin typeface="Roboto"/>
                <a:cs typeface="Roboto"/>
              </a:rPr>
              <a:t>Coefficients</a:t>
            </a:r>
            <a:r>
              <a:rPr sz="1700" spc="20" dirty="0" smtClean="0">
                <a:latin typeface="Roboto"/>
                <a:cs typeface="Roboto"/>
              </a:rPr>
              <a:t> </a:t>
            </a:r>
            <a:r>
              <a:rPr sz="1700" spc="-85" dirty="0" smtClean="0">
                <a:latin typeface="Roboto"/>
                <a:cs typeface="Roboto"/>
              </a:rPr>
              <a:t>represent</a:t>
            </a:r>
            <a:r>
              <a:rPr sz="1700" spc="25" dirty="0" smtClean="0">
                <a:latin typeface="Roboto"/>
                <a:cs typeface="Roboto"/>
              </a:rPr>
              <a:t> </a:t>
            </a:r>
            <a:r>
              <a:rPr sz="1700" spc="-80" dirty="0" smtClean="0">
                <a:latin typeface="Roboto"/>
                <a:cs typeface="Roboto"/>
              </a:rPr>
              <a:t>feature</a:t>
            </a:r>
            <a:r>
              <a:rPr sz="1700" spc="20" dirty="0" smtClean="0">
                <a:latin typeface="Roboto"/>
                <a:cs typeface="Roboto"/>
              </a:rPr>
              <a:t> </a:t>
            </a:r>
            <a:r>
              <a:rPr sz="1700" spc="-85" dirty="0" smtClean="0">
                <a:latin typeface="Roboto"/>
                <a:cs typeface="Roboto"/>
              </a:rPr>
              <a:t>importance</a:t>
            </a:r>
            <a:r>
              <a:rPr sz="1700" spc="25" dirty="0" smtClean="0">
                <a:latin typeface="Roboto"/>
                <a:cs typeface="Roboto"/>
              </a:rPr>
              <a:t> </a:t>
            </a:r>
            <a:r>
              <a:rPr sz="1700" spc="-85" dirty="0" smtClean="0">
                <a:latin typeface="Roboto"/>
                <a:cs typeface="Roboto"/>
              </a:rPr>
              <a:t>and</a:t>
            </a:r>
            <a:r>
              <a:rPr sz="1700" spc="20" dirty="0" smtClean="0">
                <a:latin typeface="Roboto"/>
                <a:cs typeface="Roboto"/>
              </a:rPr>
              <a:t> </a:t>
            </a:r>
            <a:r>
              <a:rPr sz="1700" spc="-80" dirty="0" smtClean="0">
                <a:latin typeface="Roboto"/>
                <a:cs typeface="Roboto"/>
              </a:rPr>
              <a:t>direction</a:t>
            </a:r>
            <a:r>
              <a:rPr sz="1700" spc="25" dirty="0" smtClean="0">
                <a:latin typeface="Roboto"/>
                <a:cs typeface="Roboto"/>
              </a:rPr>
              <a:t> </a:t>
            </a:r>
            <a:r>
              <a:rPr sz="1700" spc="-25" dirty="0" smtClean="0">
                <a:latin typeface="Roboto"/>
                <a:cs typeface="Roboto"/>
              </a:rPr>
              <a:t>of </a:t>
            </a:r>
            <a:r>
              <a:rPr sz="1700" spc="-10" dirty="0" smtClean="0">
                <a:latin typeface="Roboto"/>
                <a:cs typeface="Roboto"/>
              </a:rPr>
              <a:t>influence</a:t>
            </a:r>
            <a:endParaRPr sz="1700" dirty="0" smtClean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550" dirty="0">
              <a:latin typeface="Roboto"/>
              <a:cs typeface="Roboto"/>
            </a:endParaRPr>
          </a:p>
          <a:p>
            <a:pPr marL="19685">
              <a:lnSpc>
                <a:spcPct val="100000"/>
              </a:lnSpc>
            </a:pPr>
            <a:r>
              <a:rPr sz="2100" b="1" spc="-30" dirty="0">
                <a:solidFill>
                  <a:srgbClr val="E74B3C"/>
                </a:solidFill>
                <a:latin typeface="Roboto"/>
                <a:cs typeface="Roboto"/>
              </a:rPr>
              <a:t>Disadvantages</a:t>
            </a:r>
            <a:endParaRPr sz="2100" dirty="0">
              <a:latin typeface="Roboto"/>
              <a:cs typeface="Roboto"/>
            </a:endParaRPr>
          </a:p>
          <a:p>
            <a:pPr marL="12700" marR="6350">
              <a:lnSpc>
                <a:spcPct val="139700"/>
              </a:lnSpc>
              <a:spcBef>
                <a:spcPts val="1195"/>
              </a:spcBef>
            </a:pPr>
            <a:r>
              <a:rPr sz="1700" b="1" spc="-80" dirty="0">
                <a:latin typeface="Roboto"/>
                <a:cs typeface="Roboto"/>
              </a:rPr>
              <a:t>Linear</a:t>
            </a:r>
            <a:r>
              <a:rPr sz="1700" b="1" spc="10" dirty="0">
                <a:latin typeface="Roboto"/>
                <a:cs typeface="Roboto"/>
              </a:rPr>
              <a:t> </a:t>
            </a:r>
            <a:r>
              <a:rPr sz="1700" b="1" spc="-85" dirty="0">
                <a:latin typeface="Roboto"/>
                <a:cs typeface="Roboto"/>
              </a:rPr>
              <a:t>Decision</a:t>
            </a:r>
            <a:r>
              <a:rPr sz="1700" b="1" spc="10" dirty="0">
                <a:latin typeface="Roboto"/>
                <a:cs typeface="Roboto"/>
              </a:rPr>
              <a:t> </a:t>
            </a:r>
            <a:r>
              <a:rPr sz="1700" b="1" spc="-80" dirty="0">
                <a:latin typeface="Roboto"/>
                <a:cs typeface="Roboto"/>
              </a:rPr>
              <a:t>Boundaries:</a:t>
            </a:r>
            <a:r>
              <a:rPr sz="1700" b="1" spc="15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Cannot</a:t>
            </a:r>
            <a:r>
              <a:rPr sz="1700" spc="1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handle</a:t>
            </a:r>
            <a:r>
              <a:rPr sz="1700" spc="20" dirty="0">
                <a:latin typeface="Roboto"/>
                <a:cs typeface="Roboto"/>
              </a:rPr>
              <a:t> </a:t>
            </a:r>
            <a:r>
              <a:rPr sz="1700" spc="-95" dirty="0">
                <a:latin typeface="Roboto"/>
                <a:cs typeface="Roboto"/>
              </a:rPr>
              <a:t>complex</a:t>
            </a:r>
            <a:r>
              <a:rPr sz="1700" spc="1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non-</a:t>
            </a:r>
            <a:r>
              <a:rPr sz="1700" spc="-70" dirty="0">
                <a:latin typeface="Roboto"/>
                <a:cs typeface="Roboto"/>
              </a:rPr>
              <a:t>linear</a:t>
            </a:r>
            <a:r>
              <a:rPr sz="1700" spc="20" dirty="0">
                <a:latin typeface="Roboto"/>
                <a:cs typeface="Roboto"/>
              </a:rPr>
              <a:t> </a:t>
            </a:r>
            <a:r>
              <a:rPr sz="1700" spc="-45" dirty="0">
                <a:latin typeface="Roboto"/>
                <a:cs typeface="Roboto"/>
              </a:rPr>
              <a:t>relationships </a:t>
            </a:r>
            <a:r>
              <a:rPr sz="1700" spc="-80" dirty="0">
                <a:latin typeface="Roboto"/>
                <a:cs typeface="Roboto"/>
              </a:rPr>
              <a:t>without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10" dirty="0">
                <a:latin typeface="Roboto"/>
                <a:cs typeface="Roboto"/>
              </a:rPr>
              <a:t>transformations</a:t>
            </a:r>
            <a:endParaRPr sz="1700" dirty="0">
              <a:latin typeface="Roboto"/>
              <a:cs typeface="Roboto"/>
            </a:endParaRPr>
          </a:p>
          <a:p>
            <a:pPr marL="12700" marR="751205">
              <a:lnSpc>
                <a:spcPct val="139700"/>
              </a:lnSpc>
              <a:spcBef>
                <a:spcPts val="1125"/>
              </a:spcBef>
            </a:pPr>
            <a:r>
              <a:rPr sz="1700" b="1" spc="-75" dirty="0">
                <a:latin typeface="Roboto"/>
                <a:cs typeface="Roboto"/>
              </a:rPr>
              <a:t>Sensitive</a:t>
            </a:r>
            <a:r>
              <a:rPr sz="1700" b="1" spc="-20" dirty="0">
                <a:latin typeface="Roboto"/>
                <a:cs typeface="Roboto"/>
              </a:rPr>
              <a:t> </a:t>
            </a:r>
            <a:r>
              <a:rPr sz="1700" b="1" spc="-90" dirty="0">
                <a:latin typeface="Roboto"/>
                <a:cs typeface="Roboto"/>
              </a:rPr>
              <a:t>to</a:t>
            </a:r>
            <a:r>
              <a:rPr sz="1700" b="1" spc="-15" dirty="0">
                <a:latin typeface="Roboto"/>
                <a:cs typeface="Roboto"/>
              </a:rPr>
              <a:t> </a:t>
            </a:r>
            <a:r>
              <a:rPr sz="1700" b="1" spc="-70" dirty="0">
                <a:latin typeface="Roboto"/>
                <a:cs typeface="Roboto"/>
              </a:rPr>
              <a:t>Outliers:</a:t>
            </a:r>
            <a:r>
              <a:rPr sz="1700" b="1" spc="-15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Extreme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values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can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significantly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impact</a:t>
            </a:r>
            <a:r>
              <a:rPr sz="1700" spc="-10" dirty="0">
                <a:latin typeface="Roboto"/>
                <a:cs typeface="Roboto"/>
              </a:rPr>
              <a:t> model performance</a:t>
            </a:r>
            <a:endParaRPr sz="1700" dirty="0">
              <a:latin typeface="Roboto"/>
              <a:cs typeface="Roboto"/>
            </a:endParaRPr>
          </a:p>
          <a:p>
            <a:pPr marL="12700" marR="367665">
              <a:lnSpc>
                <a:spcPct val="136000"/>
              </a:lnSpc>
              <a:spcBef>
                <a:spcPts val="1200"/>
              </a:spcBef>
            </a:pPr>
            <a:r>
              <a:rPr sz="1700" b="1" spc="-90" dirty="0">
                <a:latin typeface="Roboto"/>
                <a:cs typeface="Roboto"/>
              </a:rPr>
              <a:t>Large</a:t>
            </a:r>
            <a:r>
              <a:rPr sz="1700" b="1" spc="-15" dirty="0">
                <a:latin typeface="Roboto"/>
                <a:cs typeface="Roboto"/>
              </a:rPr>
              <a:t> </a:t>
            </a:r>
            <a:r>
              <a:rPr sz="1700" b="1" spc="-85" dirty="0">
                <a:latin typeface="Roboto"/>
                <a:cs typeface="Roboto"/>
              </a:rPr>
              <a:t>Dataset</a:t>
            </a:r>
            <a:r>
              <a:rPr sz="1700" b="1" spc="-15" dirty="0">
                <a:latin typeface="Roboto"/>
                <a:cs typeface="Roboto"/>
              </a:rPr>
              <a:t> </a:t>
            </a:r>
            <a:r>
              <a:rPr sz="1700" b="1" spc="-80" dirty="0">
                <a:latin typeface="Roboto"/>
                <a:cs typeface="Roboto"/>
              </a:rPr>
              <a:t>Requirement:</a:t>
            </a:r>
            <a:r>
              <a:rPr sz="1700" b="1" spc="-15" dirty="0">
                <a:latin typeface="Roboto"/>
                <a:cs typeface="Roboto"/>
              </a:rPr>
              <a:t> </a:t>
            </a:r>
            <a:r>
              <a:rPr sz="1700" spc="-95" dirty="0">
                <a:latin typeface="Roboto"/>
                <a:cs typeface="Roboto"/>
              </a:rPr>
              <a:t>Needs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sufficient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data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for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65" dirty="0">
                <a:latin typeface="Roboto"/>
                <a:cs typeface="Roboto"/>
              </a:rPr>
              <a:t>reliable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35" dirty="0">
                <a:latin typeface="Roboto"/>
                <a:cs typeface="Roboto"/>
              </a:rPr>
              <a:t>probability </a:t>
            </a:r>
            <a:r>
              <a:rPr sz="1700" spc="-10" dirty="0">
                <a:latin typeface="Roboto"/>
                <a:cs typeface="Roboto"/>
              </a:rPr>
              <a:t>estimates</a:t>
            </a:r>
            <a:endParaRPr sz="1700" dirty="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2295524"/>
            <a:ext cx="198090" cy="1980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2666206"/>
            <a:ext cx="198090" cy="1980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3199606"/>
            <a:ext cx="198090" cy="1980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3870226"/>
            <a:ext cx="243780" cy="2437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4342606"/>
            <a:ext cx="198090" cy="1980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599" y="6067424"/>
            <a:ext cx="198090" cy="19809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87296" y="1634410"/>
            <a:ext cx="3429000" cy="228599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0" y="0"/>
            <a:ext cx="142875" cy="6856413"/>
          </a:xfrm>
          <a:custGeom>
            <a:avLst/>
            <a:gdLst/>
            <a:ahLst/>
            <a:cxnLst/>
            <a:rect l="l" t="t" r="r" b="b"/>
            <a:pathLst>
              <a:path w="142875" h="8343900">
                <a:moveTo>
                  <a:pt x="142874" y="8343899"/>
                </a:moveTo>
                <a:lnTo>
                  <a:pt x="0" y="8343899"/>
                </a:lnTo>
                <a:lnTo>
                  <a:pt x="0" y="0"/>
                </a:lnTo>
                <a:lnTo>
                  <a:pt x="142874" y="0"/>
                </a:lnTo>
                <a:lnTo>
                  <a:pt x="142874" y="83438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10833000" y="7940675"/>
            <a:ext cx="110490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1000" spc="-75" dirty="0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 dirty="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77798" y="8002289"/>
            <a:ext cx="260350" cy="137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75"/>
              </a:lnSpc>
            </a:pPr>
            <a:fld id="{81D60167-4931-47E6-BA6A-407CBD079E47}" type="slidenum">
              <a:rPr sz="1300" spc="-25" dirty="0">
                <a:solidFill>
                  <a:srgbClr val="6A7280"/>
                </a:solidFill>
                <a:latin typeface="Arial"/>
                <a:cs typeface="Arial"/>
              </a:rPr>
              <a:t>11</a:t>
            </a:fld>
            <a:endParaRPr sz="1300" dirty="0">
              <a:latin typeface="Arial"/>
              <a:cs typeface="Arial"/>
            </a:endParaRPr>
          </a:p>
        </p:txBody>
      </p:sp>
      <p:pic>
        <p:nvPicPr>
          <p:cNvPr id="1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0" y="5257006"/>
            <a:ext cx="198090" cy="1980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75" y="582468"/>
            <a:ext cx="12049125" cy="5346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55" dirty="0"/>
              <a:t>Real-</a:t>
            </a:r>
            <a:r>
              <a:rPr spc="-190" dirty="0"/>
              <a:t>World</a:t>
            </a:r>
            <a:r>
              <a:rPr spc="-10" dirty="0"/>
              <a:t> </a:t>
            </a:r>
            <a:r>
              <a:rPr spc="-140" dirty="0"/>
              <a:t>Applications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721434"/>
            <a:ext cx="198090" cy="169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9290" y="1555292"/>
            <a:ext cx="11282710" cy="72904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37900"/>
              </a:lnSpc>
              <a:spcBef>
                <a:spcPts val="55"/>
              </a:spcBef>
            </a:pPr>
            <a:r>
              <a:rPr sz="1700" b="1" spc="-90" dirty="0">
                <a:latin typeface="Roboto"/>
                <a:cs typeface="Roboto"/>
              </a:rPr>
              <a:t>Medical</a:t>
            </a:r>
            <a:r>
              <a:rPr sz="1700" b="1" spc="5" dirty="0">
                <a:latin typeface="Roboto"/>
                <a:cs typeface="Roboto"/>
              </a:rPr>
              <a:t> </a:t>
            </a:r>
            <a:r>
              <a:rPr sz="1700" b="1" spc="-75" dirty="0">
                <a:latin typeface="Roboto"/>
                <a:cs typeface="Roboto"/>
              </a:rPr>
              <a:t>Diagnosis:</a:t>
            </a:r>
            <a:r>
              <a:rPr sz="1700" b="1" spc="5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Predicting</a:t>
            </a:r>
            <a:r>
              <a:rPr sz="1700" spc="10" dirty="0">
                <a:latin typeface="Roboto"/>
                <a:cs typeface="Roboto"/>
              </a:rPr>
              <a:t> </a:t>
            </a:r>
            <a:r>
              <a:rPr sz="1700" spc="-85" dirty="0">
                <a:latin typeface="Roboto"/>
                <a:cs typeface="Roboto"/>
              </a:rPr>
              <a:t>disease</a:t>
            </a:r>
            <a:r>
              <a:rPr sz="1700" spc="15" dirty="0">
                <a:latin typeface="Roboto"/>
                <a:cs typeface="Roboto"/>
              </a:rPr>
              <a:t> </a:t>
            </a:r>
            <a:r>
              <a:rPr sz="1700" spc="-85" dirty="0">
                <a:latin typeface="Roboto"/>
                <a:cs typeface="Roboto"/>
              </a:rPr>
              <a:t>occurrence,</a:t>
            </a:r>
            <a:r>
              <a:rPr sz="1700" spc="10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patient</a:t>
            </a:r>
            <a:r>
              <a:rPr sz="1700" spc="10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outcomes,</a:t>
            </a:r>
            <a:r>
              <a:rPr sz="1700" spc="1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or</a:t>
            </a:r>
            <a:r>
              <a:rPr sz="1700" spc="10" dirty="0">
                <a:latin typeface="Roboto"/>
                <a:cs typeface="Roboto"/>
              </a:rPr>
              <a:t> </a:t>
            </a:r>
            <a:r>
              <a:rPr sz="1700" spc="-20" dirty="0">
                <a:latin typeface="Roboto"/>
                <a:cs typeface="Roboto"/>
              </a:rPr>
              <a:t>risk </a:t>
            </a:r>
            <a:r>
              <a:rPr sz="1700" spc="-75" dirty="0">
                <a:latin typeface="Roboto"/>
                <a:cs typeface="Roboto"/>
              </a:rPr>
              <a:t>classification</a:t>
            </a:r>
            <a:r>
              <a:rPr sz="1700" spc="10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based</a:t>
            </a:r>
            <a:r>
              <a:rPr sz="1700" spc="10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on</a:t>
            </a:r>
            <a:r>
              <a:rPr sz="1700" spc="10" dirty="0">
                <a:latin typeface="Roboto"/>
                <a:cs typeface="Roboto"/>
              </a:rPr>
              <a:t> </a:t>
            </a:r>
            <a:r>
              <a:rPr sz="1700" spc="-85" dirty="0">
                <a:latin typeface="Roboto"/>
                <a:cs typeface="Roboto"/>
              </a:rPr>
              <a:t>medical</a:t>
            </a:r>
            <a:r>
              <a:rPr sz="1700" spc="1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indicators</a:t>
            </a:r>
            <a:r>
              <a:rPr sz="1700" spc="10" dirty="0">
                <a:latin typeface="Roboto"/>
                <a:cs typeface="Roboto"/>
              </a:rPr>
              <a:t> </a:t>
            </a:r>
            <a:r>
              <a:rPr sz="1700" spc="-65" dirty="0">
                <a:latin typeface="Roboto"/>
                <a:cs typeface="Roboto"/>
              </a:rPr>
              <a:t>(e.g.,</a:t>
            </a:r>
            <a:r>
              <a:rPr sz="1700" spc="10" dirty="0">
                <a:latin typeface="Roboto"/>
                <a:cs typeface="Roboto"/>
              </a:rPr>
              <a:t> </a:t>
            </a:r>
            <a:r>
              <a:rPr sz="1700" spc="-85" dirty="0">
                <a:latin typeface="Roboto"/>
                <a:cs typeface="Roboto"/>
              </a:rPr>
              <a:t>diabetes</a:t>
            </a:r>
            <a:r>
              <a:rPr sz="1700" spc="10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prediction,</a:t>
            </a:r>
            <a:r>
              <a:rPr sz="1700" spc="10" dirty="0">
                <a:latin typeface="Roboto"/>
                <a:cs typeface="Roboto"/>
              </a:rPr>
              <a:t> </a:t>
            </a:r>
            <a:r>
              <a:rPr sz="1700" spc="-10" dirty="0">
                <a:latin typeface="Roboto"/>
                <a:cs typeface="Roboto"/>
              </a:rPr>
              <a:t>cancer detection)</a:t>
            </a:r>
            <a:endParaRPr sz="1700" dirty="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2645321"/>
            <a:ext cx="222795" cy="17328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9290" y="2496861"/>
            <a:ext cx="11206510" cy="264982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830" marR="5080">
              <a:lnSpc>
                <a:spcPct val="139700"/>
              </a:lnSpc>
              <a:spcBef>
                <a:spcPts val="90"/>
              </a:spcBef>
            </a:pPr>
            <a:r>
              <a:rPr sz="1700" b="1" spc="-80" dirty="0">
                <a:latin typeface="Roboto"/>
                <a:cs typeface="Roboto"/>
              </a:rPr>
              <a:t>Credit</a:t>
            </a:r>
            <a:r>
              <a:rPr sz="1700" b="1" spc="-20" dirty="0">
                <a:latin typeface="Roboto"/>
                <a:cs typeface="Roboto"/>
              </a:rPr>
              <a:t> </a:t>
            </a:r>
            <a:r>
              <a:rPr sz="1700" b="1" spc="-80" dirty="0">
                <a:latin typeface="Roboto"/>
                <a:cs typeface="Roboto"/>
              </a:rPr>
              <a:t>Scoring:</a:t>
            </a:r>
            <a:r>
              <a:rPr sz="1700" b="1" spc="-1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Determining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loan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approval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likelihood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by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classifying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35" dirty="0">
                <a:latin typeface="Roboto"/>
                <a:cs typeface="Roboto"/>
              </a:rPr>
              <a:t>customers </a:t>
            </a:r>
            <a:r>
              <a:rPr sz="1700" spc="-70" dirty="0">
                <a:latin typeface="Roboto"/>
                <a:cs typeface="Roboto"/>
              </a:rPr>
              <a:t>into</a:t>
            </a:r>
            <a:r>
              <a:rPr sz="1700" spc="-20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"good"</a:t>
            </a:r>
            <a:r>
              <a:rPr sz="1700" spc="-2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or</a:t>
            </a:r>
            <a:r>
              <a:rPr sz="1700" spc="-20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"bad"</a:t>
            </a:r>
            <a:r>
              <a:rPr sz="1700" spc="-20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credit</a:t>
            </a:r>
            <a:r>
              <a:rPr sz="1700" spc="-20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risks</a:t>
            </a:r>
            <a:r>
              <a:rPr sz="1700" spc="-15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based</a:t>
            </a:r>
            <a:r>
              <a:rPr sz="1700" spc="-20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on</a:t>
            </a:r>
            <a:r>
              <a:rPr sz="1700" spc="-20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financial</a:t>
            </a:r>
            <a:r>
              <a:rPr sz="1700" spc="-20" dirty="0">
                <a:latin typeface="Roboto"/>
                <a:cs typeface="Roboto"/>
              </a:rPr>
              <a:t> </a:t>
            </a:r>
            <a:r>
              <a:rPr sz="1700" spc="-10" dirty="0">
                <a:latin typeface="Roboto"/>
                <a:cs typeface="Roboto"/>
              </a:rPr>
              <a:t>history</a:t>
            </a:r>
            <a:endParaRPr sz="1700" dirty="0">
              <a:latin typeface="Roboto"/>
              <a:cs typeface="Roboto"/>
            </a:endParaRPr>
          </a:p>
          <a:p>
            <a:pPr marL="61594" marR="325120">
              <a:lnSpc>
                <a:spcPct val="139700"/>
              </a:lnSpc>
              <a:spcBef>
                <a:spcPts val="1125"/>
              </a:spcBef>
            </a:pPr>
            <a:r>
              <a:rPr sz="1700" b="1" spc="-80" dirty="0">
                <a:latin typeface="Roboto"/>
                <a:cs typeface="Roboto"/>
              </a:rPr>
              <a:t>Marketing:</a:t>
            </a:r>
            <a:r>
              <a:rPr sz="1700" b="1" spc="-15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Customer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churn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prediction,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identifying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potential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95" dirty="0">
                <a:latin typeface="Roboto"/>
                <a:cs typeface="Roboto"/>
              </a:rPr>
              <a:t>customers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25" dirty="0">
                <a:latin typeface="Roboto"/>
                <a:cs typeface="Roboto"/>
              </a:rPr>
              <a:t>for </a:t>
            </a:r>
            <a:r>
              <a:rPr sz="1700" spc="-85" dirty="0">
                <a:latin typeface="Roboto"/>
                <a:cs typeface="Roboto"/>
              </a:rPr>
              <a:t>targeted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campaigns,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purchase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likelihood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10" dirty="0">
                <a:latin typeface="Roboto"/>
                <a:cs typeface="Roboto"/>
              </a:rPr>
              <a:t>modeling</a:t>
            </a:r>
            <a:endParaRPr sz="1700" dirty="0">
              <a:latin typeface="Roboto"/>
              <a:cs typeface="Roboto"/>
            </a:endParaRPr>
          </a:p>
          <a:p>
            <a:pPr marL="12700" marR="180340">
              <a:lnSpc>
                <a:spcPct val="136000"/>
              </a:lnSpc>
              <a:spcBef>
                <a:spcPts val="1205"/>
              </a:spcBef>
            </a:pPr>
            <a:r>
              <a:rPr sz="1700" b="1" spc="-100" dirty="0">
                <a:latin typeface="Roboto"/>
                <a:cs typeface="Roboto"/>
              </a:rPr>
              <a:t>Spam</a:t>
            </a:r>
            <a:r>
              <a:rPr sz="1700" b="1" spc="-20" dirty="0">
                <a:latin typeface="Roboto"/>
                <a:cs typeface="Roboto"/>
              </a:rPr>
              <a:t> </a:t>
            </a:r>
            <a:r>
              <a:rPr sz="1700" b="1" spc="-75" dirty="0">
                <a:latin typeface="Roboto"/>
                <a:cs typeface="Roboto"/>
              </a:rPr>
              <a:t>Detection:</a:t>
            </a:r>
            <a:r>
              <a:rPr sz="1700" b="1" spc="-15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Classifying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emails</a:t>
            </a:r>
            <a:r>
              <a:rPr sz="1700" spc="-1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as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105" dirty="0">
                <a:latin typeface="Roboto"/>
                <a:cs typeface="Roboto"/>
              </a:rPr>
              <a:t>spam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or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legitimate</a:t>
            </a:r>
            <a:r>
              <a:rPr sz="1700" spc="-15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based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on</a:t>
            </a:r>
            <a:r>
              <a:rPr sz="1700" spc="-10" dirty="0">
                <a:latin typeface="Roboto"/>
                <a:cs typeface="Roboto"/>
              </a:rPr>
              <a:t> content </a:t>
            </a:r>
            <a:r>
              <a:rPr sz="1700" spc="-85" dirty="0">
                <a:latin typeface="Roboto"/>
                <a:cs typeface="Roboto"/>
              </a:rPr>
              <a:t>features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85" dirty="0">
                <a:latin typeface="Roboto"/>
                <a:cs typeface="Roboto"/>
              </a:rPr>
              <a:t>and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10" dirty="0">
                <a:latin typeface="Roboto"/>
                <a:cs typeface="Roboto"/>
              </a:rPr>
              <a:t>metadata</a:t>
            </a:r>
            <a:endParaRPr sz="1700" dirty="0">
              <a:latin typeface="Roboto"/>
              <a:cs typeface="Roboto"/>
            </a:endParaRPr>
          </a:p>
          <a:p>
            <a:pPr marL="61594" marR="301625">
              <a:lnSpc>
                <a:spcPct val="136000"/>
              </a:lnSpc>
              <a:spcBef>
                <a:spcPts val="1275"/>
              </a:spcBef>
            </a:pPr>
            <a:r>
              <a:rPr sz="1700" b="1" spc="-85" dirty="0">
                <a:latin typeface="Roboto"/>
                <a:cs typeface="Roboto"/>
              </a:rPr>
              <a:t>Other</a:t>
            </a:r>
            <a:r>
              <a:rPr sz="1700" b="1" spc="-15" dirty="0">
                <a:latin typeface="Roboto"/>
                <a:cs typeface="Roboto"/>
              </a:rPr>
              <a:t> </a:t>
            </a:r>
            <a:r>
              <a:rPr sz="1700" b="1" spc="-75" dirty="0">
                <a:latin typeface="Roboto"/>
                <a:cs typeface="Roboto"/>
              </a:rPr>
              <a:t>Applications:</a:t>
            </a:r>
            <a:r>
              <a:rPr sz="1700" b="1" spc="-10" dirty="0">
                <a:latin typeface="Roboto"/>
                <a:cs typeface="Roboto"/>
              </a:rPr>
              <a:t> </a:t>
            </a:r>
            <a:r>
              <a:rPr sz="1700" spc="-95" dirty="0">
                <a:latin typeface="Roboto"/>
                <a:cs typeface="Roboto"/>
              </a:rPr>
              <a:t>Fraud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detection,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sentiment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65" dirty="0">
                <a:latin typeface="Roboto"/>
                <a:cs typeface="Roboto"/>
              </a:rPr>
              <a:t>analysis,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election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25" dirty="0">
                <a:latin typeface="Roboto"/>
                <a:cs typeface="Roboto"/>
              </a:rPr>
              <a:t>outcome </a:t>
            </a:r>
            <a:r>
              <a:rPr sz="1700" spc="-70" dirty="0">
                <a:latin typeface="Roboto"/>
                <a:cs typeface="Roboto"/>
              </a:rPr>
              <a:t>prediction,</a:t>
            </a:r>
            <a:r>
              <a:rPr sz="1700" spc="-15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quality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control</a:t>
            </a:r>
            <a:r>
              <a:rPr sz="1700" spc="-15" dirty="0">
                <a:latin typeface="Roboto"/>
                <a:cs typeface="Roboto"/>
              </a:rPr>
              <a:t> </a:t>
            </a:r>
            <a:r>
              <a:rPr sz="1700" spc="-50" dirty="0">
                <a:latin typeface="Roboto"/>
                <a:cs typeface="Roboto"/>
              </a:rPr>
              <a:t>in</a:t>
            </a:r>
            <a:r>
              <a:rPr sz="1700" spc="-10" dirty="0">
                <a:latin typeface="Roboto"/>
                <a:cs typeface="Roboto"/>
              </a:rPr>
              <a:t> manufacturing</a:t>
            </a:r>
            <a:endParaRPr sz="1700" dirty="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3504406"/>
            <a:ext cx="247501" cy="198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4418806"/>
            <a:ext cx="198090" cy="1485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600" y="4876006"/>
            <a:ext cx="243638" cy="194211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0" y="0"/>
            <a:ext cx="142875" cy="6934200"/>
          </a:xfrm>
          <a:custGeom>
            <a:avLst/>
            <a:gdLst/>
            <a:ahLst/>
            <a:cxnLst/>
            <a:rect l="l" t="t" r="r" b="b"/>
            <a:pathLst>
              <a:path w="142875" h="6934200">
                <a:moveTo>
                  <a:pt x="142874" y="6934199"/>
                </a:moveTo>
                <a:lnTo>
                  <a:pt x="0" y="6934199"/>
                </a:lnTo>
                <a:lnTo>
                  <a:pt x="0" y="0"/>
                </a:lnTo>
                <a:lnTo>
                  <a:pt x="142874" y="0"/>
                </a:lnTo>
                <a:lnTo>
                  <a:pt x="142874" y="69341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7092" rIns="0" bIns="0" rtlCol="0">
            <a:spAutoFit/>
          </a:bodyPr>
          <a:lstStyle/>
          <a:p>
            <a:pPr marL="38100">
              <a:lnSpc>
                <a:spcPts val="106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75" y="582468"/>
            <a:ext cx="12049125" cy="5346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0" dirty="0"/>
              <a:t>Summary</a:t>
            </a:r>
            <a:r>
              <a:rPr spc="-60" dirty="0"/>
              <a:t> </a:t>
            </a:r>
            <a:r>
              <a:rPr spc="-225" dirty="0"/>
              <a:t>&amp;</a:t>
            </a:r>
            <a:r>
              <a:rPr spc="-55" dirty="0"/>
              <a:t> </a:t>
            </a:r>
            <a:r>
              <a:rPr spc="-200" dirty="0"/>
              <a:t>Key</a:t>
            </a:r>
            <a:r>
              <a:rPr spc="-135" dirty="0"/>
              <a:t> </a:t>
            </a:r>
            <a:r>
              <a:rPr spc="-190" dirty="0"/>
              <a:t>Takeaways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599" y="1733549"/>
            <a:ext cx="342900" cy="342900"/>
            <a:chOff x="609599" y="1733549"/>
            <a:chExt cx="342900" cy="342900"/>
          </a:xfrm>
        </p:grpSpPr>
        <p:sp>
          <p:nvSpPr>
            <p:cNvPr id="4" name="object 4"/>
            <p:cNvSpPr/>
            <p:nvPr/>
          </p:nvSpPr>
          <p:spPr>
            <a:xfrm>
              <a:off x="609599" y="173354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8" y="322656"/>
                  </a:lnTo>
                  <a:lnTo>
                    <a:pt x="56317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7"/>
                  </a:lnTo>
                  <a:lnTo>
                    <a:pt x="7380" y="121679"/>
                  </a:lnTo>
                  <a:lnTo>
                    <a:pt x="24386" y="83314"/>
                  </a:lnTo>
                  <a:lnTo>
                    <a:pt x="50216" y="50216"/>
                  </a:lnTo>
                  <a:lnTo>
                    <a:pt x="83315" y="24386"/>
                  </a:lnTo>
                  <a:lnTo>
                    <a:pt x="121680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6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9"/>
                  </a:lnTo>
                  <a:lnTo>
                    <a:pt x="342694" y="163027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3"/>
                  </a:lnTo>
                  <a:lnTo>
                    <a:pt x="221219" y="335519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422" y="1856452"/>
              <a:ext cx="135225" cy="971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92200" y="1767967"/>
            <a:ext cx="11099800" cy="3084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pc="-70" dirty="0">
                <a:latin typeface="Roboto"/>
                <a:cs typeface="Roboto"/>
              </a:rPr>
              <a:t>Logistic</a:t>
            </a:r>
            <a:r>
              <a:rPr spc="-15" dirty="0">
                <a:latin typeface="Roboto"/>
                <a:cs typeface="Roboto"/>
              </a:rPr>
              <a:t> </a:t>
            </a:r>
            <a:r>
              <a:rPr spc="-80" dirty="0">
                <a:latin typeface="Roboto"/>
                <a:cs typeface="Roboto"/>
              </a:rPr>
              <a:t>regression</a:t>
            </a:r>
            <a:r>
              <a:rPr spc="-10" dirty="0">
                <a:latin typeface="Roboto"/>
                <a:cs typeface="Roboto"/>
              </a:rPr>
              <a:t> </a:t>
            </a:r>
            <a:r>
              <a:rPr spc="-65" dirty="0">
                <a:latin typeface="Roboto"/>
                <a:cs typeface="Roboto"/>
              </a:rPr>
              <a:t>is</a:t>
            </a:r>
            <a:r>
              <a:rPr spc="-10" dirty="0">
                <a:latin typeface="Roboto"/>
                <a:cs typeface="Roboto"/>
              </a:rPr>
              <a:t> </a:t>
            </a:r>
            <a:r>
              <a:rPr spc="-80" dirty="0">
                <a:latin typeface="Roboto"/>
                <a:cs typeface="Roboto"/>
              </a:rPr>
              <a:t>foundational</a:t>
            </a:r>
            <a:r>
              <a:rPr spc="-10" dirty="0">
                <a:latin typeface="Roboto"/>
                <a:cs typeface="Roboto"/>
              </a:rPr>
              <a:t> </a:t>
            </a:r>
            <a:r>
              <a:rPr spc="-70" dirty="0">
                <a:latin typeface="Roboto"/>
                <a:cs typeface="Roboto"/>
              </a:rPr>
              <a:t>for</a:t>
            </a:r>
            <a:r>
              <a:rPr spc="-10" dirty="0">
                <a:latin typeface="Roboto"/>
                <a:cs typeface="Roboto"/>
              </a:rPr>
              <a:t> </a:t>
            </a:r>
            <a:r>
              <a:rPr b="1" spc="-80" dirty="0">
                <a:latin typeface="Roboto"/>
                <a:cs typeface="Roboto"/>
              </a:rPr>
              <a:t>binary</a:t>
            </a:r>
            <a:r>
              <a:rPr b="1" spc="-10" dirty="0">
                <a:latin typeface="Roboto"/>
                <a:cs typeface="Roboto"/>
              </a:rPr>
              <a:t> </a:t>
            </a:r>
            <a:r>
              <a:rPr b="1" spc="-75" dirty="0">
                <a:latin typeface="Roboto"/>
                <a:cs typeface="Roboto"/>
              </a:rPr>
              <a:t>classification</a:t>
            </a:r>
            <a:r>
              <a:rPr b="1" spc="-15" dirty="0">
                <a:latin typeface="Roboto"/>
                <a:cs typeface="Roboto"/>
              </a:rPr>
              <a:t> </a:t>
            </a:r>
            <a:r>
              <a:rPr spc="-60" dirty="0">
                <a:latin typeface="Roboto"/>
                <a:cs typeface="Roboto"/>
              </a:rPr>
              <a:t>problems </a:t>
            </a:r>
            <a:r>
              <a:rPr spc="-75" dirty="0">
                <a:latin typeface="Roboto"/>
                <a:cs typeface="Roboto"/>
              </a:rPr>
              <a:t>despite</a:t>
            </a:r>
            <a:r>
              <a:rPr spc="-20" dirty="0">
                <a:latin typeface="Roboto"/>
                <a:cs typeface="Roboto"/>
              </a:rPr>
              <a:t> </a:t>
            </a:r>
            <a:r>
              <a:rPr spc="-60" dirty="0">
                <a:latin typeface="Roboto"/>
                <a:cs typeface="Roboto"/>
              </a:rPr>
              <a:t>its</a:t>
            </a:r>
            <a:r>
              <a:rPr spc="-15" dirty="0">
                <a:latin typeface="Roboto"/>
                <a:cs typeface="Roboto"/>
              </a:rPr>
              <a:t> </a:t>
            </a:r>
            <a:r>
              <a:rPr spc="-110" dirty="0">
                <a:latin typeface="Roboto"/>
                <a:cs typeface="Roboto"/>
              </a:rPr>
              <a:t>name</a:t>
            </a:r>
            <a:r>
              <a:rPr spc="-15" dirty="0">
                <a:latin typeface="Roboto"/>
                <a:cs typeface="Roboto"/>
              </a:rPr>
              <a:t> </a:t>
            </a:r>
            <a:r>
              <a:rPr spc="-80" dirty="0">
                <a:latin typeface="Roboto"/>
                <a:cs typeface="Roboto"/>
              </a:rPr>
              <a:t>containing</a:t>
            </a:r>
            <a:r>
              <a:rPr spc="-15" dirty="0">
                <a:latin typeface="Roboto"/>
                <a:cs typeface="Roboto"/>
              </a:rPr>
              <a:t> </a:t>
            </a:r>
            <a:r>
              <a:rPr spc="-10" dirty="0">
                <a:latin typeface="Roboto"/>
                <a:cs typeface="Roboto"/>
              </a:rPr>
              <a:t>"regression"</a:t>
            </a:r>
            <a:endParaRPr dirty="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9599" y="2447924"/>
            <a:ext cx="342900" cy="342900"/>
            <a:chOff x="609599" y="2447924"/>
            <a:chExt cx="342900" cy="342900"/>
          </a:xfrm>
        </p:grpSpPr>
        <p:sp>
          <p:nvSpPr>
            <p:cNvPr id="8" name="object 8"/>
            <p:cNvSpPr/>
            <p:nvPr/>
          </p:nvSpPr>
          <p:spPr>
            <a:xfrm>
              <a:off x="609599" y="2447924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8" y="322656"/>
                  </a:lnTo>
                  <a:lnTo>
                    <a:pt x="56317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7"/>
                  </a:lnTo>
                  <a:lnTo>
                    <a:pt x="7380" y="121679"/>
                  </a:lnTo>
                  <a:lnTo>
                    <a:pt x="24386" y="83314"/>
                  </a:lnTo>
                  <a:lnTo>
                    <a:pt x="50216" y="50216"/>
                  </a:lnTo>
                  <a:lnTo>
                    <a:pt x="83315" y="24385"/>
                  </a:lnTo>
                  <a:lnTo>
                    <a:pt x="121680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9"/>
                  </a:lnTo>
                  <a:lnTo>
                    <a:pt x="342694" y="163027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3"/>
                  </a:lnTo>
                  <a:lnTo>
                    <a:pt x="221219" y="335519"/>
                  </a:lnTo>
                  <a:lnTo>
                    <a:pt x="179872" y="342693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276" y="2545675"/>
              <a:ext cx="187523" cy="14936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72819" y="2473283"/>
            <a:ext cx="11099800" cy="3217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9539">
              <a:lnSpc>
                <a:spcPct val="116700"/>
              </a:lnSpc>
              <a:spcBef>
                <a:spcPts val="100"/>
              </a:spcBef>
            </a:pPr>
            <a:r>
              <a:rPr spc="-95" dirty="0">
                <a:latin typeface="Roboto"/>
                <a:cs typeface="Roboto"/>
              </a:rPr>
              <a:t>Uses</a:t>
            </a:r>
            <a:r>
              <a:rPr spc="-25" dirty="0">
                <a:latin typeface="Roboto"/>
                <a:cs typeface="Roboto"/>
              </a:rPr>
              <a:t> </a:t>
            </a:r>
            <a:r>
              <a:rPr b="1" spc="-85" dirty="0">
                <a:latin typeface="Roboto"/>
                <a:cs typeface="Roboto"/>
              </a:rPr>
              <a:t>sigmoid</a:t>
            </a:r>
            <a:r>
              <a:rPr b="1" spc="-20" dirty="0">
                <a:latin typeface="Roboto"/>
                <a:cs typeface="Roboto"/>
              </a:rPr>
              <a:t> </a:t>
            </a:r>
            <a:r>
              <a:rPr b="1" spc="-75" dirty="0">
                <a:latin typeface="Roboto"/>
                <a:cs typeface="Roboto"/>
              </a:rPr>
              <a:t>function</a:t>
            </a:r>
            <a:r>
              <a:rPr b="1" spc="-25" dirty="0">
                <a:latin typeface="Roboto"/>
                <a:cs typeface="Roboto"/>
              </a:rPr>
              <a:t> </a:t>
            </a:r>
            <a:r>
              <a:rPr spc="-85" dirty="0">
                <a:latin typeface="Roboto"/>
                <a:cs typeface="Roboto"/>
              </a:rPr>
              <a:t>to</a:t>
            </a:r>
            <a:r>
              <a:rPr spc="-20" dirty="0">
                <a:latin typeface="Roboto"/>
                <a:cs typeface="Roboto"/>
              </a:rPr>
              <a:t> </a:t>
            </a:r>
            <a:r>
              <a:rPr spc="-85" dirty="0">
                <a:latin typeface="Roboto"/>
                <a:cs typeface="Roboto"/>
              </a:rPr>
              <a:t>transform</a:t>
            </a:r>
            <a:r>
              <a:rPr spc="-25" dirty="0">
                <a:latin typeface="Roboto"/>
                <a:cs typeface="Roboto"/>
              </a:rPr>
              <a:t> </a:t>
            </a:r>
            <a:r>
              <a:rPr spc="-65" dirty="0">
                <a:latin typeface="Roboto"/>
                <a:cs typeface="Roboto"/>
              </a:rPr>
              <a:t>linear</a:t>
            </a:r>
            <a:r>
              <a:rPr spc="-20" dirty="0">
                <a:latin typeface="Roboto"/>
                <a:cs typeface="Roboto"/>
              </a:rPr>
              <a:t> </a:t>
            </a:r>
            <a:r>
              <a:rPr spc="-75" dirty="0">
                <a:latin typeface="Roboto"/>
                <a:cs typeface="Roboto"/>
              </a:rPr>
              <a:t>predictions</a:t>
            </a:r>
            <a:r>
              <a:rPr spc="-25" dirty="0">
                <a:latin typeface="Roboto"/>
                <a:cs typeface="Roboto"/>
              </a:rPr>
              <a:t> </a:t>
            </a:r>
            <a:r>
              <a:rPr spc="-80" dirty="0">
                <a:latin typeface="Roboto"/>
                <a:cs typeface="Roboto"/>
              </a:rPr>
              <a:t>into</a:t>
            </a:r>
            <a:r>
              <a:rPr spc="-20" dirty="0">
                <a:latin typeface="Roboto"/>
                <a:cs typeface="Roboto"/>
              </a:rPr>
              <a:t> </a:t>
            </a:r>
            <a:r>
              <a:rPr spc="-50" dirty="0">
                <a:latin typeface="Roboto"/>
                <a:cs typeface="Roboto"/>
              </a:rPr>
              <a:t>probability </a:t>
            </a:r>
            <a:r>
              <a:rPr spc="-85" dirty="0">
                <a:latin typeface="Roboto"/>
                <a:cs typeface="Roboto"/>
              </a:rPr>
              <a:t>values</a:t>
            </a:r>
            <a:r>
              <a:rPr spc="-20" dirty="0">
                <a:latin typeface="Roboto"/>
                <a:cs typeface="Roboto"/>
              </a:rPr>
              <a:t> </a:t>
            </a:r>
            <a:r>
              <a:rPr spc="-85" dirty="0">
                <a:latin typeface="Roboto"/>
                <a:cs typeface="Roboto"/>
              </a:rPr>
              <a:t>between</a:t>
            </a:r>
            <a:r>
              <a:rPr spc="-15" dirty="0">
                <a:latin typeface="Roboto"/>
                <a:cs typeface="Roboto"/>
              </a:rPr>
              <a:t> </a:t>
            </a:r>
            <a:r>
              <a:rPr spc="-100" dirty="0">
                <a:latin typeface="Roboto"/>
                <a:cs typeface="Roboto"/>
              </a:rPr>
              <a:t>0</a:t>
            </a:r>
            <a:r>
              <a:rPr spc="-20" dirty="0">
                <a:latin typeface="Roboto"/>
                <a:cs typeface="Roboto"/>
              </a:rPr>
              <a:t> </a:t>
            </a:r>
            <a:r>
              <a:rPr spc="-100" dirty="0">
                <a:latin typeface="Roboto"/>
                <a:cs typeface="Roboto"/>
              </a:rPr>
              <a:t>and</a:t>
            </a:r>
            <a:r>
              <a:rPr spc="-15" dirty="0">
                <a:latin typeface="Roboto"/>
                <a:cs typeface="Roboto"/>
              </a:rPr>
              <a:t> </a:t>
            </a:r>
            <a:r>
              <a:rPr spc="-50" dirty="0" smtClean="0">
                <a:latin typeface="Roboto"/>
                <a:cs typeface="Roboto"/>
              </a:rPr>
              <a:t>1</a:t>
            </a:r>
            <a:endParaRPr lang="en-IN" spc="-50" dirty="0" smtClean="0">
              <a:latin typeface="Roboto"/>
              <a:cs typeface="Roboto"/>
            </a:endParaRPr>
          </a:p>
          <a:p>
            <a:pPr marL="12700" marR="129539">
              <a:lnSpc>
                <a:spcPct val="116700"/>
              </a:lnSpc>
              <a:spcBef>
                <a:spcPts val="100"/>
              </a:spcBef>
            </a:pPr>
            <a:endParaRPr dirty="0">
              <a:latin typeface="Roboto"/>
              <a:cs typeface="Roboto"/>
            </a:endParaRPr>
          </a:p>
          <a:p>
            <a:pPr marL="12700" marR="5080">
              <a:lnSpc>
                <a:spcPct val="116700"/>
              </a:lnSpc>
              <a:spcBef>
                <a:spcPts val="1420"/>
              </a:spcBef>
            </a:pPr>
            <a:r>
              <a:rPr spc="-90" dirty="0">
                <a:latin typeface="Roboto"/>
                <a:cs typeface="Roboto"/>
              </a:rPr>
              <a:t>Always</a:t>
            </a:r>
            <a:r>
              <a:rPr dirty="0">
                <a:latin typeface="Roboto"/>
                <a:cs typeface="Roboto"/>
              </a:rPr>
              <a:t> </a:t>
            </a:r>
            <a:r>
              <a:rPr spc="-90" dirty="0">
                <a:latin typeface="Roboto"/>
                <a:cs typeface="Roboto"/>
              </a:rPr>
              <a:t>check</a:t>
            </a:r>
            <a:r>
              <a:rPr spc="5" dirty="0">
                <a:latin typeface="Roboto"/>
                <a:cs typeface="Roboto"/>
              </a:rPr>
              <a:t> </a:t>
            </a:r>
            <a:r>
              <a:rPr b="1" spc="-85" dirty="0">
                <a:latin typeface="Roboto"/>
                <a:cs typeface="Roboto"/>
              </a:rPr>
              <a:t>assumptions</a:t>
            </a:r>
            <a:r>
              <a:rPr spc="-85" dirty="0">
                <a:latin typeface="Roboto"/>
                <a:cs typeface="Roboto"/>
              </a:rPr>
              <a:t>:</a:t>
            </a:r>
            <a:r>
              <a:rPr dirty="0">
                <a:latin typeface="Roboto"/>
                <a:cs typeface="Roboto"/>
              </a:rPr>
              <a:t> </a:t>
            </a:r>
            <a:r>
              <a:rPr spc="-80" dirty="0">
                <a:latin typeface="Roboto"/>
                <a:cs typeface="Roboto"/>
              </a:rPr>
              <a:t>binary</a:t>
            </a:r>
            <a:r>
              <a:rPr spc="5" dirty="0">
                <a:latin typeface="Roboto"/>
                <a:cs typeface="Roboto"/>
              </a:rPr>
              <a:t> </a:t>
            </a:r>
            <a:r>
              <a:rPr spc="-85" dirty="0">
                <a:latin typeface="Roboto"/>
                <a:cs typeface="Roboto"/>
              </a:rPr>
              <a:t>outcome,</a:t>
            </a:r>
            <a:r>
              <a:rPr spc="5" dirty="0">
                <a:latin typeface="Roboto"/>
                <a:cs typeface="Roboto"/>
              </a:rPr>
              <a:t> </a:t>
            </a:r>
            <a:r>
              <a:rPr spc="-80" dirty="0">
                <a:latin typeface="Roboto"/>
                <a:cs typeface="Roboto"/>
              </a:rPr>
              <a:t>independence,</a:t>
            </a:r>
            <a:r>
              <a:rPr dirty="0">
                <a:latin typeface="Roboto"/>
                <a:cs typeface="Roboto"/>
              </a:rPr>
              <a:t> </a:t>
            </a:r>
            <a:r>
              <a:rPr spc="-70" dirty="0">
                <a:latin typeface="Roboto"/>
                <a:cs typeface="Roboto"/>
              </a:rPr>
              <a:t>linearity</a:t>
            </a:r>
            <a:r>
              <a:rPr spc="5" dirty="0">
                <a:latin typeface="Roboto"/>
                <a:cs typeface="Roboto"/>
              </a:rPr>
              <a:t> </a:t>
            </a:r>
            <a:r>
              <a:rPr spc="-25" dirty="0">
                <a:latin typeface="Roboto"/>
                <a:cs typeface="Roboto"/>
              </a:rPr>
              <a:t>of </a:t>
            </a:r>
            <a:r>
              <a:rPr spc="-75" dirty="0">
                <a:latin typeface="Roboto"/>
                <a:cs typeface="Roboto"/>
              </a:rPr>
              <a:t>log-</a:t>
            </a:r>
            <a:r>
              <a:rPr spc="-85" dirty="0">
                <a:latin typeface="Roboto"/>
                <a:cs typeface="Roboto"/>
              </a:rPr>
              <a:t>odds,</a:t>
            </a:r>
            <a:r>
              <a:rPr spc="5" dirty="0">
                <a:latin typeface="Roboto"/>
                <a:cs typeface="Roboto"/>
              </a:rPr>
              <a:t> </a:t>
            </a:r>
            <a:r>
              <a:rPr spc="-80" dirty="0">
                <a:latin typeface="Roboto"/>
                <a:cs typeface="Roboto"/>
              </a:rPr>
              <a:t>sufficient</a:t>
            </a:r>
            <a:r>
              <a:rPr spc="5" dirty="0">
                <a:latin typeface="Roboto"/>
                <a:cs typeface="Roboto"/>
              </a:rPr>
              <a:t> </a:t>
            </a:r>
            <a:r>
              <a:rPr spc="-95" dirty="0">
                <a:latin typeface="Roboto"/>
                <a:cs typeface="Roboto"/>
              </a:rPr>
              <a:t>sample</a:t>
            </a:r>
            <a:r>
              <a:rPr spc="5" dirty="0">
                <a:latin typeface="Roboto"/>
                <a:cs typeface="Roboto"/>
              </a:rPr>
              <a:t> </a:t>
            </a:r>
            <a:r>
              <a:rPr spc="-20" dirty="0" smtClean="0">
                <a:latin typeface="Roboto"/>
                <a:cs typeface="Roboto"/>
              </a:rPr>
              <a:t>size</a:t>
            </a:r>
            <a:endParaRPr lang="en-IN" spc="-20" dirty="0" smtClean="0">
              <a:latin typeface="Roboto"/>
              <a:cs typeface="Roboto"/>
            </a:endParaRPr>
          </a:p>
          <a:p>
            <a:pPr marL="12700" marR="5080">
              <a:lnSpc>
                <a:spcPct val="116700"/>
              </a:lnSpc>
              <a:spcBef>
                <a:spcPts val="1420"/>
              </a:spcBef>
            </a:pPr>
            <a:endParaRPr dirty="0">
              <a:latin typeface="Roboto"/>
              <a:cs typeface="Roboto"/>
            </a:endParaRPr>
          </a:p>
          <a:p>
            <a:pPr marL="12700" marR="15875">
              <a:lnSpc>
                <a:spcPct val="116700"/>
              </a:lnSpc>
              <a:spcBef>
                <a:spcPts val="1500"/>
              </a:spcBef>
            </a:pPr>
            <a:r>
              <a:rPr spc="-80" dirty="0">
                <a:latin typeface="Roboto"/>
                <a:cs typeface="Roboto"/>
              </a:rPr>
              <a:t>Evaluate</a:t>
            </a:r>
            <a:r>
              <a:rPr spc="-20" dirty="0">
                <a:latin typeface="Roboto"/>
                <a:cs typeface="Roboto"/>
              </a:rPr>
              <a:t> </a:t>
            </a:r>
            <a:r>
              <a:rPr spc="-70" dirty="0">
                <a:latin typeface="Roboto"/>
                <a:cs typeface="Roboto"/>
              </a:rPr>
              <a:t>with</a:t>
            </a:r>
            <a:r>
              <a:rPr spc="-15" dirty="0">
                <a:latin typeface="Roboto"/>
                <a:cs typeface="Roboto"/>
              </a:rPr>
              <a:t> </a:t>
            </a:r>
            <a:r>
              <a:rPr spc="-80" dirty="0">
                <a:latin typeface="Roboto"/>
                <a:cs typeface="Roboto"/>
              </a:rPr>
              <a:t>appropriate</a:t>
            </a:r>
            <a:r>
              <a:rPr spc="-15" dirty="0">
                <a:latin typeface="Roboto"/>
                <a:cs typeface="Roboto"/>
              </a:rPr>
              <a:t> </a:t>
            </a:r>
            <a:r>
              <a:rPr b="1" spc="-70" dirty="0">
                <a:latin typeface="Roboto"/>
                <a:cs typeface="Roboto"/>
              </a:rPr>
              <a:t>metrics</a:t>
            </a:r>
            <a:r>
              <a:rPr spc="-70" dirty="0">
                <a:latin typeface="Roboto"/>
                <a:cs typeface="Roboto"/>
              </a:rPr>
              <a:t>:</a:t>
            </a:r>
            <a:r>
              <a:rPr spc="-15" dirty="0">
                <a:latin typeface="Roboto"/>
                <a:cs typeface="Roboto"/>
              </a:rPr>
              <a:t> </a:t>
            </a:r>
            <a:r>
              <a:rPr spc="-90" dirty="0">
                <a:latin typeface="Roboto"/>
                <a:cs typeface="Roboto"/>
              </a:rPr>
              <a:t>accuracy,</a:t>
            </a:r>
            <a:r>
              <a:rPr spc="-15" dirty="0">
                <a:latin typeface="Roboto"/>
                <a:cs typeface="Roboto"/>
              </a:rPr>
              <a:t> </a:t>
            </a:r>
            <a:r>
              <a:rPr spc="-70" dirty="0">
                <a:latin typeface="Roboto"/>
                <a:cs typeface="Roboto"/>
              </a:rPr>
              <a:t>precision,</a:t>
            </a:r>
            <a:r>
              <a:rPr spc="-15" dirty="0">
                <a:latin typeface="Roboto"/>
                <a:cs typeface="Roboto"/>
              </a:rPr>
              <a:t> </a:t>
            </a:r>
            <a:r>
              <a:rPr spc="-70" dirty="0">
                <a:latin typeface="Roboto"/>
                <a:cs typeface="Roboto"/>
              </a:rPr>
              <a:t>recall,</a:t>
            </a:r>
            <a:r>
              <a:rPr spc="-15" dirty="0">
                <a:latin typeface="Roboto"/>
                <a:cs typeface="Roboto"/>
              </a:rPr>
              <a:t> </a:t>
            </a:r>
            <a:r>
              <a:rPr spc="-85" dirty="0">
                <a:latin typeface="Roboto"/>
                <a:cs typeface="Roboto"/>
              </a:rPr>
              <a:t>F1-</a:t>
            </a:r>
            <a:r>
              <a:rPr spc="-40" dirty="0">
                <a:latin typeface="Roboto"/>
                <a:cs typeface="Roboto"/>
              </a:rPr>
              <a:t>score, </a:t>
            </a:r>
            <a:r>
              <a:rPr spc="-100" dirty="0">
                <a:latin typeface="Roboto"/>
                <a:cs typeface="Roboto"/>
              </a:rPr>
              <a:t>and</a:t>
            </a:r>
            <a:r>
              <a:rPr spc="-20" dirty="0">
                <a:latin typeface="Roboto"/>
                <a:cs typeface="Roboto"/>
              </a:rPr>
              <a:t> </a:t>
            </a:r>
            <a:r>
              <a:rPr spc="-105" dirty="0">
                <a:latin typeface="Roboto"/>
                <a:cs typeface="Roboto"/>
              </a:rPr>
              <a:t>ROC</a:t>
            </a:r>
            <a:r>
              <a:rPr spc="-15" dirty="0">
                <a:latin typeface="Roboto"/>
                <a:cs typeface="Roboto"/>
              </a:rPr>
              <a:t> </a:t>
            </a:r>
            <a:r>
              <a:rPr spc="-25" dirty="0" smtClean="0">
                <a:latin typeface="Roboto"/>
                <a:cs typeface="Roboto"/>
              </a:rPr>
              <a:t>AUC</a:t>
            </a:r>
            <a:endParaRPr lang="en-IN" spc="-25" dirty="0" smtClean="0">
              <a:latin typeface="Roboto"/>
              <a:cs typeface="Roboto"/>
            </a:endParaRPr>
          </a:p>
          <a:p>
            <a:pPr marL="12700" marR="15875">
              <a:lnSpc>
                <a:spcPct val="116700"/>
              </a:lnSpc>
              <a:spcBef>
                <a:spcPts val="1500"/>
              </a:spcBef>
            </a:pPr>
            <a:endParaRPr dirty="0">
              <a:latin typeface="Roboto"/>
              <a:cs typeface="Roboto"/>
            </a:endParaRPr>
          </a:p>
          <a:p>
            <a:pPr marL="12700" marR="637540">
              <a:lnSpc>
                <a:spcPct val="116700"/>
              </a:lnSpc>
              <a:spcBef>
                <a:spcPts val="1425"/>
              </a:spcBef>
            </a:pPr>
            <a:r>
              <a:rPr spc="-75" dirty="0">
                <a:latin typeface="Roboto"/>
                <a:cs typeface="Roboto"/>
              </a:rPr>
              <a:t>Excellent</a:t>
            </a:r>
            <a:r>
              <a:rPr spc="-10" dirty="0">
                <a:latin typeface="Roboto"/>
                <a:cs typeface="Roboto"/>
              </a:rPr>
              <a:t> </a:t>
            </a:r>
            <a:r>
              <a:rPr b="1" spc="-70" dirty="0">
                <a:latin typeface="Roboto"/>
                <a:cs typeface="Roboto"/>
              </a:rPr>
              <a:t>interpretability</a:t>
            </a:r>
            <a:r>
              <a:rPr b="1" spc="-5" dirty="0">
                <a:latin typeface="Roboto"/>
                <a:cs typeface="Roboto"/>
              </a:rPr>
              <a:t> </a:t>
            </a:r>
            <a:r>
              <a:rPr spc="-70" dirty="0">
                <a:latin typeface="Roboto"/>
                <a:cs typeface="Roboto"/>
              </a:rPr>
              <a:t>with</a:t>
            </a:r>
            <a:r>
              <a:rPr spc="-5" dirty="0">
                <a:latin typeface="Roboto"/>
                <a:cs typeface="Roboto"/>
              </a:rPr>
              <a:t> </a:t>
            </a:r>
            <a:r>
              <a:rPr spc="-80" dirty="0">
                <a:latin typeface="Roboto"/>
                <a:cs typeface="Roboto"/>
              </a:rPr>
              <a:t>coefficients</a:t>
            </a:r>
            <a:r>
              <a:rPr spc="-5" dirty="0">
                <a:latin typeface="Roboto"/>
                <a:cs typeface="Roboto"/>
              </a:rPr>
              <a:t> </a:t>
            </a:r>
            <a:r>
              <a:rPr spc="-80" dirty="0">
                <a:latin typeface="Roboto"/>
                <a:cs typeface="Roboto"/>
              </a:rPr>
              <a:t>representing</a:t>
            </a:r>
            <a:r>
              <a:rPr spc="-5" dirty="0">
                <a:latin typeface="Roboto"/>
                <a:cs typeface="Roboto"/>
              </a:rPr>
              <a:t> </a:t>
            </a:r>
            <a:r>
              <a:rPr spc="-65" dirty="0">
                <a:latin typeface="Roboto"/>
                <a:cs typeface="Roboto"/>
              </a:rPr>
              <a:t>feature </a:t>
            </a:r>
            <a:r>
              <a:rPr spc="-80" dirty="0">
                <a:latin typeface="Roboto"/>
                <a:cs typeface="Roboto"/>
              </a:rPr>
              <a:t>importance</a:t>
            </a:r>
            <a:r>
              <a:rPr spc="-25" dirty="0">
                <a:latin typeface="Roboto"/>
                <a:cs typeface="Roboto"/>
              </a:rPr>
              <a:t> </a:t>
            </a:r>
            <a:r>
              <a:rPr spc="-100" dirty="0">
                <a:latin typeface="Roboto"/>
                <a:cs typeface="Roboto"/>
              </a:rPr>
              <a:t>and</a:t>
            </a:r>
            <a:r>
              <a:rPr spc="-20" dirty="0">
                <a:latin typeface="Roboto"/>
                <a:cs typeface="Roboto"/>
              </a:rPr>
              <a:t> </a:t>
            </a:r>
            <a:r>
              <a:rPr spc="-10" dirty="0">
                <a:latin typeface="Roboto"/>
                <a:cs typeface="Roboto"/>
              </a:rPr>
              <a:t>direction</a:t>
            </a:r>
            <a:endParaRPr dirty="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9599" y="3313906"/>
            <a:ext cx="342900" cy="342900"/>
            <a:chOff x="609599" y="3162299"/>
            <a:chExt cx="342900" cy="342900"/>
          </a:xfrm>
        </p:grpSpPr>
        <p:sp>
          <p:nvSpPr>
            <p:cNvPr id="12" name="object 12"/>
            <p:cNvSpPr/>
            <p:nvPr/>
          </p:nvSpPr>
          <p:spPr>
            <a:xfrm>
              <a:off x="609599" y="31622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8" y="322656"/>
                  </a:lnTo>
                  <a:lnTo>
                    <a:pt x="56317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6"/>
                  </a:lnTo>
                  <a:lnTo>
                    <a:pt x="7380" y="121679"/>
                  </a:lnTo>
                  <a:lnTo>
                    <a:pt x="24386" y="83314"/>
                  </a:lnTo>
                  <a:lnTo>
                    <a:pt x="50216" y="50216"/>
                  </a:lnTo>
                  <a:lnTo>
                    <a:pt x="83315" y="24385"/>
                  </a:lnTo>
                  <a:lnTo>
                    <a:pt x="121680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6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9"/>
                  </a:lnTo>
                  <a:lnTo>
                    <a:pt x="342694" y="163026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3"/>
                  </a:lnTo>
                  <a:lnTo>
                    <a:pt x="221219" y="335518"/>
                  </a:lnTo>
                  <a:lnTo>
                    <a:pt x="179872" y="342693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FEF2C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314" y="3267074"/>
              <a:ext cx="153471" cy="13334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609599" y="4304506"/>
            <a:ext cx="342900" cy="342900"/>
            <a:chOff x="609599" y="3886199"/>
            <a:chExt cx="342900" cy="342900"/>
          </a:xfrm>
        </p:grpSpPr>
        <p:sp>
          <p:nvSpPr>
            <p:cNvPr id="15" name="object 15"/>
            <p:cNvSpPr/>
            <p:nvPr/>
          </p:nvSpPr>
          <p:spPr>
            <a:xfrm>
              <a:off x="609599" y="38861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8" y="322656"/>
                  </a:lnTo>
                  <a:lnTo>
                    <a:pt x="56317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6"/>
                  </a:lnTo>
                  <a:lnTo>
                    <a:pt x="7380" y="121679"/>
                  </a:lnTo>
                  <a:lnTo>
                    <a:pt x="24386" y="83314"/>
                  </a:lnTo>
                  <a:lnTo>
                    <a:pt x="50216" y="50216"/>
                  </a:lnTo>
                  <a:lnTo>
                    <a:pt x="83315" y="24386"/>
                  </a:lnTo>
                  <a:lnTo>
                    <a:pt x="121680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6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9"/>
                  </a:lnTo>
                  <a:lnTo>
                    <a:pt x="342694" y="163026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3"/>
                  </a:lnTo>
                  <a:lnTo>
                    <a:pt x="221219" y="335518"/>
                  </a:lnTo>
                  <a:lnTo>
                    <a:pt x="179872" y="342693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ECE8F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849" y="3990974"/>
              <a:ext cx="152399" cy="13334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09599" y="5295106"/>
            <a:ext cx="342900" cy="342900"/>
            <a:chOff x="609599" y="4600574"/>
            <a:chExt cx="342900" cy="342900"/>
          </a:xfrm>
        </p:grpSpPr>
        <p:sp>
          <p:nvSpPr>
            <p:cNvPr id="18" name="object 18"/>
            <p:cNvSpPr/>
            <p:nvPr/>
          </p:nvSpPr>
          <p:spPr>
            <a:xfrm>
              <a:off x="609599" y="4600574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59"/>
                  </a:lnTo>
                  <a:lnTo>
                    <a:pt x="90628" y="322656"/>
                  </a:lnTo>
                  <a:lnTo>
                    <a:pt x="56317" y="298493"/>
                  </a:lnTo>
                  <a:lnTo>
                    <a:pt x="28894" y="266701"/>
                  </a:lnTo>
                  <a:lnTo>
                    <a:pt x="10017" y="229199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6"/>
                  </a:lnTo>
                  <a:lnTo>
                    <a:pt x="7380" y="121679"/>
                  </a:lnTo>
                  <a:lnTo>
                    <a:pt x="24386" y="83314"/>
                  </a:lnTo>
                  <a:lnTo>
                    <a:pt x="50216" y="50216"/>
                  </a:lnTo>
                  <a:lnTo>
                    <a:pt x="83315" y="24385"/>
                  </a:lnTo>
                  <a:lnTo>
                    <a:pt x="121680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9"/>
                  </a:lnTo>
                  <a:lnTo>
                    <a:pt x="342694" y="163026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3"/>
                  </a:lnTo>
                  <a:lnTo>
                    <a:pt x="221219" y="335518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8662" y="4695824"/>
              <a:ext cx="104768" cy="152399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0" y="0"/>
            <a:ext cx="142875" cy="6856413"/>
          </a:xfrm>
          <a:custGeom>
            <a:avLst/>
            <a:gdLst/>
            <a:ahLst/>
            <a:cxnLst/>
            <a:rect l="l" t="t" r="r" b="b"/>
            <a:pathLst>
              <a:path w="142875" h="9086850">
                <a:moveTo>
                  <a:pt x="142874" y="9086849"/>
                </a:moveTo>
                <a:lnTo>
                  <a:pt x="0" y="9086849"/>
                </a:lnTo>
                <a:lnTo>
                  <a:pt x="0" y="0"/>
                </a:lnTo>
                <a:lnTo>
                  <a:pt x="142874" y="0"/>
                </a:lnTo>
                <a:lnTo>
                  <a:pt x="142874" y="908684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Rectangle 33"/>
          <p:cNvSpPr/>
          <p:nvPr/>
        </p:nvSpPr>
        <p:spPr>
          <a:xfrm>
            <a:off x="609599" y="1218406"/>
            <a:ext cx="838201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5" dirty="0"/>
              <a:t>Introduction</a:t>
            </a:r>
            <a:r>
              <a:rPr spc="-35" dirty="0"/>
              <a:t> </a:t>
            </a:r>
            <a:r>
              <a:rPr spc="-170" dirty="0"/>
              <a:t>to</a:t>
            </a:r>
            <a:r>
              <a:rPr spc="-30" dirty="0"/>
              <a:t> </a:t>
            </a:r>
            <a:r>
              <a:rPr spc="-150" dirty="0"/>
              <a:t>Logistic</a:t>
            </a:r>
            <a:r>
              <a:rPr spc="-35" dirty="0"/>
              <a:t> </a:t>
            </a:r>
            <a:r>
              <a:rPr spc="-140"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704975"/>
            <a:ext cx="198090" cy="19809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34620">
              <a:lnSpc>
                <a:spcPct val="137900"/>
              </a:lnSpc>
              <a:spcBef>
                <a:spcPts val="55"/>
              </a:spcBef>
            </a:pPr>
            <a:r>
              <a:rPr b="1" spc="-90" dirty="0">
                <a:latin typeface="Roboto"/>
                <a:cs typeface="Roboto"/>
              </a:rPr>
              <a:t>What</a:t>
            </a:r>
            <a:r>
              <a:rPr b="1" spc="-10" dirty="0">
                <a:latin typeface="Roboto"/>
                <a:cs typeface="Roboto"/>
              </a:rPr>
              <a:t> </a:t>
            </a:r>
            <a:r>
              <a:rPr b="1" spc="-60" dirty="0">
                <a:latin typeface="Roboto"/>
                <a:cs typeface="Roboto"/>
              </a:rPr>
              <a:t>is</a:t>
            </a:r>
            <a:r>
              <a:rPr b="1" spc="-10" dirty="0">
                <a:latin typeface="Roboto"/>
                <a:cs typeface="Roboto"/>
              </a:rPr>
              <a:t> </a:t>
            </a:r>
            <a:r>
              <a:rPr b="1" spc="-75" dirty="0">
                <a:latin typeface="Roboto"/>
                <a:cs typeface="Roboto"/>
              </a:rPr>
              <a:t>logistic</a:t>
            </a:r>
            <a:r>
              <a:rPr b="1" spc="-5" dirty="0">
                <a:latin typeface="Roboto"/>
                <a:cs typeface="Roboto"/>
              </a:rPr>
              <a:t> </a:t>
            </a:r>
            <a:r>
              <a:rPr b="1" spc="-80" dirty="0">
                <a:latin typeface="Roboto"/>
                <a:cs typeface="Roboto"/>
              </a:rPr>
              <a:t>regression?</a:t>
            </a:r>
            <a:r>
              <a:rPr b="1" spc="-10" dirty="0">
                <a:latin typeface="Roboto"/>
                <a:cs typeface="Roboto"/>
              </a:rPr>
              <a:t> </a:t>
            </a:r>
            <a:r>
              <a:rPr spc="-110" dirty="0"/>
              <a:t>A</a:t>
            </a:r>
            <a:r>
              <a:rPr spc="-5" dirty="0"/>
              <a:t> </a:t>
            </a:r>
            <a:r>
              <a:rPr spc="-65" dirty="0"/>
              <a:t>statistical</a:t>
            </a:r>
            <a:r>
              <a:rPr dirty="0"/>
              <a:t> </a:t>
            </a:r>
            <a:r>
              <a:rPr spc="-100" dirty="0"/>
              <a:t>method</a:t>
            </a:r>
            <a:r>
              <a:rPr spc="-5" dirty="0"/>
              <a:t> </a:t>
            </a:r>
            <a:r>
              <a:rPr spc="-75" dirty="0"/>
              <a:t>for</a:t>
            </a:r>
            <a:r>
              <a:rPr spc="-5" dirty="0"/>
              <a:t> </a:t>
            </a:r>
            <a:r>
              <a:rPr spc="-75" dirty="0"/>
              <a:t>binary</a:t>
            </a:r>
            <a:r>
              <a:rPr dirty="0"/>
              <a:t> </a:t>
            </a:r>
            <a:r>
              <a:rPr spc="-75" dirty="0"/>
              <a:t>classification</a:t>
            </a:r>
            <a:r>
              <a:rPr spc="-5" dirty="0"/>
              <a:t> </a:t>
            </a:r>
            <a:r>
              <a:rPr spc="-20" dirty="0"/>
              <a:t>that </a:t>
            </a:r>
            <a:r>
              <a:rPr spc="-80" dirty="0"/>
              <a:t>estimates</a:t>
            </a:r>
            <a:r>
              <a:rPr spc="-20" dirty="0"/>
              <a:t> </a:t>
            </a:r>
            <a:r>
              <a:rPr spc="-80" dirty="0"/>
              <a:t>the</a:t>
            </a:r>
            <a:r>
              <a:rPr spc="-20" dirty="0"/>
              <a:t> </a:t>
            </a:r>
            <a:r>
              <a:rPr spc="-70" dirty="0"/>
              <a:t>probability</a:t>
            </a:r>
            <a:r>
              <a:rPr spc="-20" dirty="0"/>
              <a:t> </a:t>
            </a:r>
            <a:r>
              <a:rPr spc="-80" dirty="0"/>
              <a:t>of</a:t>
            </a:r>
            <a:r>
              <a:rPr spc="-15" dirty="0"/>
              <a:t> </a:t>
            </a:r>
            <a:r>
              <a:rPr spc="-80" dirty="0"/>
              <a:t>an</a:t>
            </a:r>
            <a:r>
              <a:rPr spc="-20" dirty="0"/>
              <a:t> </a:t>
            </a:r>
            <a:r>
              <a:rPr spc="-85" dirty="0"/>
              <a:t>event</a:t>
            </a:r>
            <a:r>
              <a:rPr spc="-20" dirty="0"/>
              <a:t> </a:t>
            </a:r>
            <a:r>
              <a:rPr spc="-75" dirty="0"/>
              <a:t>occurring</a:t>
            </a:r>
            <a:r>
              <a:rPr spc="-15" dirty="0"/>
              <a:t> </a:t>
            </a:r>
            <a:r>
              <a:rPr spc="-90" dirty="0"/>
              <a:t>based</a:t>
            </a:r>
            <a:r>
              <a:rPr spc="-20" dirty="0"/>
              <a:t> </a:t>
            </a:r>
            <a:r>
              <a:rPr spc="-90" dirty="0"/>
              <a:t>on</a:t>
            </a:r>
            <a:r>
              <a:rPr spc="-20" dirty="0"/>
              <a:t> </a:t>
            </a:r>
            <a:r>
              <a:rPr spc="-80" dirty="0"/>
              <a:t>given</a:t>
            </a:r>
            <a:r>
              <a:rPr spc="-20" dirty="0"/>
              <a:t> </a:t>
            </a:r>
            <a:r>
              <a:rPr spc="-10" dirty="0"/>
              <a:t>independent variables.</a:t>
            </a:r>
          </a:p>
          <a:p>
            <a:pPr marL="12700" marR="5080">
              <a:lnSpc>
                <a:spcPct val="139700"/>
              </a:lnSpc>
              <a:spcBef>
                <a:spcPts val="1125"/>
              </a:spcBef>
            </a:pPr>
            <a:r>
              <a:rPr b="1" spc="-105" dirty="0">
                <a:latin typeface="Roboto"/>
                <a:cs typeface="Roboto"/>
              </a:rPr>
              <a:t>Types</a:t>
            </a:r>
            <a:r>
              <a:rPr b="1" spc="-15" dirty="0">
                <a:latin typeface="Roboto"/>
                <a:cs typeface="Roboto"/>
              </a:rPr>
              <a:t> </a:t>
            </a:r>
            <a:r>
              <a:rPr b="1" spc="-80" dirty="0">
                <a:latin typeface="Roboto"/>
                <a:cs typeface="Roboto"/>
              </a:rPr>
              <a:t>of</a:t>
            </a:r>
            <a:r>
              <a:rPr b="1" spc="-10" dirty="0">
                <a:latin typeface="Roboto"/>
                <a:cs typeface="Roboto"/>
              </a:rPr>
              <a:t> </a:t>
            </a:r>
            <a:r>
              <a:rPr b="1" spc="-95" dirty="0">
                <a:latin typeface="Roboto"/>
                <a:cs typeface="Roboto"/>
              </a:rPr>
              <a:t>problems</a:t>
            </a:r>
            <a:r>
              <a:rPr b="1" spc="-10" dirty="0">
                <a:latin typeface="Roboto"/>
                <a:cs typeface="Roboto"/>
              </a:rPr>
              <a:t> </a:t>
            </a:r>
            <a:r>
              <a:rPr b="1" spc="-35" dirty="0">
                <a:latin typeface="Roboto"/>
                <a:cs typeface="Roboto"/>
              </a:rPr>
              <a:t>it</a:t>
            </a:r>
            <a:r>
              <a:rPr b="1" spc="-10" dirty="0">
                <a:latin typeface="Roboto"/>
                <a:cs typeface="Roboto"/>
              </a:rPr>
              <a:t> </a:t>
            </a:r>
            <a:r>
              <a:rPr b="1" spc="-75" dirty="0">
                <a:latin typeface="Roboto"/>
                <a:cs typeface="Roboto"/>
              </a:rPr>
              <a:t>solves:</a:t>
            </a:r>
            <a:r>
              <a:rPr b="1" spc="-15" dirty="0">
                <a:latin typeface="Roboto"/>
                <a:cs typeface="Roboto"/>
              </a:rPr>
              <a:t> </a:t>
            </a:r>
            <a:r>
              <a:rPr spc="-70" dirty="0"/>
              <a:t>Binary</a:t>
            </a:r>
            <a:r>
              <a:rPr spc="-5" dirty="0"/>
              <a:t> </a:t>
            </a:r>
            <a:r>
              <a:rPr spc="-75" dirty="0"/>
              <a:t>classification</a:t>
            </a:r>
            <a:r>
              <a:rPr spc="-5" dirty="0"/>
              <a:t> </a:t>
            </a:r>
            <a:r>
              <a:rPr spc="-95" dirty="0"/>
              <a:t>problems</a:t>
            </a:r>
            <a:r>
              <a:rPr spc="-5" dirty="0"/>
              <a:t> </a:t>
            </a:r>
            <a:r>
              <a:rPr spc="-70" dirty="0"/>
              <a:t>(yes/no,</a:t>
            </a:r>
            <a:r>
              <a:rPr spc="-5" dirty="0"/>
              <a:t> </a:t>
            </a:r>
            <a:r>
              <a:rPr spc="-25" dirty="0"/>
              <a:t>true/false, </a:t>
            </a:r>
            <a:r>
              <a:rPr spc="-65" dirty="0"/>
              <a:t>0/1),</a:t>
            </a:r>
            <a:r>
              <a:rPr spc="-10" dirty="0"/>
              <a:t> </a:t>
            </a:r>
            <a:r>
              <a:rPr spc="-85" dirty="0"/>
              <a:t>and</a:t>
            </a:r>
            <a:r>
              <a:rPr spc="-10" dirty="0"/>
              <a:t> </a:t>
            </a:r>
            <a:r>
              <a:rPr spc="-80" dirty="0"/>
              <a:t>can</a:t>
            </a:r>
            <a:r>
              <a:rPr spc="-10" dirty="0"/>
              <a:t> </a:t>
            </a:r>
            <a:r>
              <a:rPr spc="-95" dirty="0"/>
              <a:t>be</a:t>
            </a:r>
            <a:r>
              <a:rPr spc="-10" dirty="0"/>
              <a:t> </a:t>
            </a:r>
            <a:r>
              <a:rPr spc="-90" dirty="0"/>
              <a:t>extended</a:t>
            </a:r>
            <a:r>
              <a:rPr spc="-10" dirty="0"/>
              <a:t> </a:t>
            </a:r>
            <a:r>
              <a:rPr spc="-85" dirty="0"/>
              <a:t>to</a:t>
            </a:r>
            <a:r>
              <a:rPr spc="-10" dirty="0"/>
              <a:t> </a:t>
            </a:r>
            <a:r>
              <a:rPr spc="-75" dirty="0"/>
              <a:t>multi-class</a:t>
            </a:r>
            <a:r>
              <a:rPr spc="-10" dirty="0"/>
              <a:t> classification.</a:t>
            </a:r>
          </a:p>
          <a:p>
            <a:pPr marL="12700" marR="604520">
              <a:lnSpc>
                <a:spcPct val="139700"/>
              </a:lnSpc>
              <a:spcBef>
                <a:spcPts val="1125"/>
              </a:spcBef>
            </a:pPr>
            <a:r>
              <a:rPr b="1" spc="-100" dirty="0">
                <a:latin typeface="Roboto"/>
                <a:cs typeface="Roboto"/>
              </a:rPr>
              <a:t>Why</a:t>
            </a:r>
            <a:r>
              <a:rPr b="1" spc="-15" dirty="0">
                <a:latin typeface="Roboto"/>
                <a:cs typeface="Roboto"/>
              </a:rPr>
              <a:t> </a:t>
            </a:r>
            <a:r>
              <a:rPr b="1" spc="-60" dirty="0">
                <a:latin typeface="Roboto"/>
                <a:cs typeface="Roboto"/>
              </a:rPr>
              <a:t>is</a:t>
            </a:r>
            <a:r>
              <a:rPr b="1" spc="-15" dirty="0">
                <a:latin typeface="Roboto"/>
                <a:cs typeface="Roboto"/>
              </a:rPr>
              <a:t> </a:t>
            </a:r>
            <a:r>
              <a:rPr b="1" spc="-35" dirty="0">
                <a:latin typeface="Roboto"/>
                <a:cs typeface="Roboto"/>
              </a:rPr>
              <a:t>it</a:t>
            </a:r>
            <a:r>
              <a:rPr b="1" spc="-15" dirty="0">
                <a:latin typeface="Roboto"/>
                <a:cs typeface="Roboto"/>
              </a:rPr>
              <a:t> </a:t>
            </a:r>
            <a:r>
              <a:rPr b="1" spc="-75" dirty="0">
                <a:latin typeface="Roboto"/>
                <a:cs typeface="Roboto"/>
              </a:rPr>
              <a:t>important?</a:t>
            </a:r>
            <a:r>
              <a:rPr b="1" spc="-15" dirty="0">
                <a:latin typeface="Roboto"/>
                <a:cs typeface="Roboto"/>
              </a:rPr>
              <a:t> </a:t>
            </a:r>
            <a:r>
              <a:rPr spc="-80" dirty="0"/>
              <a:t>Foundation</a:t>
            </a:r>
            <a:r>
              <a:rPr spc="-10" dirty="0"/>
              <a:t> </a:t>
            </a:r>
            <a:r>
              <a:rPr spc="-80" dirty="0"/>
              <a:t>of</a:t>
            </a:r>
            <a:r>
              <a:rPr spc="-10" dirty="0"/>
              <a:t> </a:t>
            </a:r>
            <a:r>
              <a:rPr spc="-100" dirty="0"/>
              <a:t>many</a:t>
            </a:r>
            <a:r>
              <a:rPr spc="-10" dirty="0"/>
              <a:t> </a:t>
            </a:r>
            <a:r>
              <a:rPr spc="-95" dirty="0"/>
              <a:t>complex</a:t>
            </a:r>
            <a:r>
              <a:rPr spc="-10" dirty="0"/>
              <a:t> </a:t>
            </a:r>
            <a:r>
              <a:rPr spc="-114" dirty="0"/>
              <a:t>ML</a:t>
            </a:r>
            <a:r>
              <a:rPr spc="-10" dirty="0"/>
              <a:t> </a:t>
            </a:r>
            <a:r>
              <a:rPr spc="-80" dirty="0"/>
              <a:t>algorithms,</a:t>
            </a:r>
            <a:r>
              <a:rPr spc="-5" dirty="0"/>
              <a:t> </a:t>
            </a:r>
            <a:r>
              <a:rPr spc="-10" dirty="0"/>
              <a:t>easily </a:t>
            </a:r>
            <a:r>
              <a:rPr spc="-70" dirty="0"/>
              <a:t>interpretable,</a:t>
            </a:r>
            <a:r>
              <a:rPr spc="-10" dirty="0"/>
              <a:t> </a:t>
            </a:r>
            <a:r>
              <a:rPr spc="-80" dirty="0"/>
              <a:t>computationally</a:t>
            </a:r>
            <a:r>
              <a:rPr spc="-10" dirty="0"/>
              <a:t> </a:t>
            </a:r>
            <a:r>
              <a:rPr spc="-75" dirty="0"/>
              <a:t>efficient,</a:t>
            </a:r>
            <a:r>
              <a:rPr spc="-10" dirty="0"/>
              <a:t> </a:t>
            </a:r>
            <a:r>
              <a:rPr spc="-85" dirty="0"/>
              <a:t>and</a:t>
            </a:r>
            <a:r>
              <a:rPr spc="-10" dirty="0"/>
              <a:t> </a:t>
            </a:r>
            <a:r>
              <a:rPr spc="-80" dirty="0"/>
              <a:t>provides</a:t>
            </a:r>
            <a:r>
              <a:rPr spc="-10" dirty="0"/>
              <a:t> </a:t>
            </a:r>
            <a:r>
              <a:rPr spc="-70" dirty="0"/>
              <a:t>probability</a:t>
            </a:r>
            <a:r>
              <a:rPr spc="-10" dirty="0"/>
              <a:t> scores.</a:t>
            </a:r>
          </a:p>
          <a:p>
            <a:pPr marL="12700" marR="186690">
              <a:lnSpc>
                <a:spcPct val="132100"/>
              </a:lnSpc>
              <a:spcBef>
                <a:spcPts val="1210"/>
              </a:spcBef>
            </a:pPr>
            <a:r>
              <a:rPr sz="1750" i="1" spc="-105" dirty="0">
                <a:solidFill>
                  <a:srgbClr val="374050"/>
                </a:solidFill>
                <a:latin typeface="Arial"/>
                <a:cs typeface="Arial"/>
              </a:rPr>
              <a:t>Despite</a:t>
            </a:r>
            <a:r>
              <a:rPr sz="1750" i="1" spc="-7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750" i="1" spc="-25" dirty="0">
                <a:solidFill>
                  <a:srgbClr val="374050"/>
                </a:solidFill>
                <a:latin typeface="Arial"/>
                <a:cs typeface="Arial"/>
              </a:rPr>
              <a:t>its</a:t>
            </a:r>
            <a:r>
              <a:rPr sz="1750" i="1" spc="-7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750" i="1" spc="-145" dirty="0">
                <a:solidFill>
                  <a:srgbClr val="374050"/>
                </a:solidFill>
                <a:latin typeface="Arial"/>
                <a:cs typeface="Arial"/>
              </a:rPr>
              <a:t>name,</a:t>
            </a:r>
            <a:r>
              <a:rPr sz="1750" i="1" spc="-7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750" i="1" spc="-50" dirty="0">
                <a:solidFill>
                  <a:srgbClr val="374050"/>
                </a:solidFill>
                <a:latin typeface="Arial"/>
                <a:cs typeface="Arial"/>
              </a:rPr>
              <a:t>logistic</a:t>
            </a:r>
            <a:r>
              <a:rPr sz="1750" i="1" spc="-7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750" i="1" spc="-100" dirty="0">
                <a:solidFill>
                  <a:srgbClr val="374050"/>
                </a:solidFill>
                <a:latin typeface="Arial"/>
                <a:cs typeface="Arial"/>
              </a:rPr>
              <a:t>regression</a:t>
            </a:r>
            <a:r>
              <a:rPr sz="1750" i="1" spc="-7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750" i="1" spc="-45" dirty="0">
                <a:solidFill>
                  <a:srgbClr val="374050"/>
                </a:solidFill>
                <a:latin typeface="Arial"/>
                <a:cs typeface="Arial"/>
              </a:rPr>
              <a:t>is</a:t>
            </a:r>
            <a:r>
              <a:rPr sz="1750" i="1" spc="-7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750" i="1" spc="-114" dirty="0">
                <a:solidFill>
                  <a:srgbClr val="374050"/>
                </a:solidFill>
                <a:latin typeface="Arial"/>
                <a:cs typeface="Arial"/>
              </a:rPr>
              <a:t>used</a:t>
            </a:r>
            <a:r>
              <a:rPr sz="1750" i="1" spc="-7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750" i="1" spc="-40" dirty="0">
                <a:solidFill>
                  <a:srgbClr val="374050"/>
                </a:solidFill>
                <a:latin typeface="Arial"/>
                <a:cs typeface="Arial"/>
              </a:rPr>
              <a:t>for</a:t>
            </a:r>
            <a:r>
              <a:rPr sz="1750" i="1" spc="-70" dirty="0">
                <a:solidFill>
                  <a:srgbClr val="374050"/>
                </a:solidFill>
                <a:latin typeface="Arial"/>
                <a:cs typeface="Arial"/>
              </a:rPr>
              <a:t> classification,</a:t>
            </a:r>
            <a:r>
              <a:rPr sz="1750" i="1" spc="-75" dirty="0">
                <a:solidFill>
                  <a:srgbClr val="374050"/>
                </a:solidFill>
                <a:latin typeface="Arial"/>
                <a:cs typeface="Arial"/>
              </a:rPr>
              <a:t> not</a:t>
            </a:r>
            <a:r>
              <a:rPr sz="1750" i="1" spc="-70" dirty="0">
                <a:solidFill>
                  <a:srgbClr val="374050"/>
                </a:solidFill>
                <a:latin typeface="Arial"/>
                <a:cs typeface="Arial"/>
              </a:rPr>
              <a:t> regression </a:t>
            </a:r>
            <a:r>
              <a:rPr sz="1750" i="1" spc="-10" dirty="0">
                <a:solidFill>
                  <a:srgbClr val="374050"/>
                </a:solidFill>
                <a:latin typeface="Arial"/>
                <a:cs typeface="Arial"/>
              </a:rPr>
              <a:t>problems.</a:t>
            </a:r>
            <a:endParaRPr sz="175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2924174"/>
            <a:ext cx="198090" cy="1980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3790950"/>
            <a:ext cx="198090" cy="1980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4982716"/>
            <a:ext cx="198090" cy="1980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53398" y="1638299"/>
            <a:ext cx="3429000" cy="228599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0"/>
            <a:ext cx="142875" cy="6858000"/>
          </a:xfrm>
          <a:custGeom>
            <a:avLst/>
            <a:gdLst/>
            <a:ahLst/>
            <a:cxnLst/>
            <a:rect l="l" t="t" r="r" b="b"/>
            <a:pathLst>
              <a:path w="142875" h="6858000">
                <a:moveTo>
                  <a:pt x="142874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42874" y="0"/>
                </a:lnTo>
                <a:lnTo>
                  <a:pt x="142874" y="68579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065"/>
              </a:lnSpc>
            </a:pPr>
            <a:fld id="{81D60167-4931-47E6-BA6A-407CBD079E47}" type="slidenum">
              <a:rPr sz="1300" spc="-50" dirty="0"/>
              <a:t>2</a:t>
            </a:fld>
            <a:endParaRPr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75" dirty="0"/>
              <a:t>Mathematical</a:t>
            </a:r>
            <a:r>
              <a:rPr spc="-35" dirty="0"/>
              <a:t> </a:t>
            </a:r>
            <a:r>
              <a:rPr spc="-170" dirty="0"/>
              <a:t>Foundation</a:t>
            </a:r>
            <a:r>
              <a:rPr spc="-35" dirty="0"/>
              <a:t> </a:t>
            </a:r>
            <a:r>
              <a:rPr spc="-225" dirty="0"/>
              <a:t>&amp;</a:t>
            </a:r>
            <a:r>
              <a:rPr spc="-30" dirty="0"/>
              <a:t> </a:t>
            </a:r>
            <a:r>
              <a:rPr spc="-175" dirty="0"/>
              <a:t>Sigmoid</a:t>
            </a:r>
            <a:r>
              <a:rPr spc="-35" dirty="0"/>
              <a:t> </a:t>
            </a:r>
            <a:r>
              <a:rPr spc="-114" dirty="0"/>
              <a:t>Function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717377"/>
            <a:ext cx="224033" cy="17382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42974" y="2428874"/>
            <a:ext cx="6905625" cy="447675"/>
          </a:xfrm>
          <a:custGeom>
            <a:avLst/>
            <a:gdLst/>
            <a:ahLst/>
            <a:cxnLst/>
            <a:rect l="l" t="t" r="r" b="b"/>
            <a:pathLst>
              <a:path w="6905625" h="447675">
                <a:moveTo>
                  <a:pt x="6872576" y="447674"/>
                </a:moveTo>
                <a:lnTo>
                  <a:pt x="33047" y="447674"/>
                </a:lnTo>
                <a:lnTo>
                  <a:pt x="28187" y="446707"/>
                </a:lnTo>
                <a:lnTo>
                  <a:pt x="966" y="419487"/>
                </a:lnTo>
                <a:lnTo>
                  <a:pt x="0" y="414627"/>
                </a:lnTo>
                <a:lnTo>
                  <a:pt x="0" y="409574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6872576" y="0"/>
                </a:lnTo>
                <a:lnTo>
                  <a:pt x="6904657" y="28187"/>
                </a:lnTo>
                <a:lnTo>
                  <a:pt x="6905623" y="33047"/>
                </a:lnTo>
                <a:lnTo>
                  <a:pt x="6905623" y="414627"/>
                </a:lnTo>
                <a:lnTo>
                  <a:pt x="6877436" y="446707"/>
                </a:lnTo>
                <a:lnTo>
                  <a:pt x="6872576" y="447674"/>
                </a:lnTo>
                <a:close/>
              </a:path>
            </a:pathLst>
          </a:custGeom>
          <a:solidFill>
            <a:srgbClr val="3398DA">
              <a:alpha val="101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3184205"/>
            <a:ext cx="198090" cy="17332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23924" y="3543299"/>
            <a:ext cx="5791200" cy="447675"/>
          </a:xfrm>
          <a:custGeom>
            <a:avLst/>
            <a:gdLst/>
            <a:ahLst/>
            <a:cxnLst/>
            <a:rect l="l" t="t" r="r" b="b"/>
            <a:pathLst>
              <a:path w="5791200" h="447675">
                <a:moveTo>
                  <a:pt x="5758151" y="447674"/>
                </a:moveTo>
                <a:lnTo>
                  <a:pt x="33047" y="447674"/>
                </a:lnTo>
                <a:lnTo>
                  <a:pt x="28187" y="446707"/>
                </a:lnTo>
                <a:lnTo>
                  <a:pt x="966" y="419486"/>
                </a:lnTo>
                <a:lnTo>
                  <a:pt x="0" y="414627"/>
                </a:lnTo>
                <a:lnTo>
                  <a:pt x="0" y="409574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758151" y="0"/>
                </a:lnTo>
                <a:lnTo>
                  <a:pt x="5790231" y="28187"/>
                </a:lnTo>
                <a:lnTo>
                  <a:pt x="5791199" y="33047"/>
                </a:lnTo>
                <a:lnTo>
                  <a:pt x="5791199" y="414627"/>
                </a:lnTo>
                <a:lnTo>
                  <a:pt x="5763011" y="446707"/>
                </a:lnTo>
                <a:lnTo>
                  <a:pt x="5758151" y="447674"/>
                </a:lnTo>
                <a:close/>
              </a:path>
            </a:pathLst>
          </a:custGeom>
          <a:solidFill>
            <a:srgbClr val="3398DA">
              <a:alpha val="101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4675844"/>
            <a:ext cx="247501" cy="12375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71549" y="5362574"/>
            <a:ext cx="6877050" cy="457200"/>
          </a:xfrm>
          <a:custGeom>
            <a:avLst/>
            <a:gdLst/>
            <a:ahLst/>
            <a:cxnLst/>
            <a:rect l="l" t="t" r="r" b="b"/>
            <a:pathLst>
              <a:path w="6877050" h="457200">
                <a:moveTo>
                  <a:pt x="6844001" y="457199"/>
                </a:moveTo>
                <a:lnTo>
                  <a:pt x="33047" y="457199"/>
                </a:lnTo>
                <a:lnTo>
                  <a:pt x="28187" y="456232"/>
                </a:lnTo>
                <a:lnTo>
                  <a:pt x="966" y="429011"/>
                </a:lnTo>
                <a:lnTo>
                  <a:pt x="0" y="424152"/>
                </a:lnTo>
                <a:lnTo>
                  <a:pt x="0" y="419099"/>
                </a:lnTo>
                <a:lnTo>
                  <a:pt x="0" y="33046"/>
                </a:lnTo>
                <a:lnTo>
                  <a:pt x="28187" y="966"/>
                </a:lnTo>
                <a:lnTo>
                  <a:pt x="33047" y="0"/>
                </a:lnTo>
                <a:lnTo>
                  <a:pt x="6844001" y="0"/>
                </a:lnTo>
                <a:lnTo>
                  <a:pt x="6876082" y="28186"/>
                </a:lnTo>
                <a:lnTo>
                  <a:pt x="6877048" y="33046"/>
                </a:lnTo>
                <a:lnTo>
                  <a:pt x="6877048" y="424152"/>
                </a:lnTo>
                <a:lnTo>
                  <a:pt x="6848861" y="456232"/>
                </a:lnTo>
                <a:lnTo>
                  <a:pt x="6844001" y="457199"/>
                </a:lnTo>
                <a:close/>
              </a:path>
            </a:pathLst>
          </a:custGeom>
          <a:solidFill>
            <a:srgbClr val="3398DA">
              <a:alpha val="101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909290" y="1555381"/>
            <a:ext cx="6832600" cy="46971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830" marR="5080">
              <a:lnSpc>
                <a:spcPct val="136000"/>
              </a:lnSpc>
              <a:spcBef>
                <a:spcPts val="90"/>
              </a:spcBef>
            </a:pPr>
            <a:r>
              <a:rPr sz="1700" b="1" spc="-80" dirty="0">
                <a:latin typeface="Roboto"/>
                <a:cs typeface="Roboto"/>
              </a:rPr>
              <a:t>Mathematical</a:t>
            </a:r>
            <a:r>
              <a:rPr sz="1700" b="1" spc="-10" dirty="0">
                <a:latin typeface="Roboto"/>
                <a:cs typeface="Roboto"/>
              </a:rPr>
              <a:t> </a:t>
            </a:r>
            <a:r>
              <a:rPr sz="1700" b="1" spc="-80" dirty="0">
                <a:latin typeface="Roboto"/>
                <a:cs typeface="Roboto"/>
              </a:rPr>
              <a:t>form:</a:t>
            </a:r>
            <a:r>
              <a:rPr sz="1700" b="1" spc="-1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Logistic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85" dirty="0">
                <a:latin typeface="Roboto"/>
                <a:cs typeface="Roboto"/>
              </a:rPr>
              <a:t>regression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95" dirty="0">
                <a:latin typeface="Roboto"/>
                <a:cs typeface="Roboto"/>
              </a:rPr>
              <a:t>models</a:t>
            </a:r>
            <a:r>
              <a:rPr sz="170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the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probability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that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Y=1</a:t>
            </a:r>
            <a:r>
              <a:rPr sz="1700" dirty="0">
                <a:latin typeface="Roboto"/>
                <a:cs typeface="Roboto"/>
              </a:rPr>
              <a:t> </a:t>
            </a:r>
            <a:r>
              <a:rPr sz="1700" spc="-10" dirty="0">
                <a:latin typeface="Roboto"/>
                <a:cs typeface="Roboto"/>
              </a:rPr>
              <a:t>given </a:t>
            </a:r>
            <a:r>
              <a:rPr sz="1700" spc="-85" dirty="0">
                <a:latin typeface="Roboto"/>
                <a:cs typeface="Roboto"/>
              </a:rPr>
              <a:t>features</a:t>
            </a:r>
            <a:r>
              <a:rPr sz="1700" spc="35" dirty="0">
                <a:latin typeface="Roboto"/>
                <a:cs typeface="Roboto"/>
              </a:rPr>
              <a:t> </a:t>
            </a:r>
            <a:r>
              <a:rPr sz="1700" spc="-25" dirty="0">
                <a:latin typeface="Roboto"/>
                <a:cs typeface="Roboto"/>
              </a:rPr>
              <a:t>X.</a:t>
            </a:r>
            <a:endParaRPr sz="17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550" dirty="0">
              <a:latin typeface="Roboto"/>
              <a:cs typeface="Roboto"/>
            </a:endParaRPr>
          </a:p>
          <a:p>
            <a:pPr marL="143510" algn="ctr">
              <a:lnSpc>
                <a:spcPct val="100000"/>
              </a:lnSpc>
            </a:pPr>
            <a:r>
              <a:rPr sz="1550" dirty="0">
                <a:latin typeface="Liberation Serif"/>
                <a:cs typeface="Liberation Serif"/>
              </a:rPr>
              <a:t>P(Y=1|X)</a:t>
            </a:r>
            <a:r>
              <a:rPr sz="1550" spc="-10" dirty="0">
                <a:latin typeface="Liberation Serif"/>
                <a:cs typeface="Liberation Serif"/>
              </a:rPr>
              <a:t> </a:t>
            </a:r>
            <a:r>
              <a:rPr sz="1550" dirty="0">
                <a:latin typeface="Liberation Serif"/>
                <a:cs typeface="Liberation Serif"/>
              </a:rPr>
              <a:t>=</a:t>
            </a:r>
            <a:r>
              <a:rPr sz="1550" spc="-5" dirty="0">
                <a:latin typeface="Liberation Serif"/>
                <a:cs typeface="Liberation Serif"/>
              </a:rPr>
              <a:t> </a:t>
            </a:r>
            <a:r>
              <a:rPr sz="1550" dirty="0">
                <a:latin typeface="Liberation Serif"/>
                <a:cs typeface="Liberation Serif"/>
              </a:rPr>
              <a:t>σ(β</a:t>
            </a:r>
            <a:r>
              <a:rPr sz="1550" dirty="0">
                <a:latin typeface="DejaVu Sans"/>
                <a:cs typeface="DejaVu Sans"/>
              </a:rPr>
              <a:t>₀</a:t>
            </a:r>
            <a:r>
              <a:rPr sz="1550" spc="-114" dirty="0">
                <a:latin typeface="DejaVu Sans"/>
                <a:cs typeface="DejaVu Sans"/>
              </a:rPr>
              <a:t> </a:t>
            </a:r>
            <a:r>
              <a:rPr sz="1550" dirty="0">
                <a:latin typeface="Liberation Serif"/>
                <a:cs typeface="Liberation Serif"/>
              </a:rPr>
              <a:t>+</a:t>
            </a:r>
            <a:r>
              <a:rPr sz="1550" spc="-5" dirty="0">
                <a:latin typeface="Liberation Serif"/>
                <a:cs typeface="Liberation Serif"/>
              </a:rPr>
              <a:t> </a:t>
            </a:r>
            <a:r>
              <a:rPr sz="1550" dirty="0">
                <a:latin typeface="Liberation Serif"/>
                <a:cs typeface="Liberation Serif"/>
              </a:rPr>
              <a:t>β</a:t>
            </a:r>
            <a:r>
              <a:rPr sz="1550" dirty="0">
                <a:latin typeface="DejaVu Sans"/>
                <a:cs typeface="DejaVu Sans"/>
              </a:rPr>
              <a:t>₁</a:t>
            </a:r>
            <a:r>
              <a:rPr sz="1550" dirty="0">
                <a:latin typeface="Liberation Serif"/>
                <a:cs typeface="Liberation Serif"/>
              </a:rPr>
              <a:t>X</a:t>
            </a:r>
            <a:r>
              <a:rPr sz="1550" dirty="0">
                <a:latin typeface="DejaVu Sans"/>
                <a:cs typeface="DejaVu Sans"/>
              </a:rPr>
              <a:t>₁</a:t>
            </a:r>
            <a:r>
              <a:rPr sz="1550" spc="-114" dirty="0">
                <a:latin typeface="DejaVu Sans"/>
                <a:cs typeface="DejaVu Sans"/>
              </a:rPr>
              <a:t> </a:t>
            </a:r>
            <a:r>
              <a:rPr sz="1550" dirty="0">
                <a:latin typeface="Liberation Serif"/>
                <a:cs typeface="Liberation Serif"/>
              </a:rPr>
              <a:t>+</a:t>
            </a:r>
            <a:r>
              <a:rPr sz="1550" spc="-5" dirty="0">
                <a:latin typeface="Liberation Serif"/>
                <a:cs typeface="Liberation Serif"/>
              </a:rPr>
              <a:t> </a:t>
            </a:r>
            <a:r>
              <a:rPr sz="1550" dirty="0">
                <a:latin typeface="Liberation Serif"/>
                <a:cs typeface="Liberation Serif"/>
              </a:rPr>
              <a:t>β</a:t>
            </a:r>
            <a:r>
              <a:rPr sz="1550" dirty="0">
                <a:latin typeface="DejaVu Sans"/>
                <a:cs typeface="DejaVu Sans"/>
              </a:rPr>
              <a:t>₂</a:t>
            </a:r>
            <a:r>
              <a:rPr sz="1550" dirty="0">
                <a:latin typeface="Liberation Serif"/>
                <a:cs typeface="Liberation Serif"/>
              </a:rPr>
              <a:t>X</a:t>
            </a:r>
            <a:r>
              <a:rPr sz="1550" dirty="0">
                <a:latin typeface="DejaVu Sans"/>
                <a:cs typeface="DejaVu Sans"/>
              </a:rPr>
              <a:t>₂</a:t>
            </a:r>
            <a:r>
              <a:rPr sz="1550" spc="-114" dirty="0">
                <a:latin typeface="DejaVu Sans"/>
                <a:cs typeface="DejaVu Sans"/>
              </a:rPr>
              <a:t> </a:t>
            </a:r>
            <a:r>
              <a:rPr sz="1550" dirty="0">
                <a:latin typeface="Liberation Serif"/>
                <a:cs typeface="Liberation Serif"/>
              </a:rPr>
              <a:t>+</a:t>
            </a:r>
            <a:r>
              <a:rPr sz="1550" spc="-5" dirty="0">
                <a:latin typeface="Liberation Serif"/>
                <a:cs typeface="Liberation Serif"/>
              </a:rPr>
              <a:t> </a:t>
            </a:r>
            <a:r>
              <a:rPr sz="1550" dirty="0">
                <a:latin typeface="Liberation Serif"/>
                <a:cs typeface="Liberation Serif"/>
              </a:rPr>
              <a:t>...</a:t>
            </a:r>
            <a:r>
              <a:rPr sz="1550" spc="-10" dirty="0">
                <a:latin typeface="Liberation Serif"/>
                <a:cs typeface="Liberation Serif"/>
              </a:rPr>
              <a:t> </a:t>
            </a:r>
            <a:r>
              <a:rPr sz="1550" dirty="0">
                <a:latin typeface="Liberation Serif"/>
                <a:cs typeface="Liberation Serif"/>
              </a:rPr>
              <a:t>+</a:t>
            </a:r>
            <a:r>
              <a:rPr sz="1550" spc="-5" dirty="0">
                <a:latin typeface="Liberation Serif"/>
                <a:cs typeface="Liberation Serif"/>
              </a:rPr>
              <a:t> </a:t>
            </a:r>
            <a:r>
              <a:rPr sz="1550" spc="-10" dirty="0">
                <a:latin typeface="Liberation Serif"/>
                <a:cs typeface="Liberation Serif"/>
              </a:rPr>
              <a:t>β</a:t>
            </a:r>
            <a:r>
              <a:rPr sz="1550" spc="-10" dirty="0">
                <a:latin typeface="DejaVu Sans"/>
                <a:cs typeface="DejaVu Sans"/>
              </a:rPr>
              <a:t>ₙ</a:t>
            </a:r>
            <a:r>
              <a:rPr sz="1550" spc="-10" dirty="0">
                <a:latin typeface="Liberation Serif"/>
                <a:cs typeface="Liberation Serif"/>
              </a:rPr>
              <a:t>X</a:t>
            </a:r>
            <a:r>
              <a:rPr sz="1550" spc="-10" dirty="0">
                <a:latin typeface="DejaVu Sans"/>
                <a:cs typeface="DejaVu Sans"/>
              </a:rPr>
              <a:t>ₙ</a:t>
            </a:r>
            <a:r>
              <a:rPr sz="1550" spc="-10" dirty="0">
                <a:latin typeface="Liberation Serif"/>
                <a:cs typeface="Liberation Serif"/>
              </a:rPr>
              <a:t>)</a:t>
            </a:r>
            <a:endParaRPr sz="1550" dirty="0">
              <a:latin typeface="Liberation Serif"/>
              <a:cs typeface="Liberation Serif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550" dirty="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</a:pPr>
            <a:r>
              <a:rPr sz="1700" b="1" spc="-90" dirty="0">
                <a:latin typeface="Roboto"/>
                <a:cs typeface="Roboto"/>
              </a:rPr>
              <a:t>Log-</a:t>
            </a:r>
            <a:r>
              <a:rPr sz="1700" b="1" spc="-95" dirty="0">
                <a:latin typeface="Roboto"/>
                <a:cs typeface="Roboto"/>
              </a:rPr>
              <a:t>odds</a:t>
            </a:r>
            <a:r>
              <a:rPr sz="1700" b="1" spc="-20" dirty="0">
                <a:latin typeface="Roboto"/>
                <a:cs typeface="Roboto"/>
              </a:rPr>
              <a:t> </a:t>
            </a:r>
            <a:r>
              <a:rPr sz="1700" b="1" spc="-65" dirty="0">
                <a:latin typeface="Roboto"/>
                <a:cs typeface="Roboto"/>
              </a:rPr>
              <a:t>(logit):</a:t>
            </a:r>
            <a:r>
              <a:rPr sz="1700" b="1" spc="-45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The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natural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logarithm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of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the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95" dirty="0">
                <a:latin typeface="Roboto"/>
                <a:cs typeface="Roboto"/>
              </a:rPr>
              <a:t>odds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that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20" dirty="0">
                <a:latin typeface="Roboto"/>
                <a:cs typeface="Roboto"/>
              </a:rPr>
              <a:t>Y=1.</a:t>
            </a:r>
            <a:endParaRPr sz="17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550" dirty="0">
              <a:latin typeface="Roboto"/>
              <a:cs typeface="Roboto"/>
            </a:endParaRPr>
          </a:p>
          <a:p>
            <a:pPr marL="1099820">
              <a:lnSpc>
                <a:spcPct val="100000"/>
              </a:lnSpc>
            </a:pPr>
            <a:r>
              <a:rPr sz="1550" dirty="0">
                <a:latin typeface="Liberation Serif"/>
                <a:cs typeface="Liberation Serif"/>
              </a:rPr>
              <a:t>logit(p) = </a:t>
            </a:r>
            <a:r>
              <a:rPr sz="1550" spc="-10" dirty="0">
                <a:latin typeface="Liberation Serif"/>
                <a:cs typeface="Liberation Serif"/>
              </a:rPr>
              <a:t>ln(p/(1-</a:t>
            </a:r>
            <a:r>
              <a:rPr sz="1550" dirty="0">
                <a:latin typeface="Liberation Serif"/>
                <a:cs typeface="Liberation Serif"/>
              </a:rPr>
              <a:t>p))</a:t>
            </a:r>
            <a:r>
              <a:rPr sz="1550" spc="5" dirty="0">
                <a:latin typeface="Liberation Serif"/>
                <a:cs typeface="Liberation Serif"/>
              </a:rPr>
              <a:t> </a:t>
            </a:r>
            <a:r>
              <a:rPr sz="1550" dirty="0">
                <a:latin typeface="Liberation Serif"/>
                <a:cs typeface="Liberation Serif"/>
              </a:rPr>
              <a:t>= β</a:t>
            </a:r>
            <a:r>
              <a:rPr sz="1550" dirty="0">
                <a:latin typeface="DejaVu Sans"/>
                <a:cs typeface="DejaVu Sans"/>
              </a:rPr>
              <a:t>₀</a:t>
            </a:r>
            <a:r>
              <a:rPr sz="1550" spc="-100" dirty="0">
                <a:latin typeface="DejaVu Sans"/>
                <a:cs typeface="DejaVu Sans"/>
              </a:rPr>
              <a:t> </a:t>
            </a:r>
            <a:r>
              <a:rPr sz="1550" dirty="0">
                <a:latin typeface="Liberation Serif"/>
                <a:cs typeface="Liberation Serif"/>
              </a:rPr>
              <a:t>+ β</a:t>
            </a:r>
            <a:r>
              <a:rPr sz="1550" dirty="0">
                <a:latin typeface="DejaVu Sans"/>
                <a:cs typeface="DejaVu Sans"/>
              </a:rPr>
              <a:t>₁</a:t>
            </a:r>
            <a:r>
              <a:rPr sz="1550" dirty="0">
                <a:latin typeface="Liberation Serif"/>
                <a:cs typeface="Liberation Serif"/>
              </a:rPr>
              <a:t>X</a:t>
            </a:r>
            <a:r>
              <a:rPr sz="1550" dirty="0">
                <a:latin typeface="DejaVu Sans"/>
                <a:cs typeface="DejaVu Sans"/>
              </a:rPr>
              <a:t>₁</a:t>
            </a:r>
            <a:r>
              <a:rPr sz="1550" spc="-100" dirty="0">
                <a:latin typeface="DejaVu Sans"/>
                <a:cs typeface="DejaVu Sans"/>
              </a:rPr>
              <a:t> </a:t>
            </a:r>
            <a:r>
              <a:rPr sz="1550" dirty="0">
                <a:latin typeface="Liberation Serif"/>
                <a:cs typeface="Liberation Serif"/>
              </a:rPr>
              <a:t>+ ... +</a:t>
            </a:r>
            <a:r>
              <a:rPr sz="1550" spc="5" dirty="0">
                <a:latin typeface="Liberation Serif"/>
                <a:cs typeface="Liberation Serif"/>
              </a:rPr>
              <a:t> </a:t>
            </a:r>
            <a:r>
              <a:rPr sz="1550" spc="-20" dirty="0">
                <a:latin typeface="Liberation Serif"/>
                <a:cs typeface="Liberation Serif"/>
              </a:rPr>
              <a:t>β</a:t>
            </a:r>
            <a:r>
              <a:rPr sz="1550" spc="-20" dirty="0">
                <a:latin typeface="DejaVu Sans"/>
                <a:cs typeface="DejaVu Sans"/>
              </a:rPr>
              <a:t>ₙ</a:t>
            </a:r>
            <a:r>
              <a:rPr sz="1550" spc="-20" dirty="0">
                <a:latin typeface="Liberation Serif"/>
                <a:cs typeface="Liberation Serif"/>
              </a:rPr>
              <a:t>X</a:t>
            </a:r>
            <a:r>
              <a:rPr sz="1550" spc="-20" dirty="0">
                <a:latin typeface="DejaVu Sans"/>
                <a:cs typeface="DejaVu Sans"/>
              </a:rPr>
              <a:t>ₙ</a:t>
            </a:r>
            <a:endParaRPr sz="155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1700" spc="-75" dirty="0">
                <a:latin typeface="Roboto"/>
                <a:cs typeface="Roboto"/>
              </a:rPr>
              <a:t>This</a:t>
            </a:r>
            <a:r>
              <a:rPr sz="1700" spc="-1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transformation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85" dirty="0">
                <a:latin typeface="Roboto"/>
                <a:cs typeface="Roboto"/>
              </a:rPr>
              <a:t>creates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a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linear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relationship</a:t>
            </a:r>
            <a:r>
              <a:rPr sz="1700" spc="-15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with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the</a:t>
            </a:r>
            <a:r>
              <a:rPr sz="1700" spc="-10" dirty="0">
                <a:latin typeface="Roboto"/>
                <a:cs typeface="Roboto"/>
              </a:rPr>
              <a:t> features.</a:t>
            </a:r>
            <a:endParaRPr sz="1700" dirty="0">
              <a:latin typeface="Roboto"/>
              <a:cs typeface="Roboto"/>
            </a:endParaRPr>
          </a:p>
          <a:p>
            <a:pPr marL="61594" marR="517525">
              <a:lnSpc>
                <a:spcPct val="136000"/>
              </a:lnSpc>
              <a:spcBef>
                <a:spcPts val="1275"/>
              </a:spcBef>
            </a:pPr>
            <a:r>
              <a:rPr sz="1700" b="1" spc="-90" dirty="0">
                <a:latin typeface="Roboto"/>
                <a:cs typeface="Roboto"/>
              </a:rPr>
              <a:t>Sigmoid</a:t>
            </a:r>
            <a:r>
              <a:rPr sz="1700" b="1" spc="-5" dirty="0">
                <a:latin typeface="Roboto"/>
                <a:cs typeface="Roboto"/>
              </a:rPr>
              <a:t> </a:t>
            </a:r>
            <a:r>
              <a:rPr sz="1700" b="1" spc="-70" dirty="0">
                <a:latin typeface="Roboto"/>
                <a:cs typeface="Roboto"/>
              </a:rPr>
              <a:t>function:</a:t>
            </a:r>
            <a:r>
              <a:rPr sz="1700" b="1" spc="-35" dirty="0">
                <a:latin typeface="Roboto"/>
                <a:cs typeface="Roboto"/>
              </a:rPr>
              <a:t> </a:t>
            </a:r>
            <a:r>
              <a:rPr sz="1700" spc="-100" dirty="0">
                <a:latin typeface="Roboto"/>
                <a:cs typeface="Roboto"/>
              </a:rPr>
              <a:t>Transforms</a:t>
            </a:r>
            <a:r>
              <a:rPr sz="1700" dirty="0">
                <a:latin typeface="Roboto"/>
                <a:cs typeface="Roboto"/>
              </a:rPr>
              <a:t> </a:t>
            </a:r>
            <a:r>
              <a:rPr sz="1700" spc="-85" dirty="0">
                <a:latin typeface="Roboto"/>
                <a:cs typeface="Roboto"/>
              </a:rPr>
              <a:t>any</a:t>
            </a:r>
            <a:r>
              <a:rPr sz="1700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real-</a:t>
            </a:r>
            <a:r>
              <a:rPr sz="1700" spc="-80" dirty="0">
                <a:latin typeface="Roboto"/>
                <a:cs typeface="Roboto"/>
              </a:rPr>
              <a:t>valued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95" dirty="0">
                <a:latin typeface="Roboto"/>
                <a:cs typeface="Roboto"/>
              </a:rPr>
              <a:t>number</a:t>
            </a:r>
            <a:r>
              <a:rPr sz="1700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into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a</a:t>
            </a:r>
            <a:r>
              <a:rPr sz="1700" dirty="0">
                <a:latin typeface="Roboto"/>
                <a:cs typeface="Roboto"/>
              </a:rPr>
              <a:t> </a:t>
            </a:r>
            <a:r>
              <a:rPr sz="1700" spc="-40" dirty="0">
                <a:latin typeface="Roboto"/>
                <a:cs typeface="Roboto"/>
              </a:rPr>
              <a:t>probability </a:t>
            </a:r>
            <a:r>
              <a:rPr sz="1700" spc="-95" dirty="0">
                <a:latin typeface="Roboto"/>
                <a:cs typeface="Roboto"/>
              </a:rPr>
              <a:t>between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0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85" dirty="0">
                <a:latin typeface="Roboto"/>
                <a:cs typeface="Roboto"/>
              </a:rPr>
              <a:t>and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25" dirty="0">
                <a:latin typeface="Roboto"/>
                <a:cs typeface="Roboto"/>
              </a:rPr>
              <a:t>1.</a:t>
            </a:r>
            <a:endParaRPr sz="17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550" dirty="0">
              <a:latin typeface="Roboto"/>
              <a:cs typeface="Roboto"/>
            </a:endParaRPr>
          </a:p>
          <a:p>
            <a:pPr marL="168275" algn="ctr">
              <a:lnSpc>
                <a:spcPct val="100000"/>
              </a:lnSpc>
            </a:pPr>
            <a:r>
              <a:rPr sz="1550" dirty="0">
                <a:latin typeface="Liberation Serif"/>
                <a:cs typeface="Liberation Serif"/>
              </a:rPr>
              <a:t>σ(z)</a:t>
            </a:r>
            <a:r>
              <a:rPr sz="1550" spc="-5" dirty="0">
                <a:latin typeface="Liberation Serif"/>
                <a:cs typeface="Liberation Serif"/>
              </a:rPr>
              <a:t> </a:t>
            </a:r>
            <a:r>
              <a:rPr sz="1550" dirty="0">
                <a:latin typeface="Liberation Serif"/>
                <a:cs typeface="Liberation Serif"/>
              </a:rPr>
              <a:t>= </a:t>
            </a:r>
            <a:r>
              <a:rPr sz="1550" spc="-10" dirty="0">
                <a:latin typeface="Liberation Serif"/>
                <a:cs typeface="Liberation Serif"/>
              </a:rPr>
              <a:t>1/(1+e</a:t>
            </a:r>
            <a:r>
              <a:rPr sz="1550" spc="-10" dirty="0">
                <a:latin typeface="DejaVu Sans"/>
                <a:cs typeface="DejaVu Sans"/>
              </a:rPr>
              <a:t>⁻ᶻ</a:t>
            </a:r>
            <a:r>
              <a:rPr sz="1550" spc="-10" dirty="0">
                <a:latin typeface="Liberation Serif"/>
                <a:cs typeface="Liberation Serif"/>
              </a:rPr>
              <a:t>)</a:t>
            </a:r>
            <a:endParaRPr sz="1550" dirty="0">
              <a:latin typeface="Liberation Serif"/>
              <a:cs typeface="Liberation Serif"/>
            </a:endParaRPr>
          </a:p>
          <a:p>
            <a:pPr marL="61594">
              <a:lnSpc>
                <a:spcPct val="100000"/>
              </a:lnSpc>
              <a:spcBef>
                <a:spcPts val="1739"/>
              </a:spcBef>
            </a:pPr>
            <a:r>
              <a:rPr sz="1700" spc="-100" dirty="0">
                <a:latin typeface="Roboto"/>
                <a:cs typeface="Roboto"/>
              </a:rPr>
              <a:t>Where</a:t>
            </a:r>
            <a:r>
              <a:rPr sz="1700" spc="-25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z</a:t>
            </a:r>
            <a:r>
              <a:rPr sz="1700" spc="-25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=</a:t>
            </a:r>
            <a:r>
              <a:rPr sz="1700" spc="-25" dirty="0">
                <a:latin typeface="Roboto"/>
                <a:cs typeface="Roboto"/>
              </a:rPr>
              <a:t> </a:t>
            </a:r>
            <a:r>
              <a:rPr lang="en-IN" sz="1500" spc="50" dirty="0" smtClean="0">
                <a:latin typeface="Calibri"/>
                <a:cs typeface="Calibri"/>
              </a:rPr>
              <a:t>C</a:t>
            </a:r>
            <a:r>
              <a:rPr sz="1500" spc="55" dirty="0" smtClean="0">
                <a:latin typeface="Calibri"/>
                <a:cs typeface="Calibri"/>
              </a:rPr>
              <a:t> </a:t>
            </a:r>
            <a:r>
              <a:rPr sz="1700" spc="-80" dirty="0">
                <a:latin typeface="Roboto"/>
                <a:cs typeface="Roboto"/>
              </a:rPr>
              <a:t>+</a:t>
            </a:r>
            <a:r>
              <a:rPr sz="1700" spc="-20" dirty="0">
                <a:latin typeface="Roboto"/>
                <a:cs typeface="Roboto"/>
              </a:rPr>
              <a:t> </a:t>
            </a:r>
            <a:r>
              <a:rPr lang="en-IN" sz="1500" spc="95" dirty="0">
                <a:latin typeface="Calibri"/>
                <a:cs typeface="Calibri"/>
              </a:rPr>
              <a:t>m</a:t>
            </a:r>
            <a:r>
              <a:rPr sz="1500" spc="95" dirty="0" smtClean="0">
                <a:latin typeface="Calibri"/>
                <a:cs typeface="Calibri"/>
              </a:rPr>
              <a:t>₁</a:t>
            </a:r>
            <a:r>
              <a:rPr sz="1700" spc="95" dirty="0">
                <a:latin typeface="Roboto"/>
                <a:cs typeface="Roboto"/>
              </a:rPr>
              <a:t>X</a:t>
            </a:r>
            <a:r>
              <a:rPr sz="1500" spc="95" dirty="0">
                <a:latin typeface="Calibri"/>
                <a:cs typeface="Calibri"/>
              </a:rPr>
              <a:t>₁</a:t>
            </a:r>
            <a:r>
              <a:rPr sz="1500" spc="55" dirty="0">
                <a:latin typeface="Calibri"/>
                <a:cs typeface="Calibri"/>
              </a:rPr>
              <a:t> </a:t>
            </a:r>
            <a:r>
              <a:rPr sz="1700" spc="-80" dirty="0">
                <a:latin typeface="Roboto"/>
                <a:cs typeface="Roboto"/>
              </a:rPr>
              <a:t>+</a:t>
            </a:r>
            <a:r>
              <a:rPr sz="1700" spc="-25" dirty="0">
                <a:latin typeface="Roboto"/>
                <a:cs typeface="Roboto"/>
              </a:rPr>
              <a:t> </a:t>
            </a:r>
            <a:r>
              <a:rPr lang="en-IN" sz="1500" dirty="0">
                <a:latin typeface="Calibri"/>
                <a:cs typeface="Calibri"/>
              </a:rPr>
              <a:t>m</a:t>
            </a:r>
            <a:r>
              <a:rPr sz="1500" dirty="0" smtClean="0">
                <a:latin typeface="Calibri"/>
                <a:cs typeface="Calibri"/>
              </a:rPr>
              <a:t>₂</a:t>
            </a:r>
            <a:r>
              <a:rPr sz="1700" dirty="0">
                <a:latin typeface="Roboto"/>
                <a:cs typeface="Roboto"/>
              </a:rPr>
              <a:t>X</a:t>
            </a:r>
            <a:r>
              <a:rPr sz="1500" dirty="0">
                <a:latin typeface="Calibri"/>
                <a:cs typeface="Calibri"/>
              </a:rPr>
              <a:t>₂</a:t>
            </a:r>
            <a:r>
              <a:rPr sz="1500" spc="55" dirty="0">
                <a:latin typeface="Calibri"/>
                <a:cs typeface="Calibri"/>
              </a:rPr>
              <a:t> </a:t>
            </a:r>
            <a:r>
              <a:rPr sz="1700" spc="-80" dirty="0">
                <a:latin typeface="Roboto"/>
                <a:cs typeface="Roboto"/>
              </a:rPr>
              <a:t>+</a:t>
            </a:r>
            <a:r>
              <a:rPr sz="1700" spc="-20" dirty="0">
                <a:latin typeface="Roboto"/>
                <a:cs typeface="Roboto"/>
              </a:rPr>
              <a:t> </a:t>
            </a:r>
            <a:r>
              <a:rPr sz="1700" spc="-40" dirty="0">
                <a:latin typeface="Roboto"/>
                <a:cs typeface="Roboto"/>
              </a:rPr>
              <a:t>...</a:t>
            </a:r>
            <a:r>
              <a:rPr sz="1700" spc="-2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+</a:t>
            </a:r>
            <a:r>
              <a:rPr sz="1700" spc="-25" dirty="0">
                <a:latin typeface="Roboto"/>
                <a:cs typeface="Roboto"/>
              </a:rPr>
              <a:t> </a:t>
            </a:r>
            <a:r>
              <a:rPr lang="en-IN" sz="1500" spc="-20" dirty="0">
                <a:latin typeface="Calibri"/>
                <a:cs typeface="Calibri"/>
              </a:rPr>
              <a:t>m</a:t>
            </a:r>
            <a:r>
              <a:rPr sz="1550" spc="-20" dirty="0" smtClean="0">
                <a:latin typeface="DejaVu Sans"/>
                <a:cs typeface="DejaVu Sans"/>
              </a:rPr>
              <a:t>ₙ</a:t>
            </a:r>
            <a:r>
              <a:rPr sz="1700" spc="-20" dirty="0" smtClean="0">
                <a:latin typeface="Roboto"/>
                <a:cs typeface="Roboto"/>
              </a:rPr>
              <a:t>X</a:t>
            </a:r>
            <a:r>
              <a:rPr sz="1550" spc="-20" dirty="0" smtClean="0">
                <a:latin typeface="DejaVu Sans"/>
                <a:cs typeface="DejaVu Sans"/>
              </a:rPr>
              <a:t>ₙ</a:t>
            </a:r>
            <a:endParaRPr sz="1550" dirty="0">
              <a:latin typeface="DejaVu Sans"/>
              <a:cs typeface="DejaVu San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53398" y="1638299"/>
            <a:ext cx="3429000" cy="228599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0" y="0"/>
            <a:ext cx="142875" cy="6856413"/>
          </a:xfrm>
          <a:custGeom>
            <a:avLst/>
            <a:gdLst/>
            <a:ahLst/>
            <a:cxnLst/>
            <a:rect l="l" t="t" r="r" b="b"/>
            <a:pathLst>
              <a:path w="142875" h="7010400">
                <a:moveTo>
                  <a:pt x="142874" y="7010399"/>
                </a:moveTo>
                <a:lnTo>
                  <a:pt x="0" y="7010399"/>
                </a:lnTo>
                <a:lnTo>
                  <a:pt x="0" y="0"/>
                </a:lnTo>
                <a:lnTo>
                  <a:pt x="142874" y="0"/>
                </a:lnTo>
                <a:lnTo>
                  <a:pt x="142874" y="70103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75" dirty="0"/>
              <a:t>Assumptions</a:t>
            </a:r>
            <a:r>
              <a:rPr spc="-35" dirty="0"/>
              <a:t> </a:t>
            </a:r>
            <a:r>
              <a:rPr spc="-160" dirty="0"/>
              <a:t>of</a:t>
            </a:r>
            <a:r>
              <a:rPr spc="-30" dirty="0"/>
              <a:t> </a:t>
            </a:r>
            <a:r>
              <a:rPr spc="-150" dirty="0"/>
              <a:t>Logistic</a:t>
            </a:r>
            <a:r>
              <a:rPr spc="-30" dirty="0"/>
              <a:t> </a:t>
            </a:r>
            <a:r>
              <a:rPr spc="-145" dirty="0"/>
              <a:t>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704975"/>
            <a:ext cx="198090" cy="19809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9290" y="1555381"/>
            <a:ext cx="6292215" cy="102637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37900"/>
              </a:lnSpc>
              <a:spcBef>
                <a:spcPts val="55"/>
              </a:spcBef>
            </a:pPr>
            <a:r>
              <a:rPr sz="1600" b="1" spc="-75" dirty="0">
                <a:latin typeface="Roboto"/>
                <a:cs typeface="Roboto"/>
              </a:rPr>
              <a:t>Binary/Categorical</a:t>
            </a:r>
            <a:r>
              <a:rPr sz="1600" b="1" spc="20" dirty="0">
                <a:latin typeface="Roboto"/>
                <a:cs typeface="Roboto"/>
              </a:rPr>
              <a:t> </a:t>
            </a:r>
            <a:r>
              <a:rPr sz="1600" b="1" spc="-95" dirty="0">
                <a:latin typeface="Roboto"/>
                <a:cs typeface="Roboto"/>
              </a:rPr>
              <a:t>Dependent</a:t>
            </a:r>
            <a:r>
              <a:rPr sz="1600" b="1" spc="20" dirty="0">
                <a:latin typeface="Roboto"/>
                <a:cs typeface="Roboto"/>
              </a:rPr>
              <a:t> </a:t>
            </a:r>
            <a:r>
              <a:rPr sz="1600" b="1" spc="-85" dirty="0">
                <a:latin typeface="Roboto"/>
                <a:cs typeface="Roboto"/>
              </a:rPr>
              <a:t>Variable:</a:t>
            </a:r>
            <a:r>
              <a:rPr sz="1600" b="1" spc="-15" dirty="0">
                <a:latin typeface="Roboto"/>
                <a:cs typeface="Roboto"/>
              </a:rPr>
              <a:t> </a:t>
            </a:r>
            <a:r>
              <a:rPr sz="1600" spc="-100" dirty="0">
                <a:latin typeface="Roboto"/>
                <a:cs typeface="Roboto"/>
              </a:rPr>
              <a:t>The</a:t>
            </a:r>
            <a:r>
              <a:rPr sz="1600" spc="25" dirty="0">
                <a:latin typeface="Roboto"/>
                <a:cs typeface="Roboto"/>
              </a:rPr>
              <a:t> </a:t>
            </a:r>
            <a:r>
              <a:rPr sz="1600" spc="-100" dirty="0">
                <a:latin typeface="Roboto"/>
                <a:cs typeface="Roboto"/>
              </a:rPr>
              <a:t>outcome</a:t>
            </a:r>
            <a:r>
              <a:rPr sz="1600" spc="30" dirty="0">
                <a:latin typeface="Roboto"/>
                <a:cs typeface="Roboto"/>
              </a:rPr>
              <a:t> </a:t>
            </a:r>
            <a:r>
              <a:rPr sz="1600" spc="-70" dirty="0">
                <a:latin typeface="Roboto"/>
                <a:cs typeface="Roboto"/>
              </a:rPr>
              <a:t>variable</a:t>
            </a:r>
            <a:r>
              <a:rPr sz="1600" spc="25" dirty="0">
                <a:latin typeface="Roboto"/>
                <a:cs typeface="Roboto"/>
              </a:rPr>
              <a:t> </a:t>
            </a:r>
            <a:r>
              <a:rPr sz="1600" spc="-105" dirty="0">
                <a:latin typeface="Roboto"/>
                <a:cs typeface="Roboto"/>
              </a:rPr>
              <a:t>must</a:t>
            </a:r>
            <a:r>
              <a:rPr sz="1600" spc="25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be </a:t>
            </a:r>
            <a:r>
              <a:rPr sz="1600" spc="-70" dirty="0">
                <a:latin typeface="Roboto"/>
                <a:cs typeface="Roboto"/>
              </a:rPr>
              <a:t>discrete,</a:t>
            </a:r>
            <a:r>
              <a:rPr sz="1600" spc="10" dirty="0">
                <a:latin typeface="Roboto"/>
                <a:cs typeface="Roboto"/>
              </a:rPr>
              <a:t> </a:t>
            </a:r>
            <a:r>
              <a:rPr sz="1600" spc="-65" dirty="0">
                <a:latin typeface="Roboto"/>
                <a:cs typeface="Roboto"/>
              </a:rPr>
              <a:t>typically</a:t>
            </a:r>
            <a:r>
              <a:rPr sz="1600" spc="15" dirty="0">
                <a:latin typeface="Roboto"/>
                <a:cs typeface="Roboto"/>
              </a:rPr>
              <a:t> </a:t>
            </a:r>
            <a:r>
              <a:rPr sz="1600" spc="-75" dirty="0">
                <a:latin typeface="Roboto"/>
                <a:cs typeface="Roboto"/>
              </a:rPr>
              <a:t>binary</a:t>
            </a:r>
            <a:r>
              <a:rPr sz="1600" spc="10" dirty="0">
                <a:latin typeface="Roboto"/>
                <a:cs typeface="Roboto"/>
              </a:rPr>
              <a:t> </a:t>
            </a:r>
            <a:r>
              <a:rPr sz="1600" spc="-70" dirty="0">
                <a:latin typeface="Roboto"/>
                <a:cs typeface="Roboto"/>
              </a:rPr>
              <a:t>(0/1).</a:t>
            </a:r>
            <a:r>
              <a:rPr sz="1600" spc="15" dirty="0">
                <a:latin typeface="Roboto"/>
                <a:cs typeface="Roboto"/>
              </a:rPr>
              <a:t> </a:t>
            </a:r>
            <a:r>
              <a:rPr sz="1600" spc="-95" dirty="0">
                <a:latin typeface="Roboto"/>
                <a:cs typeface="Roboto"/>
              </a:rPr>
              <a:t>For</a:t>
            </a:r>
            <a:r>
              <a:rPr sz="1600" spc="10" dirty="0">
                <a:latin typeface="Roboto"/>
                <a:cs typeface="Roboto"/>
              </a:rPr>
              <a:t> </a:t>
            </a:r>
            <a:r>
              <a:rPr sz="1600" spc="-75" dirty="0">
                <a:latin typeface="Roboto"/>
                <a:cs typeface="Roboto"/>
              </a:rPr>
              <a:t>multi-class</a:t>
            </a:r>
            <a:r>
              <a:rPr sz="1600" spc="15" dirty="0">
                <a:latin typeface="Roboto"/>
                <a:cs typeface="Roboto"/>
              </a:rPr>
              <a:t> </a:t>
            </a:r>
            <a:r>
              <a:rPr sz="1600" spc="-90" dirty="0">
                <a:latin typeface="Roboto"/>
                <a:cs typeface="Roboto"/>
              </a:rPr>
              <a:t>problems,</a:t>
            </a:r>
            <a:r>
              <a:rPr sz="1600" spc="10" dirty="0">
                <a:latin typeface="Roboto"/>
                <a:cs typeface="Roboto"/>
              </a:rPr>
              <a:t> </a:t>
            </a:r>
            <a:r>
              <a:rPr sz="1600" spc="-85" dirty="0">
                <a:latin typeface="Roboto"/>
                <a:cs typeface="Roboto"/>
              </a:rPr>
              <a:t>extensions</a:t>
            </a:r>
            <a:r>
              <a:rPr sz="1600" spc="15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like </a:t>
            </a:r>
            <a:r>
              <a:rPr sz="1600" spc="-75" dirty="0">
                <a:latin typeface="Roboto"/>
                <a:cs typeface="Roboto"/>
              </a:rPr>
              <a:t>multinomial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65" dirty="0">
                <a:latin typeface="Roboto"/>
                <a:cs typeface="Roboto"/>
              </a:rPr>
              <a:t>logistic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85" dirty="0">
                <a:latin typeface="Roboto"/>
                <a:cs typeface="Roboto"/>
              </a:rPr>
              <a:t>regression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85" dirty="0">
                <a:latin typeface="Roboto"/>
                <a:cs typeface="Roboto"/>
              </a:rPr>
              <a:t>are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used.</a:t>
            </a:r>
            <a:endParaRPr sz="1600" dirty="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2924175"/>
            <a:ext cx="198090" cy="19809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9290" y="2765056"/>
            <a:ext cx="6567170" cy="99777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37900"/>
              </a:lnSpc>
              <a:spcBef>
                <a:spcPts val="130"/>
              </a:spcBef>
            </a:pPr>
            <a:r>
              <a:rPr sz="1600" b="1" spc="-105" dirty="0" smtClean="0">
                <a:latin typeface="Roboto"/>
                <a:cs typeface="Roboto"/>
              </a:rPr>
              <a:t>No</a:t>
            </a:r>
            <a:r>
              <a:rPr sz="1600" b="1" spc="-10" dirty="0" smtClean="0">
                <a:latin typeface="Roboto"/>
                <a:cs typeface="Roboto"/>
              </a:rPr>
              <a:t> </a:t>
            </a:r>
            <a:r>
              <a:rPr sz="1600" b="1" spc="-70" dirty="0" smtClean="0">
                <a:latin typeface="Roboto"/>
                <a:cs typeface="Roboto"/>
              </a:rPr>
              <a:t>Multicollinearity:</a:t>
            </a:r>
            <a:r>
              <a:rPr sz="1600" b="1" spc="-5" dirty="0" smtClean="0">
                <a:latin typeface="Roboto"/>
                <a:cs typeface="Roboto"/>
              </a:rPr>
              <a:t> </a:t>
            </a:r>
            <a:r>
              <a:rPr sz="1600" spc="-80" dirty="0" smtClean="0">
                <a:latin typeface="Roboto"/>
                <a:cs typeface="Roboto"/>
              </a:rPr>
              <a:t>Independent</a:t>
            </a:r>
            <a:r>
              <a:rPr sz="1600" dirty="0" smtClean="0">
                <a:latin typeface="Roboto"/>
                <a:cs typeface="Roboto"/>
              </a:rPr>
              <a:t> </a:t>
            </a:r>
            <a:r>
              <a:rPr sz="1600" spc="-80" dirty="0" smtClean="0">
                <a:latin typeface="Roboto"/>
                <a:cs typeface="Roboto"/>
              </a:rPr>
              <a:t>variables</a:t>
            </a:r>
            <a:r>
              <a:rPr sz="1600" dirty="0" smtClean="0">
                <a:latin typeface="Roboto"/>
                <a:cs typeface="Roboto"/>
              </a:rPr>
              <a:t> </a:t>
            </a:r>
            <a:r>
              <a:rPr sz="1600" spc="-85" dirty="0" smtClean="0">
                <a:latin typeface="Roboto"/>
                <a:cs typeface="Roboto"/>
              </a:rPr>
              <a:t>should</a:t>
            </a:r>
            <a:r>
              <a:rPr sz="1600" dirty="0" smtClean="0">
                <a:latin typeface="Roboto"/>
                <a:cs typeface="Roboto"/>
              </a:rPr>
              <a:t> </a:t>
            </a:r>
            <a:r>
              <a:rPr sz="1600" spc="-85" dirty="0" smtClean="0">
                <a:latin typeface="Roboto"/>
                <a:cs typeface="Roboto"/>
              </a:rPr>
              <a:t>not</a:t>
            </a:r>
            <a:r>
              <a:rPr sz="1600" dirty="0" smtClean="0">
                <a:latin typeface="Roboto"/>
                <a:cs typeface="Roboto"/>
              </a:rPr>
              <a:t> </a:t>
            </a:r>
            <a:r>
              <a:rPr sz="1600" spc="-95" dirty="0" smtClean="0">
                <a:latin typeface="Roboto"/>
                <a:cs typeface="Roboto"/>
              </a:rPr>
              <a:t>be</a:t>
            </a:r>
            <a:r>
              <a:rPr sz="1600" dirty="0" smtClean="0">
                <a:latin typeface="Roboto"/>
                <a:cs typeface="Roboto"/>
              </a:rPr>
              <a:t> </a:t>
            </a:r>
            <a:r>
              <a:rPr sz="1600" spc="-70" dirty="0" smtClean="0">
                <a:latin typeface="Roboto"/>
                <a:cs typeface="Roboto"/>
              </a:rPr>
              <a:t>highly</a:t>
            </a:r>
            <a:r>
              <a:rPr sz="1600" dirty="0" smtClean="0">
                <a:latin typeface="Roboto"/>
                <a:cs typeface="Roboto"/>
              </a:rPr>
              <a:t> </a:t>
            </a:r>
            <a:r>
              <a:rPr sz="1600" spc="-30" dirty="0" smtClean="0">
                <a:latin typeface="Roboto"/>
                <a:cs typeface="Roboto"/>
              </a:rPr>
              <a:t>correlated </a:t>
            </a:r>
            <a:r>
              <a:rPr sz="1600" spc="-75" dirty="0" smtClean="0">
                <a:latin typeface="Roboto"/>
                <a:cs typeface="Roboto"/>
              </a:rPr>
              <a:t>with</a:t>
            </a:r>
            <a:r>
              <a:rPr sz="1600" spc="-25" dirty="0" smtClean="0">
                <a:latin typeface="Roboto"/>
                <a:cs typeface="Roboto"/>
              </a:rPr>
              <a:t> </a:t>
            </a:r>
            <a:r>
              <a:rPr sz="1600" spc="-85" dirty="0" smtClean="0">
                <a:latin typeface="Roboto"/>
                <a:cs typeface="Roboto"/>
              </a:rPr>
              <a:t>each</a:t>
            </a:r>
            <a:r>
              <a:rPr sz="1600" spc="-25" dirty="0" smtClean="0">
                <a:latin typeface="Roboto"/>
                <a:cs typeface="Roboto"/>
              </a:rPr>
              <a:t> </a:t>
            </a:r>
            <a:r>
              <a:rPr sz="1600" spc="-90" dirty="0" smtClean="0">
                <a:latin typeface="Roboto"/>
                <a:cs typeface="Roboto"/>
              </a:rPr>
              <a:t>other.</a:t>
            </a:r>
            <a:r>
              <a:rPr sz="1600" spc="-25" dirty="0" smtClean="0">
                <a:latin typeface="Roboto"/>
                <a:cs typeface="Roboto"/>
              </a:rPr>
              <a:t> </a:t>
            </a:r>
            <a:r>
              <a:rPr sz="1600" spc="-80" dirty="0" smtClean="0">
                <a:latin typeface="Roboto"/>
                <a:cs typeface="Roboto"/>
              </a:rPr>
              <a:t>High</a:t>
            </a:r>
            <a:r>
              <a:rPr sz="1600" spc="-25" dirty="0" smtClean="0">
                <a:latin typeface="Roboto"/>
                <a:cs typeface="Roboto"/>
              </a:rPr>
              <a:t> </a:t>
            </a:r>
            <a:r>
              <a:rPr sz="1600" spc="-70" dirty="0" smtClean="0">
                <a:latin typeface="Roboto"/>
                <a:cs typeface="Roboto"/>
              </a:rPr>
              <a:t>correlation</a:t>
            </a:r>
            <a:r>
              <a:rPr sz="1600" spc="-25" dirty="0" smtClean="0">
                <a:latin typeface="Roboto"/>
                <a:cs typeface="Roboto"/>
              </a:rPr>
              <a:t> </a:t>
            </a:r>
            <a:r>
              <a:rPr sz="1600" spc="-80" dirty="0" smtClean="0">
                <a:latin typeface="Roboto"/>
                <a:cs typeface="Roboto"/>
              </a:rPr>
              <a:t>can</a:t>
            </a:r>
            <a:r>
              <a:rPr sz="1600" spc="-25" dirty="0" smtClean="0">
                <a:latin typeface="Roboto"/>
                <a:cs typeface="Roboto"/>
              </a:rPr>
              <a:t> </a:t>
            </a:r>
            <a:r>
              <a:rPr sz="1600" spc="-75" dirty="0" smtClean="0">
                <a:latin typeface="Roboto"/>
                <a:cs typeface="Roboto"/>
              </a:rPr>
              <a:t>lead</a:t>
            </a:r>
            <a:r>
              <a:rPr sz="1600" spc="-25" dirty="0" smtClean="0">
                <a:latin typeface="Roboto"/>
                <a:cs typeface="Roboto"/>
              </a:rPr>
              <a:t> </a:t>
            </a:r>
            <a:r>
              <a:rPr sz="1600" spc="-85" dirty="0" smtClean="0">
                <a:latin typeface="Roboto"/>
                <a:cs typeface="Roboto"/>
              </a:rPr>
              <a:t>to</a:t>
            </a:r>
            <a:r>
              <a:rPr sz="1600" spc="-25" dirty="0" smtClean="0">
                <a:latin typeface="Roboto"/>
                <a:cs typeface="Roboto"/>
              </a:rPr>
              <a:t> </a:t>
            </a:r>
            <a:r>
              <a:rPr sz="1600" spc="-75" dirty="0" smtClean="0">
                <a:latin typeface="Roboto"/>
                <a:cs typeface="Roboto"/>
              </a:rPr>
              <a:t>unstable</a:t>
            </a:r>
            <a:r>
              <a:rPr sz="1600" spc="-25" dirty="0" smtClean="0">
                <a:latin typeface="Roboto"/>
                <a:cs typeface="Roboto"/>
              </a:rPr>
              <a:t> </a:t>
            </a:r>
            <a:r>
              <a:rPr sz="1600" spc="-80" dirty="0" smtClean="0">
                <a:latin typeface="Roboto"/>
                <a:cs typeface="Roboto"/>
              </a:rPr>
              <a:t>estimates</a:t>
            </a:r>
            <a:r>
              <a:rPr sz="1600" spc="-25" dirty="0" smtClean="0">
                <a:latin typeface="Roboto"/>
                <a:cs typeface="Roboto"/>
              </a:rPr>
              <a:t> </a:t>
            </a:r>
            <a:r>
              <a:rPr sz="1600" spc="-85" dirty="0" smtClean="0">
                <a:latin typeface="Roboto"/>
                <a:cs typeface="Roboto"/>
              </a:rPr>
              <a:t>and</a:t>
            </a:r>
            <a:r>
              <a:rPr sz="1600" spc="-25" dirty="0" smtClean="0">
                <a:latin typeface="Roboto"/>
                <a:cs typeface="Roboto"/>
              </a:rPr>
              <a:t> </a:t>
            </a:r>
            <a:r>
              <a:rPr sz="1600" spc="-10" dirty="0" smtClean="0">
                <a:latin typeface="Roboto"/>
                <a:cs typeface="Roboto"/>
              </a:rPr>
              <a:t>large </a:t>
            </a:r>
            <a:r>
              <a:rPr sz="1600" spc="-85" dirty="0" smtClean="0">
                <a:latin typeface="Roboto"/>
                <a:cs typeface="Roboto"/>
              </a:rPr>
              <a:t>standard</a:t>
            </a:r>
            <a:r>
              <a:rPr sz="1600" spc="15" dirty="0" smtClean="0">
                <a:latin typeface="Roboto"/>
                <a:cs typeface="Roboto"/>
              </a:rPr>
              <a:t> </a:t>
            </a:r>
            <a:r>
              <a:rPr sz="1600" spc="-10" dirty="0" smtClean="0">
                <a:latin typeface="Roboto"/>
                <a:cs typeface="Roboto"/>
              </a:rPr>
              <a:t>errors.</a:t>
            </a:r>
            <a:endParaRPr sz="1600" dirty="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4143375"/>
            <a:ext cx="198090" cy="19809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09290" y="4003306"/>
            <a:ext cx="6853555" cy="26366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30175">
              <a:lnSpc>
                <a:spcPct val="136000"/>
              </a:lnSpc>
              <a:spcBef>
                <a:spcPts val="90"/>
              </a:spcBef>
            </a:pPr>
            <a:r>
              <a:rPr sz="1600" b="1" spc="-70" dirty="0">
                <a:latin typeface="Roboto"/>
                <a:cs typeface="Roboto"/>
              </a:rPr>
              <a:t>Linearity</a:t>
            </a:r>
            <a:r>
              <a:rPr sz="1600" b="1" spc="-20" dirty="0">
                <a:latin typeface="Roboto"/>
                <a:cs typeface="Roboto"/>
              </a:rPr>
              <a:t> </a:t>
            </a:r>
            <a:r>
              <a:rPr sz="1600" b="1" spc="-80" dirty="0">
                <a:latin typeface="Roboto"/>
                <a:cs typeface="Roboto"/>
              </a:rPr>
              <a:t>of</a:t>
            </a:r>
            <a:r>
              <a:rPr sz="1600" b="1" spc="-20" dirty="0">
                <a:latin typeface="Roboto"/>
                <a:cs typeface="Roboto"/>
              </a:rPr>
              <a:t> </a:t>
            </a:r>
            <a:r>
              <a:rPr sz="1600" b="1" spc="-80" dirty="0">
                <a:latin typeface="Roboto"/>
                <a:cs typeface="Roboto"/>
              </a:rPr>
              <a:t>Independent</a:t>
            </a:r>
            <a:r>
              <a:rPr sz="1600" b="1" spc="-20" dirty="0">
                <a:latin typeface="Roboto"/>
                <a:cs typeface="Roboto"/>
              </a:rPr>
              <a:t> </a:t>
            </a:r>
            <a:r>
              <a:rPr sz="1600" b="1" spc="-80" dirty="0">
                <a:latin typeface="Roboto"/>
                <a:cs typeface="Roboto"/>
              </a:rPr>
              <a:t>Variables</a:t>
            </a:r>
            <a:r>
              <a:rPr sz="1600" b="1" spc="-20" dirty="0">
                <a:latin typeface="Roboto"/>
                <a:cs typeface="Roboto"/>
              </a:rPr>
              <a:t> </a:t>
            </a:r>
            <a:r>
              <a:rPr sz="1600" b="1" spc="-85" dirty="0">
                <a:latin typeface="Roboto"/>
                <a:cs typeface="Roboto"/>
              </a:rPr>
              <a:t>and</a:t>
            </a:r>
            <a:r>
              <a:rPr sz="1600" b="1" spc="-20" dirty="0">
                <a:latin typeface="Roboto"/>
                <a:cs typeface="Roboto"/>
              </a:rPr>
              <a:t> </a:t>
            </a:r>
            <a:r>
              <a:rPr sz="1600" b="1" spc="-95" dirty="0">
                <a:latin typeface="Roboto"/>
                <a:cs typeface="Roboto"/>
              </a:rPr>
              <a:t>Log</a:t>
            </a:r>
            <a:r>
              <a:rPr sz="1600" b="1" spc="-20" dirty="0">
                <a:latin typeface="Roboto"/>
                <a:cs typeface="Roboto"/>
              </a:rPr>
              <a:t> </a:t>
            </a:r>
            <a:r>
              <a:rPr sz="1600" b="1" spc="-85" dirty="0">
                <a:latin typeface="Roboto"/>
                <a:cs typeface="Roboto"/>
              </a:rPr>
              <a:t>Odds:</a:t>
            </a:r>
            <a:r>
              <a:rPr sz="1600" b="1" spc="-55" dirty="0">
                <a:latin typeface="Roboto"/>
                <a:cs typeface="Roboto"/>
              </a:rPr>
              <a:t> </a:t>
            </a:r>
            <a:r>
              <a:rPr sz="1600" spc="-90" dirty="0">
                <a:latin typeface="Roboto"/>
                <a:cs typeface="Roboto"/>
              </a:rPr>
              <a:t>The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75" dirty="0">
                <a:latin typeface="Roboto"/>
                <a:cs typeface="Roboto"/>
              </a:rPr>
              <a:t>log-</a:t>
            </a:r>
            <a:r>
              <a:rPr sz="1600" spc="-95" dirty="0">
                <a:latin typeface="Roboto"/>
                <a:cs typeface="Roboto"/>
              </a:rPr>
              <a:t>odds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65" dirty="0">
                <a:latin typeface="Roboto"/>
                <a:cs typeface="Roboto"/>
              </a:rPr>
              <a:t>(logit)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80" dirty="0">
                <a:latin typeface="Roboto"/>
                <a:cs typeface="Roboto"/>
              </a:rPr>
              <a:t>of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the </a:t>
            </a:r>
            <a:r>
              <a:rPr sz="1600" spc="-100" dirty="0">
                <a:latin typeface="Roboto"/>
                <a:cs typeface="Roboto"/>
              </a:rPr>
              <a:t>outcome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85" dirty="0">
                <a:latin typeface="Roboto"/>
                <a:cs typeface="Roboto"/>
              </a:rPr>
              <a:t>should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90" dirty="0">
                <a:latin typeface="Roboto"/>
                <a:cs typeface="Roboto"/>
              </a:rPr>
              <a:t>have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80" dirty="0">
                <a:latin typeface="Roboto"/>
                <a:cs typeface="Roboto"/>
              </a:rPr>
              <a:t>a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70" dirty="0">
                <a:latin typeface="Roboto"/>
                <a:cs typeface="Roboto"/>
              </a:rPr>
              <a:t>linear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70" dirty="0">
                <a:latin typeface="Roboto"/>
                <a:cs typeface="Roboto"/>
              </a:rPr>
              <a:t>relationship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75" dirty="0">
                <a:latin typeface="Roboto"/>
                <a:cs typeface="Roboto"/>
              </a:rPr>
              <a:t>with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80" dirty="0">
                <a:latin typeface="Roboto"/>
                <a:cs typeface="Roboto"/>
              </a:rPr>
              <a:t>the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80" dirty="0">
                <a:latin typeface="Roboto"/>
                <a:cs typeface="Roboto"/>
              </a:rPr>
              <a:t>independent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variables.</a:t>
            </a:r>
            <a:endParaRPr sz="1600" dirty="0">
              <a:latin typeface="Roboto"/>
              <a:cs typeface="Roboto"/>
            </a:endParaRPr>
          </a:p>
          <a:p>
            <a:pPr marL="12700" marR="489584">
              <a:lnSpc>
                <a:spcPct val="137900"/>
              </a:lnSpc>
              <a:spcBef>
                <a:spcPts val="1165"/>
              </a:spcBef>
            </a:pPr>
            <a:r>
              <a:rPr sz="1600" b="1" spc="-90" dirty="0">
                <a:latin typeface="Roboto"/>
                <a:cs typeface="Roboto"/>
              </a:rPr>
              <a:t>Large</a:t>
            </a:r>
            <a:r>
              <a:rPr sz="1600" b="1" spc="-20" dirty="0">
                <a:latin typeface="Roboto"/>
                <a:cs typeface="Roboto"/>
              </a:rPr>
              <a:t> </a:t>
            </a:r>
            <a:r>
              <a:rPr sz="1600" b="1" spc="-95" dirty="0">
                <a:latin typeface="Roboto"/>
                <a:cs typeface="Roboto"/>
              </a:rPr>
              <a:t>Sample</a:t>
            </a:r>
            <a:r>
              <a:rPr sz="1600" b="1" spc="-15" dirty="0">
                <a:latin typeface="Roboto"/>
                <a:cs typeface="Roboto"/>
              </a:rPr>
              <a:t> </a:t>
            </a:r>
            <a:r>
              <a:rPr sz="1600" b="1" spc="-75" dirty="0">
                <a:latin typeface="Roboto"/>
                <a:cs typeface="Roboto"/>
              </a:rPr>
              <a:t>Size:</a:t>
            </a:r>
            <a:r>
              <a:rPr sz="1600" b="1" spc="-15" dirty="0">
                <a:latin typeface="Roboto"/>
                <a:cs typeface="Roboto"/>
              </a:rPr>
              <a:t> </a:t>
            </a:r>
            <a:r>
              <a:rPr sz="1600" spc="-85" dirty="0">
                <a:latin typeface="Roboto"/>
                <a:cs typeface="Roboto"/>
              </a:rPr>
              <a:t>Requires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80" dirty="0">
                <a:latin typeface="Roboto"/>
                <a:cs typeface="Roboto"/>
              </a:rPr>
              <a:t>a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75" dirty="0">
                <a:latin typeface="Roboto"/>
                <a:cs typeface="Roboto"/>
              </a:rPr>
              <a:t>sufficiently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75" dirty="0">
                <a:latin typeface="Roboto"/>
                <a:cs typeface="Roboto"/>
              </a:rPr>
              <a:t>large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80" dirty="0">
                <a:latin typeface="Roboto"/>
                <a:cs typeface="Roboto"/>
              </a:rPr>
              <a:t>dataset,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70" dirty="0">
                <a:latin typeface="Roboto"/>
                <a:cs typeface="Roboto"/>
              </a:rPr>
              <a:t>especially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20" dirty="0">
                <a:latin typeface="Roboto"/>
                <a:cs typeface="Roboto"/>
              </a:rPr>
              <a:t>if</a:t>
            </a:r>
            <a:r>
              <a:rPr sz="1600" spc="-10" dirty="0">
                <a:latin typeface="Roboto"/>
                <a:cs typeface="Roboto"/>
              </a:rPr>
              <a:t> </a:t>
            </a:r>
            <a:r>
              <a:rPr sz="1600" spc="-25" dirty="0">
                <a:latin typeface="Roboto"/>
                <a:cs typeface="Roboto"/>
              </a:rPr>
              <a:t>the </a:t>
            </a:r>
            <a:r>
              <a:rPr sz="1600" spc="-95" dirty="0">
                <a:latin typeface="Roboto"/>
                <a:cs typeface="Roboto"/>
              </a:rPr>
              <a:t>number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80" dirty="0">
                <a:latin typeface="Roboto"/>
                <a:cs typeface="Roboto"/>
              </a:rPr>
              <a:t>of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85" dirty="0">
                <a:latin typeface="Roboto"/>
                <a:cs typeface="Roboto"/>
              </a:rPr>
              <a:t>predictors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50" dirty="0">
                <a:latin typeface="Roboto"/>
                <a:cs typeface="Roboto"/>
              </a:rPr>
              <a:t>is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65" dirty="0">
                <a:latin typeface="Roboto"/>
                <a:cs typeface="Roboto"/>
              </a:rPr>
              <a:t>high,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85" dirty="0">
                <a:latin typeface="Roboto"/>
                <a:cs typeface="Roboto"/>
              </a:rPr>
              <a:t>to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85" dirty="0">
                <a:latin typeface="Roboto"/>
                <a:cs typeface="Roboto"/>
              </a:rPr>
              <a:t>ensure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65" dirty="0">
                <a:latin typeface="Roboto"/>
                <a:cs typeface="Roboto"/>
              </a:rPr>
              <a:t>reliable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80" dirty="0">
                <a:latin typeface="Roboto"/>
                <a:cs typeface="Roboto"/>
              </a:rPr>
              <a:t>estimates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85" dirty="0">
                <a:latin typeface="Roboto"/>
                <a:cs typeface="Roboto"/>
              </a:rPr>
              <a:t>and</a:t>
            </a:r>
            <a:r>
              <a:rPr sz="1600" spc="-1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adequate </a:t>
            </a:r>
            <a:r>
              <a:rPr sz="1600" spc="-65" dirty="0">
                <a:latin typeface="Roboto"/>
                <a:cs typeface="Roboto"/>
              </a:rPr>
              <a:t>statistical</a:t>
            </a:r>
            <a:r>
              <a:rPr sz="1600" spc="-2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power.</a:t>
            </a:r>
            <a:endParaRPr sz="1600" dirty="0">
              <a:latin typeface="Roboto"/>
              <a:cs typeface="Roboto"/>
            </a:endParaRPr>
          </a:p>
          <a:p>
            <a:pPr marL="12700" marR="5080">
              <a:lnSpc>
                <a:spcPct val="132100"/>
              </a:lnSpc>
              <a:spcBef>
                <a:spcPts val="1285"/>
              </a:spcBef>
            </a:pPr>
            <a:r>
              <a:rPr sz="1600" i="1" spc="-110" dirty="0">
                <a:solidFill>
                  <a:srgbClr val="374050"/>
                </a:solidFill>
                <a:latin typeface="Arial"/>
                <a:cs typeface="Arial"/>
              </a:rPr>
              <a:t>Unlike</a:t>
            </a:r>
            <a:r>
              <a:rPr sz="1600" i="1" spc="-6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600" i="1" spc="-85" dirty="0">
                <a:solidFill>
                  <a:srgbClr val="374050"/>
                </a:solidFill>
                <a:latin typeface="Arial"/>
                <a:cs typeface="Arial"/>
              </a:rPr>
              <a:t>linear</a:t>
            </a:r>
            <a:r>
              <a:rPr sz="1600" i="1" spc="-6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600" i="1" spc="-110" dirty="0">
                <a:solidFill>
                  <a:srgbClr val="374050"/>
                </a:solidFill>
                <a:latin typeface="Arial"/>
                <a:cs typeface="Arial"/>
              </a:rPr>
              <a:t>regression,</a:t>
            </a:r>
            <a:r>
              <a:rPr sz="1600" i="1" spc="-5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600" i="1" spc="-50" dirty="0">
                <a:solidFill>
                  <a:srgbClr val="374050"/>
                </a:solidFill>
                <a:latin typeface="Arial"/>
                <a:cs typeface="Arial"/>
              </a:rPr>
              <a:t>logistic</a:t>
            </a:r>
            <a:r>
              <a:rPr sz="1600" i="1" spc="-6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600" i="1" spc="-100" dirty="0">
                <a:solidFill>
                  <a:srgbClr val="374050"/>
                </a:solidFill>
                <a:latin typeface="Arial"/>
                <a:cs typeface="Arial"/>
              </a:rPr>
              <a:t>regression</a:t>
            </a:r>
            <a:r>
              <a:rPr sz="1600" i="1" spc="-5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600" i="1" spc="-100" dirty="0">
                <a:solidFill>
                  <a:srgbClr val="374050"/>
                </a:solidFill>
                <a:latin typeface="Arial"/>
                <a:cs typeface="Arial"/>
              </a:rPr>
              <a:t>doesn't</a:t>
            </a:r>
            <a:r>
              <a:rPr sz="1600" i="1" spc="-6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600" i="1" spc="-100" dirty="0">
                <a:solidFill>
                  <a:srgbClr val="374050"/>
                </a:solidFill>
                <a:latin typeface="Arial"/>
                <a:cs typeface="Arial"/>
              </a:rPr>
              <a:t>require</a:t>
            </a:r>
            <a:r>
              <a:rPr sz="1600" i="1" spc="-5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600" i="1" spc="-35" dirty="0">
                <a:solidFill>
                  <a:srgbClr val="374050"/>
                </a:solidFill>
                <a:latin typeface="Arial"/>
                <a:cs typeface="Arial"/>
              </a:rPr>
              <a:t>homoscedasticity, </a:t>
            </a:r>
            <a:r>
              <a:rPr sz="1600" i="1" spc="-80" dirty="0">
                <a:solidFill>
                  <a:srgbClr val="374050"/>
                </a:solidFill>
                <a:latin typeface="Arial"/>
                <a:cs typeface="Arial"/>
              </a:rPr>
              <a:t>normality</a:t>
            </a:r>
            <a:r>
              <a:rPr sz="1600" i="1" spc="-6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600" i="1" spc="-30" dirty="0">
                <a:solidFill>
                  <a:srgbClr val="374050"/>
                </a:solidFill>
                <a:latin typeface="Arial"/>
                <a:cs typeface="Arial"/>
              </a:rPr>
              <a:t>of</a:t>
            </a:r>
            <a:r>
              <a:rPr sz="1600" i="1" spc="-6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600" i="1" spc="-110" dirty="0">
                <a:solidFill>
                  <a:srgbClr val="374050"/>
                </a:solidFill>
                <a:latin typeface="Arial"/>
                <a:cs typeface="Arial"/>
              </a:rPr>
              <a:t>errors,</a:t>
            </a:r>
            <a:r>
              <a:rPr sz="1600" i="1" spc="-6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600" i="1" spc="-85" dirty="0">
                <a:solidFill>
                  <a:srgbClr val="374050"/>
                </a:solidFill>
                <a:latin typeface="Arial"/>
                <a:cs typeface="Arial"/>
              </a:rPr>
              <a:t>or</a:t>
            </a:r>
            <a:r>
              <a:rPr sz="1600" i="1" spc="-6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600" i="1" spc="-75" dirty="0">
                <a:solidFill>
                  <a:srgbClr val="374050"/>
                </a:solidFill>
                <a:latin typeface="Arial"/>
                <a:cs typeface="Arial"/>
              </a:rPr>
              <a:t>linearity</a:t>
            </a:r>
            <a:r>
              <a:rPr sz="1600" i="1" spc="-6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600" i="1" spc="-114" dirty="0">
                <a:solidFill>
                  <a:srgbClr val="374050"/>
                </a:solidFill>
                <a:latin typeface="Arial"/>
                <a:cs typeface="Arial"/>
              </a:rPr>
              <a:t>between</a:t>
            </a:r>
            <a:r>
              <a:rPr sz="1600" i="1" spc="-6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600" i="1" spc="-114" dirty="0">
                <a:solidFill>
                  <a:srgbClr val="374050"/>
                </a:solidFill>
                <a:latin typeface="Arial"/>
                <a:cs typeface="Arial"/>
              </a:rPr>
              <a:t>dependent</a:t>
            </a:r>
            <a:r>
              <a:rPr sz="1600" i="1" spc="-5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600" i="1" spc="-125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sz="1600" i="1" spc="-6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600" i="1" spc="-110" dirty="0">
                <a:solidFill>
                  <a:srgbClr val="374050"/>
                </a:solidFill>
                <a:latin typeface="Arial"/>
                <a:cs typeface="Arial"/>
              </a:rPr>
              <a:t>independent</a:t>
            </a:r>
            <a:r>
              <a:rPr sz="1600" i="1" spc="-60" dirty="0">
                <a:solidFill>
                  <a:srgbClr val="374050"/>
                </a:solidFill>
                <a:latin typeface="Arial"/>
                <a:cs typeface="Arial"/>
              </a:rPr>
              <a:t> variables.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5010150"/>
            <a:ext cx="198090" cy="19809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53398" y="1638300"/>
            <a:ext cx="3428999" cy="28574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561288" y="1848911"/>
            <a:ext cx="1013460" cy="47561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100" b="1" spc="-65" dirty="0">
                <a:solidFill>
                  <a:srgbClr val="2B3D4F"/>
                </a:solidFill>
                <a:latin typeface="Roboto"/>
                <a:cs typeface="Roboto"/>
              </a:rPr>
              <a:t>Binary</a:t>
            </a:r>
            <a:r>
              <a:rPr sz="1100" b="1" spc="-2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00" b="1" spc="-60" dirty="0">
                <a:solidFill>
                  <a:srgbClr val="2B3D4F"/>
                </a:solidFill>
                <a:latin typeface="Roboto"/>
                <a:cs typeface="Roboto"/>
              </a:rPr>
              <a:t>Outcome</a:t>
            </a:r>
            <a:endParaRPr sz="1100" dirty="0">
              <a:latin typeface="Roboto"/>
              <a:cs typeface="Roboto"/>
            </a:endParaRPr>
          </a:p>
          <a:p>
            <a:pPr marL="298450">
              <a:lnSpc>
                <a:spcPct val="100000"/>
              </a:lnSpc>
              <a:spcBef>
                <a:spcPts val="409"/>
              </a:spcBef>
              <a:tabLst>
                <a:tab pos="701040" algn="l"/>
              </a:tabLst>
            </a:pPr>
            <a:r>
              <a:rPr sz="1100" spc="-75" dirty="0">
                <a:latin typeface="Roboto"/>
                <a:cs typeface="Roboto"/>
              </a:rPr>
              <a:t>=</a:t>
            </a:r>
            <a:r>
              <a:rPr sz="1100" spc="-20" dirty="0">
                <a:latin typeface="Roboto"/>
                <a:cs typeface="Roboto"/>
              </a:rPr>
              <a:t> </a:t>
            </a:r>
            <a:r>
              <a:rPr sz="1100" spc="-50" dirty="0">
                <a:latin typeface="Roboto"/>
                <a:cs typeface="Roboto"/>
              </a:rPr>
              <a:t>0</a:t>
            </a:r>
            <a:r>
              <a:rPr sz="1100" dirty="0">
                <a:latin typeface="Roboto"/>
                <a:cs typeface="Roboto"/>
              </a:rPr>
              <a:t>	</a:t>
            </a:r>
            <a:r>
              <a:rPr sz="1100" spc="-75" dirty="0">
                <a:latin typeface="Roboto"/>
                <a:cs typeface="Roboto"/>
              </a:rPr>
              <a:t>=</a:t>
            </a:r>
            <a:r>
              <a:rPr sz="1100" spc="-20" dirty="0">
                <a:latin typeface="Roboto"/>
                <a:cs typeface="Roboto"/>
              </a:rPr>
              <a:t> </a:t>
            </a:r>
            <a:r>
              <a:rPr sz="1100" spc="-50" dirty="0">
                <a:latin typeface="Roboto"/>
                <a:cs typeface="Roboto"/>
              </a:rPr>
              <a:t>1</a:t>
            </a:r>
            <a:endParaRPr sz="1100" dirty="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55534" y="1894243"/>
            <a:ext cx="1024890" cy="566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9400"/>
              </a:lnSpc>
              <a:spcBef>
                <a:spcPts val="100"/>
              </a:spcBef>
            </a:pPr>
            <a:r>
              <a:rPr sz="1000" b="1" spc="-25" dirty="0" smtClean="0">
                <a:solidFill>
                  <a:srgbClr val="2B3D4F"/>
                </a:solidFill>
                <a:latin typeface="Roboto"/>
                <a:cs typeface="Roboto"/>
              </a:rPr>
              <a:t>No </a:t>
            </a:r>
            <a:r>
              <a:rPr sz="1000" b="1" spc="-60" dirty="0" smtClean="0">
                <a:solidFill>
                  <a:srgbClr val="2B3D4F"/>
                </a:solidFill>
                <a:latin typeface="Roboto"/>
                <a:cs typeface="Roboto"/>
              </a:rPr>
              <a:t>Multicollinearity</a:t>
            </a:r>
            <a:endParaRPr sz="1000" dirty="0" smtClean="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000" dirty="0" smtClean="0">
                <a:latin typeface="Roboto"/>
                <a:cs typeface="Roboto"/>
              </a:rPr>
              <a:t>X</a:t>
            </a:r>
            <a:r>
              <a:rPr sz="1000" dirty="0" smtClean="0">
                <a:latin typeface="Calibri"/>
                <a:cs typeface="Calibri"/>
              </a:rPr>
              <a:t>₁</a:t>
            </a:r>
            <a:r>
              <a:rPr sz="1000" spc="40" dirty="0" smtClean="0">
                <a:latin typeface="Calibri"/>
                <a:cs typeface="Calibri"/>
              </a:rPr>
              <a:t> </a:t>
            </a:r>
            <a:r>
              <a:rPr sz="1000" spc="-10" dirty="0" smtClean="0">
                <a:latin typeface="DejaVu Sans"/>
                <a:cs typeface="DejaVu Sans"/>
              </a:rPr>
              <a:t>⊥</a:t>
            </a:r>
            <a:r>
              <a:rPr sz="1000" spc="-55" dirty="0" smtClean="0">
                <a:latin typeface="DejaVu Sans"/>
                <a:cs typeface="DejaVu Sans"/>
              </a:rPr>
              <a:t> </a:t>
            </a:r>
            <a:r>
              <a:rPr sz="1000" dirty="0" smtClean="0">
                <a:latin typeface="Roboto"/>
                <a:cs typeface="Roboto"/>
              </a:rPr>
              <a:t>X</a:t>
            </a:r>
            <a:r>
              <a:rPr sz="1000" dirty="0" smtClean="0">
                <a:latin typeface="Calibri"/>
                <a:cs typeface="Calibri"/>
              </a:rPr>
              <a:t>₂</a:t>
            </a:r>
            <a:r>
              <a:rPr sz="1000" spc="40" dirty="0" smtClean="0">
                <a:latin typeface="Calibri"/>
                <a:cs typeface="Calibri"/>
              </a:rPr>
              <a:t> </a:t>
            </a:r>
            <a:r>
              <a:rPr sz="1000" spc="-10" dirty="0" smtClean="0">
                <a:latin typeface="DejaVu Sans"/>
                <a:cs typeface="DejaVu Sans"/>
              </a:rPr>
              <a:t>⊥</a:t>
            </a:r>
            <a:r>
              <a:rPr sz="1000" spc="-55" dirty="0" smtClean="0">
                <a:latin typeface="DejaVu Sans"/>
                <a:cs typeface="DejaVu Sans"/>
              </a:rPr>
              <a:t> </a:t>
            </a:r>
            <a:r>
              <a:rPr sz="1000" spc="-25" dirty="0" smtClean="0">
                <a:latin typeface="Roboto"/>
                <a:cs typeface="Roboto"/>
              </a:rPr>
              <a:t>X</a:t>
            </a:r>
            <a:r>
              <a:rPr sz="1000" spc="-25" dirty="0" smtClean="0">
                <a:latin typeface="Calibri"/>
                <a:cs typeface="Calibri"/>
              </a:rPr>
              <a:t>₃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74967" y="2849036"/>
            <a:ext cx="1185545" cy="62801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sz="1200" b="1" spc="-65" dirty="0">
                <a:solidFill>
                  <a:srgbClr val="2B3D4F"/>
                </a:solidFill>
                <a:latin typeface="Roboto"/>
                <a:cs typeface="Roboto"/>
              </a:rPr>
              <a:t>Linear</a:t>
            </a:r>
            <a:r>
              <a:rPr sz="1200" b="1" spc="5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200" b="1" spc="-75" dirty="0">
                <a:solidFill>
                  <a:srgbClr val="2B3D4F"/>
                </a:solidFill>
                <a:latin typeface="Roboto"/>
                <a:cs typeface="Roboto"/>
              </a:rPr>
              <a:t>Log-</a:t>
            </a:r>
            <a:r>
              <a:rPr sz="1200" b="1" spc="-20" dirty="0">
                <a:solidFill>
                  <a:srgbClr val="2B3D4F"/>
                </a:solidFill>
                <a:latin typeface="Roboto"/>
                <a:cs typeface="Roboto"/>
              </a:rPr>
              <a:t>Odds</a:t>
            </a:r>
            <a:endParaRPr sz="1200" dirty="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000" spc="-50" dirty="0">
                <a:latin typeface="Roboto"/>
                <a:cs typeface="Roboto"/>
              </a:rPr>
              <a:t>log(p/(1-</a:t>
            </a:r>
            <a:r>
              <a:rPr sz="1000" spc="-45" dirty="0">
                <a:latin typeface="Roboto"/>
                <a:cs typeface="Roboto"/>
              </a:rPr>
              <a:t>p))</a:t>
            </a:r>
            <a:r>
              <a:rPr sz="1000" spc="10" dirty="0">
                <a:latin typeface="Roboto"/>
                <a:cs typeface="Roboto"/>
              </a:rPr>
              <a:t> </a:t>
            </a:r>
            <a:r>
              <a:rPr sz="1000" spc="-75" dirty="0">
                <a:latin typeface="Roboto"/>
                <a:cs typeface="Roboto"/>
              </a:rPr>
              <a:t>=</a:t>
            </a:r>
            <a:r>
              <a:rPr sz="1000" spc="15" dirty="0">
                <a:latin typeface="Roboto"/>
                <a:cs typeface="Roboto"/>
              </a:rPr>
              <a:t> </a:t>
            </a:r>
            <a:r>
              <a:rPr sz="850" dirty="0">
                <a:latin typeface="Calibri"/>
                <a:cs typeface="Calibri"/>
              </a:rPr>
              <a:t>β₀</a:t>
            </a:r>
            <a:r>
              <a:rPr sz="850" spc="70" dirty="0">
                <a:latin typeface="Calibri"/>
                <a:cs typeface="Calibri"/>
              </a:rPr>
              <a:t> </a:t>
            </a:r>
            <a:r>
              <a:rPr sz="1000" spc="-70" dirty="0">
                <a:latin typeface="Roboto"/>
                <a:cs typeface="Roboto"/>
              </a:rPr>
              <a:t>+</a:t>
            </a:r>
            <a:r>
              <a:rPr sz="1000" spc="15" dirty="0">
                <a:latin typeface="Roboto"/>
                <a:cs typeface="Roboto"/>
              </a:rPr>
              <a:t> </a:t>
            </a:r>
            <a:r>
              <a:rPr sz="850" spc="40" dirty="0">
                <a:latin typeface="Calibri"/>
                <a:cs typeface="Calibri"/>
              </a:rPr>
              <a:t>β₁</a:t>
            </a:r>
            <a:r>
              <a:rPr sz="1000" spc="40" dirty="0">
                <a:latin typeface="Roboto"/>
                <a:cs typeface="Roboto"/>
              </a:rPr>
              <a:t>X</a:t>
            </a:r>
            <a:r>
              <a:rPr sz="850" spc="40" dirty="0">
                <a:latin typeface="Calibri"/>
                <a:cs typeface="Calibri"/>
              </a:rPr>
              <a:t>₁</a:t>
            </a:r>
            <a:endParaRPr sz="85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000" spc="-70" dirty="0">
                <a:latin typeface="Roboto"/>
                <a:cs typeface="Roboto"/>
              </a:rPr>
              <a:t>+</a:t>
            </a:r>
            <a:r>
              <a:rPr sz="1000" spc="-25" dirty="0">
                <a:latin typeface="Roboto"/>
                <a:cs typeface="Roboto"/>
              </a:rPr>
              <a:t> ... </a:t>
            </a:r>
            <a:r>
              <a:rPr sz="1000" spc="-70" dirty="0">
                <a:latin typeface="Roboto"/>
                <a:cs typeface="Roboto"/>
              </a:rPr>
              <a:t>+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850" spc="-20" dirty="0">
                <a:latin typeface="Calibri"/>
                <a:cs typeface="Calibri"/>
              </a:rPr>
              <a:t>β</a:t>
            </a:r>
            <a:r>
              <a:rPr sz="900" spc="-20" dirty="0">
                <a:latin typeface="DejaVu Sans"/>
                <a:cs typeface="DejaVu Sans"/>
              </a:rPr>
              <a:t>ₙ</a:t>
            </a:r>
            <a:r>
              <a:rPr sz="1000" spc="-20" dirty="0">
                <a:latin typeface="Roboto"/>
                <a:cs typeface="Roboto"/>
              </a:rPr>
              <a:t>X</a:t>
            </a:r>
            <a:r>
              <a:rPr sz="900" spc="-20" dirty="0">
                <a:latin typeface="DejaVu Sans"/>
                <a:cs typeface="DejaVu Sans"/>
              </a:rPr>
              <a:t>ₙ</a:t>
            </a:r>
            <a:endParaRPr sz="900" dirty="0">
              <a:latin typeface="DejaVu Sans"/>
              <a:cs typeface="DejaVu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31883" y="2911284"/>
            <a:ext cx="87249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80" dirty="0">
                <a:solidFill>
                  <a:srgbClr val="2B3D4F"/>
                </a:solidFill>
                <a:latin typeface="Roboto"/>
                <a:cs typeface="Roboto"/>
              </a:rPr>
              <a:t>Large</a:t>
            </a:r>
            <a:r>
              <a:rPr sz="1100" b="1" spc="10" dirty="0">
                <a:solidFill>
                  <a:srgbClr val="2B3D4F"/>
                </a:solidFill>
                <a:latin typeface="Roboto"/>
                <a:cs typeface="Roboto"/>
              </a:rPr>
              <a:t> </a:t>
            </a:r>
            <a:r>
              <a:rPr sz="1100" b="1" spc="-60" dirty="0">
                <a:solidFill>
                  <a:srgbClr val="2B3D4F"/>
                </a:solidFill>
                <a:latin typeface="Roboto"/>
                <a:cs typeface="Roboto"/>
              </a:rPr>
              <a:t>Sample</a:t>
            </a:r>
            <a:endParaRPr sz="1100" dirty="0">
              <a:latin typeface="Roboto"/>
              <a:cs typeface="Robo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42875" cy="6856413"/>
          </a:xfrm>
          <a:custGeom>
            <a:avLst/>
            <a:gdLst/>
            <a:ahLst/>
            <a:cxnLst/>
            <a:rect l="l" t="t" r="r" b="b"/>
            <a:pathLst>
              <a:path w="142875" h="7639050">
                <a:moveTo>
                  <a:pt x="142874" y="7639049"/>
                </a:moveTo>
                <a:lnTo>
                  <a:pt x="0" y="7639049"/>
                </a:lnTo>
                <a:lnTo>
                  <a:pt x="0" y="0"/>
                </a:lnTo>
                <a:lnTo>
                  <a:pt x="142874" y="0"/>
                </a:lnTo>
                <a:lnTo>
                  <a:pt x="142874" y="763904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3823" y="151606"/>
            <a:ext cx="8486775" cy="5346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60" dirty="0"/>
              <a:t>Linear</a:t>
            </a:r>
            <a:r>
              <a:rPr spc="-45" dirty="0"/>
              <a:t> </a:t>
            </a:r>
            <a:r>
              <a:rPr spc="-140" dirty="0"/>
              <a:t>vs.</a:t>
            </a:r>
            <a:r>
              <a:rPr spc="-40" dirty="0"/>
              <a:t> </a:t>
            </a:r>
            <a:r>
              <a:rPr spc="-150" dirty="0"/>
              <a:t>Logistic</a:t>
            </a:r>
            <a:r>
              <a:rPr spc="-40" dirty="0"/>
              <a:t> </a:t>
            </a:r>
            <a:r>
              <a:rPr spc="-145" dirty="0"/>
              <a:t>Regression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377508"/>
              </p:ext>
            </p:extLst>
          </p:nvPr>
        </p:nvGraphicFramePr>
        <p:xfrm>
          <a:off x="609587" y="1370806"/>
          <a:ext cx="6666865" cy="988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8555"/>
                <a:gridCol w="2797810"/>
                <a:gridCol w="2730500"/>
              </a:tblGrid>
              <a:tr h="585470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700" b="1" spc="-10" dirty="0">
                          <a:solidFill>
                            <a:srgbClr val="3398DA"/>
                          </a:solidFill>
                          <a:latin typeface="Roboto"/>
                          <a:cs typeface="Roboto"/>
                        </a:rPr>
                        <a:t>Aspect</a:t>
                      </a:r>
                      <a:endParaRPr sz="1700" dirty="0">
                        <a:latin typeface="Roboto"/>
                        <a:cs typeface="Roboto"/>
                      </a:endParaRPr>
                    </a:p>
                  </a:txBody>
                  <a:tcPr marL="0" marR="0" marT="136525" marB="0"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700" b="1" spc="-80" dirty="0">
                          <a:solidFill>
                            <a:srgbClr val="3398DA"/>
                          </a:solidFill>
                          <a:latin typeface="Roboto"/>
                          <a:cs typeface="Roboto"/>
                        </a:rPr>
                        <a:t>Linear</a:t>
                      </a:r>
                      <a:r>
                        <a:rPr sz="1700" b="1" spc="5" dirty="0">
                          <a:solidFill>
                            <a:srgbClr val="3398D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3398DA"/>
                          </a:solidFill>
                          <a:latin typeface="Roboto"/>
                          <a:cs typeface="Roboto"/>
                        </a:rPr>
                        <a:t>Regression</a:t>
                      </a:r>
                      <a:endParaRPr sz="1700" dirty="0">
                        <a:latin typeface="Roboto"/>
                        <a:cs typeface="Roboto"/>
                      </a:endParaRPr>
                    </a:p>
                  </a:txBody>
                  <a:tcPr marL="0" marR="0" marT="136525" marB="0"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700" b="1" spc="-80" dirty="0">
                          <a:solidFill>
                            <a:srgbClr val="3398DA"/>
                          </a:solidFill>
                          <a:latin typeface="Roboto"/>
                          <a:cs typeface="Roboto"/>
                        </a:rPr>
                        <a:t>Logistic</a:t>
                      </a:r>
                      <a:r>
                        <a:rPr sz="1700" b="1" spc="15" dirty="0">
                          <a:solidFill>
                            <a:srgbClr val="3398DA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3398DA"/>
                          </a:solidFill>
                          <a:latin typeface="Roboto"/>
                          <a:cs typeface="Roboto"/>
                        </a:rPr>
                        <a:t>Regression</a:t>
                      </a:r>
                      <a:endParaRPr sz="1700" dirty="0">
                        <a:latin typeface="Roboto"/>
                        <a:cs typeface="Roboto"/>
                      </a:endParaRPr>
                    </a:p>
                  </a:txBody>
                  <a:tcPr marL="0" marR="0" marT="136525" marB="0"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</a:tr>
              <a:tr h="402590">
                <a:tc>
                  <a:txBody>
                    <a:bodyPr/>
                    <a:lstStyle/>
                    <a:p>
                      <a:pPr marL="114300">
                        <a:lnSpc>
                          <a:spcPts val="1960"/>
                        </a:lnSpc>
                        <a:spcBef>
                          <a:spcPts val="1110"/>
                        </a:spcBef>
                      </a:pPr>
                      <a:r>
                        <a:rPr sz="1700" b="1" spc="-10" dirty="0">
                          <a:latin typeface="Roboto"/>
                          <a:cs typeface="Roboto"/>
                        </a:rPr>
                        <a:t>Purpose</a:t>
                      </a:r>
                      <a:endParaRPr sz="1700" dirty="0">
                        <a:latin typeface="Roboto"/>
                        <a:cs typeface="Roboto"/>
                      </a:endParaRPr>
                    </a:p>
                  </a:txBody>
                  <a:tcPr marL="0" marR="0" marT="140970" marB="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ts val="1960"/>
                        </a:lnSpc>
                        <a:spcBef>
                          <a:spcPts val="1110"/>
                        </a:spcBef>
                      </a:pPr>
                      <a:r>
                        <a:rPr sz="1700" spc="-80" dirty="0">
                          <a:latin typeface="Roboto"/>
                          <a:cs typeface="Roboto"/>
                        </a:rPr>
                        <a:t>Predict</a:t>
                      </a:r>
                      <a:r>
                        <a:rPr sz="1700" spc="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700" spc="-85" dirty="0">
                          <a:latin typeface="Roboto"/>
                          <a:cs typeface="Roboto"/>
                        </a:rPr>
                        <a:t>continuous</a:t>
                      </a:r>
                      <a:r>
                        <a:rPr sz="1700" spc="3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700" spc="-10" dirty="0">
                          <a:latin typeface="Roboto"/>
                          <a:cs typeface="Roboto"/>
                        </a:rPr>
                        <a:t>values</a:t>
                      </a:r>
                      <a:endParaRPr sz="1700" dirty="0">
                        <a:latin typeface="Roboto"/>
                        <a:cs typeface="Roboto"/>
                      </a:endParaRPr>
                    </a:p>
                  </a:txBody>
                  <a:tcPr marL="0" marR="0" marT="140970" marB="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ts val="1960"/>
                        </a:lnSpc>
                        <a:spcBef>
                          <a:spcPts val="1110"/>
                        </a:spcBef>
                      </a:pPr>
                      <a:r>
                        <a:rPr sz="1700" spc="-70" dirty="0">
                          <a:latin typeface="Roboto"/>
                          <a:cs typeface="Roboto"/>
                        </a:rPr>
                        <a:t>Classify</a:t>
                      </a:r>
                      <a:r>
                        <a:rPr sz="1700" spc="-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1700" spc="-75" dirty="0">
                          <a:latin typeface="Roboto"/>
                          <a:cs typeface="Roboto"/>
                        </a:rPr>
                        <a:t>binary</a:t>
                      </a:r>
                      <a:r>
                        <a:rPr sz="1700" spc="-10" dirty="0">
                          <a:latin typeface="Roboto"/>
                          <a:cs typeface="Roboto"/>
                        </a:rPr>
                        <a:t> outcomes</a:t>
                      </a:r>
                      <a:endParaRPr sz="1700" dirty="0">
                        <a:latin typeface="Roboto"/>
                        <a:cs typeface="Roboto"/>
                      </a:endParaRPr>
                    </a:p>
                  </a:txBody>
                  <a:tcPr marL="0" marR="0" marT="140970" marB="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09587" y="2504281"/>
            <a:ext cx="6667500" cy="9525"/>
          </a:xfrm>
          <a:custGeom>
            <a:avLst/>
            <a:gdLst/>
            <a:ahLst/>
            <a:cxnLst/>
            <a:rect l="l" t="t" r="r" b="b"/>
            <a:pathLst>
              <a:path w="6667500" h="9525">
                <a:moveTo>
                  <a:pt x="6667500" y="0"/>
                </a:moveTo>
                <a:lnTo>
                  <a:pt x="4067175" y="0"/>
                </a:lnTo>
                <a:lnTo>
                  <a:pt x="1304925" y="0"/>
                </a:lnTo>
                <a:lnTo>
                  <a:pt x="0" y="0"/>
                </a:lnTo>
                <a:lnTo>
                  <a:pt x="0" y="9525"/>
                </a:lnTo>
                <a:lnTo>
                  <a:pt x="1304925" y="9525"/>
                </a:lnTo>
                <a:lnTo>
                  <a:pt x="4067175" y="9525"/>
                </a:lnTo>
                <a:lnTo>
                  <a:pt x="6667500" y="9525"/>
                </a:lnTo>
                <a:lnTo>
                  <a:pt x="6667500" y="0"/>
                </a:lnTo>
                <a:close/>
              </a:path>
            </a:pathLst>
          </a:custGeom>
          <a:solidFill>
            <a:srgbClr val="E2E7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09587" y="3352006"/>
            <a:ext cx="6667500" cy="9525"/>
          </a:xfrm>
          <a:custGeom>
            <a:avLst/>
            <a:gdLst/>
            <a:ahLst/>
            <a:cxnLst/>
            <a:rect l="l" t="t" r="r" b="b"/>
            <a:pathLst>
              <a:path w="6667500" h="9525">
                <a:moveTo>
                  <a:pt x="6667500" y="0"/>
                </a:moveTo>
                <a:lnTo>
                  <a:pt x="4067175" y="0"/>
                </a:lnTo>
                <a:lnTo>
                  <a:pt x="1304925" y="0"/>
                </a:lnTo>
                <a:lnTo>
                  <a:pt x="0" y="0"/>
                </a:lnTo>
                <a:lnTo>
                  <a:pt x="0" y="9525"/>
                </a:lnTo>
                <a:lnTo>
                  <a:pt x="1304925" y="9525"/>
                </a:lnTo>
                <a:lnTo>
                  <a:pt x="4067175" y="9525"/>
                </a:lnTo>
                <a:lnTo>
                  <a:pt x="6667500" y="9525"/>
                </a:lnTo>
                <a:lnTo>
                  <a:pt x="6667500" y="0"/>
                </a:lnTo>
                <a:close/>
              </a:path>
            </a:pathLst>
          </a:custGeom>
          <a:solidFill>
            <a:srgbClr val="E2E7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09587" y="3875881"/>
            <a:ext cx="6667500" cy="9525"/>
          </a:xfrm>
          <a:custGeom>
            <a:avLst/>
            <a:gdLst/>
            <a:ahLst/>
            <a:cxnLst/>
            <a:rect l="l" t="t" r="r" b="b"/>
            <a:pathLst>
              <a:path w="6667500" h="9525">
                <a:moveTo>
                  <a:pt x="6667500" y="0"/>
                </a:moveTo>
                <a:lnTo>
                  <a:pt x="4067175" y="0"/>
                </a:lnTo>
                <a:lnTo>
                  <a:pt x="1304925" y="0"/>
                </a:lnTo>
                <a:lnTo>
                  <a:pt x="0" y="0"/>
                </a:lnTo>
                <a:lnTo>
                  <a:pt x="0" y="9525"/>
                </a:lnTo>
                <a:lnTo>
                  <a:pt x="1304925" y="9525"/>
                </a:lnTo>
                <a:lnTo>
                  <a:pt x="4067175" y="9525"/>
                </a:lnTo>
                <a:lnTo>
                  <a:pt x="6667500" y="9525"/>
                </a:lnTo>
                <a:lnTo>
                  <a:pt x="6667500" y="0"/>
                </a:lnTo>
                <a:close/>
              </a:path>
            </a:pathLst>
          </a:custGeom>
          <a:solidFill>
            <a:srgbClr val="E2E7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09587" y="4876006"/>
            <a:ext cx="6667500" cy="9525"/>
          </a:xfrm>
          <a:custGeom>
            <a:avLst/>
            <a:gdLst/>
            <a:ahLst/>
            <a:cxnLst/>
            <a:rect l="l" t="t" r="r" b="b"/>
            <a:pathLst>
              <a:path w="6667500" h="9525">
                <a:moveTo>
                  <a:pt x="6667500" y="0"/>
                </a:moveTo>
                <a:lnTo>
                  <a:pt x="4067175" y="0"/>
                </a:lnTo>
                <a:lnTo>
                  <a:pt x="1304925" y="0"/>
                </a:lnTo>
                <a:lnTo>
                  <a:pt x="0" y="0"/>
                </a:lnTo>
                <a:lnTo>
                  <a:pt x="0" y="9525"/>
                </a:lnTo>
                <a:lnTo>
                  <a:pt x="1304925" y="9525"/>
                </a:lnTo>
                <a:lnTo>
                  <a:pt x="4067175" y="9525"/>
                </a:lnTo>
                <a:lnTo>
                  <a:pt x="6667500" y="9525"/>
                </a:lnTo>
                <a:lnTo>
                  <a:pt x="6667500" y="0"/>
                </a:lnTo>
                <a:close/>
              </a:path>
            </a:pathLst>
          </a:custGeom>
          <a:solidFill>
            <a:srgbClr val="E2E7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09587" y="5780881"/>
            <a:ext cx="6667500" cy="9525"/>
          </a:xfrm>
          <a:custGeom>
            <a:avLst/>
            <a:gdLst/>
            <a:ahLst/>
            <a:cxnLst/>
            <a:rect l="l" t="t" r="r" b="b"/>
            <a:pathLst>
              <a:path w="6667500" h="9525">
                <a:moveTo>
                  <a:pt x="6667500" y="0"/>
                </a:moveTo>
                <a:lnTo>
                  <a:pt x="4067175" y="0"/>
                </a:lnTo>
                <a:lnTo>
                  <a:pt x="1304925" y="0"/>
                </a:lnTo>
                <a:lnTo>
                  <a:pt x="0" y="0"/>
                </a:lnTo>
                <a:lnTo>
                  <a:pt x="0" y="9525"/>
                </a:lnTo>
                <a:lnTo>
                  <a:pt x="1304925" y="9525"/>
                </a:lnTo>
                <a:lnTo>
                  <a:pt x="4067175" y="9525"/>
                </a:lnTo>
                <a:lnTo>
                  <a:pt x="6667500" y="9525"/>
                </a:lnTo>
                <a:lnTo>
                  <a:pt x="6667500" y="0"/>
                </a:lnTo>
                <a:close/>
              </a:path>
            </a:pathLst>
          </a:custGeom>
          <a:solidFill>
            <a:srgbClr val="E2E7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09587" y="8001000"/>
            <a:ext cx="6667500" cy="9525"/>
          </a:xfrm>
          <a:custGeom>
            <a:avLst/>
            <a:gdLst/>
            <a:ahLst/>
            <a:cxnLst/>
            <a:rect l="l" t="t" r="r" b="b"/>
            <a:pathLst>
              <a:path w="6667500" h="9525">
                <a:moveTo>
                  <a:pt x="6667500" y="0"/>
                </a:moveTo>
                <a:lnTo>
                  <a:pt x="4067175" y="0"/>
                </a:lnTo>
                <a:lnTo>
                  <a:pt x="1304925" y="0"/>
                </a:lnTo>
                <a:lnTo>
                  <a:pt x="0" y="0"/>
                </a:lnTo>
                <a:lnTo>
                  <a:pt x="0" y="9525"/>
                </a:lnTo>
                <a:lnTo>
                  <a:pt x="1304925" y="9525"/>
                </a:lnTo>
                <a:lnTo>
                  <a:pt x="4067175" y="9525"/>
                </a:lnTo>
                <a:lnTo>
                  <a:pt x="6667500" y="9525"/>
                </a:lnTo>
                <a:lnTo>
                  <a:pt x="6667500" y="0"/>
                </a:lnTo>
                <a:close/>
              </a:path>
            </a:pathLst>
          </a:custGeom>
          <a:solidFill>
            <a:srgbClr val="E2E7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11198" y="2742406"/>
            <a:ext cx="794385" cy="27892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b="1" spc="-70" dirty="0" smtClean="0">
                <a:latin typeface="Roboto"/>
                <a:cs typeface="Roboto"/>
              </a:rPr>
              <a:t>Outpu</a:t>
            </a:r>
            <a:r>
              <a:rPr lang="en-IN" sz="1700" b="1" spc="-70" dirty="0" smtClean="0">
                <a:latin typeface="Roboto"/>
                <a:cs typeface="Roboto"/>
              </a:rPr>
              <a:t>t</a:t>
            </a:r>
            <a:endParaRPr sz="1700" dirty="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6869" y="2545556"/>
            <a:ext cx="2077085" cy="730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90"/>
              </a:spcBef>
            </a:pPr>
            <a:r>
              <a:rPr sz="1700" spc="-80" dirty="0">
                <a:latin typeface="Roboto"/>
                <a:cs typeface="Roboto"/>
              </a:rPr>
              <a:t>Continuous</a:t>
            </a:r>
            <a:r>
              <a:rPr sz="1700" spc="-1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values</a:t>
            </a:r>
            <a:r>
              <a:rPr sz="1700" spc="-15" dirty="0">
                <a:latin typeface="Roboto"/>
                <a:cs typeface="Roboto"/>
              </a:rPr>
              <a:t> </a:t>
            </a:r>
            <a:r>
              <a:rPr sz="1700" spc="-55" dirty="0">
                <a:latin typeface="Roboto"/>
                <a:cs typeface="Roboto"/>
              </a:rPr>
              <a:t>(any </a:t>
            </a:r>
            <a:r>
              <a:rPr sz="1700" spc="-10" dirty="0">
                <a:latin typeface="Roboto"/>
                <a:cs typeface="Roboto"/>
              </a:rPr>
              <a:t>range)</a:t>
            </a:r>
            <a:endParaRPr sz="1700" dirty="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9565" y="2742406"/>
            <a:ext cx="226060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-70" dirty="0">
                <a:latin typeface="Roboto"/>
                <a:cs typeface="Roboto"/>
              </a:rPr>
              <a:t>Probability</a:t>
            </a:r>
            <a:r>
              <a:rPr sz="1700" spc="-2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values</a:t>
            </a:r>
            <a:r>
              <a:rPr sz="1700" spc="-20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(0</a:t>
            </a:r>
            <a:r>
              <a:rPr sz="1700" spc="-20" dirty="0">
                <a:latin typeface="Roboto"/>
                <a:cs typeface="Roboto"/>
              </a:rPr>
              <a:t> </a:t>
            </a:r>
            <a:r>
              <a:rPr sz="1700" spc="-85" dirty="0">
                <a:latin typeface="Roboto"/>
                <a:cs typeface="Roboto"/>
              </a:rPr>
              <a:t>to</a:t>
            </a:r>
            <a:r>
              <a:rPr sz="1700" spc="-20" dirty="0">
                <a:latin typeface="Roboto"/>
                <a:cs typeface="Roboto"/>
              </a:rPr>
              <a:t> </a:t>
            </a:r>
            <a:r>
              <a:rPr sz="1700" spc="-25" dirty="0">
                <a:latin typeface="Roboto"/>
                <a:cs typeface="Roboto"/>
              </a:rPr>
              <a:t>1)</a:t>
            </a:r>
            <a:endParaRPr sz="1700" dirty="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1198" y="3428206"/>
            <a:ext cx="877569" cy="27892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b="1" spc="-70" dirty="0">
                <a:latin typeface="Roboto"/>
                <a:cs typeface="Roboto"/>
              </a:rPr>
              <a:t>Function</a:t>
            </a:r>
            <a:endParaRPr sz="1700" dirty="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6869" y="3428206"/>
            <a:ext cx="1181100" cy="27892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-80" dirty="0">
                <a:latin typeface="Roboto"/>
                <a:cs typeface="Roboto"/>
              </a:rPr>
              <a:t>y</a:t>
            </a:r>
            <a:r>
              <a:rPr sz="1700" spc="-30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=</a:t>
            </a:r>
            <a:r>
              <a:rPr sz="1700" spc="-30" dirty="0">
                <a:latin typeface="Roboto"/>
                <a:cs typeface="Roboto"/>
              </a:rPr>
              <a:t> </a:t>
            </a:r>
            <a:r>
              <a:rPr sz="1700" spc="-105" dirty="0" smtClean="0">
                <a:latin typeface="Roboto"/>
                <a:cs typeface="Roboto"/>
              </a:rPr>
              <a:t>m</a:t>
            </a:r>
            <a:r>
              <a:rPr lang="en-IN" sz="1700" spc="-105" dirty="0" smtClean="0">
                <a:latin typeface="Roboto"/>
                <a:cs typeface="Roboto"/>
              </a:rPr>
              <a:t> </a:t>
            </a:r>
            <a:r>
              <a:rPr sz="1700" spc="-105" dirty="0" smtClean="0">
                <a:latin typeface="Roboto"/>
                <a:cs typeface="Roboto"/>
              </a:rPr>
              <a:t>x</a:t>
            </a:r>
            <a:r>
              <a:rPr sz="1700" spc="-30" dirty="0" smtClean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+</a:t>
            </a:r>
            <a:r>
              <a:rPr sz="1700" spc="-30" dirty="0">
                <a:latin typeface="Roboto"/>
                <a:cs typeface="Roboto"/>
              </a:rPr>
              <a:t> </a:t>
            </a:r>
            <a:r>
              <a:rPr lang="en-IN" sz="1700" spc="-50" dirty="0">
                <a:latin typeface="Roboto"/>
                <a:cs typeface="Roboto"/>
              </a:rPr>
              <a:t>c</a:t>
            </a:r>
            <a:endParaRPr sz="1700" dirty="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54165" y="3504406"/>
            <a:ext cx="1568450" cy="27892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00" spc="-90" dirty="0">
                <a:latin typeface="Roboto"/>
                <a:cs typeface="Roboto"/>
              </a:rPr>
              <a:t>p</a:t>
            </a:r>
            <a:r>
              <a:rPr sz="1700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=</a:t>
            </a:r>
            <a:r>
              <a:rPr sz="170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1/(1+e</a:t>
            </a:r>
            <a:r>
              <a:rPr sz="1950" spc="-120" baseline="25641" dirty="0">
                <a:latin typeface="Roboto"/>
                <a:cs typeface="Roboto"/>
              </a:rPr>
              <a:t>-</a:t>
            </a:r>
            <a:r>
              <a:rPr sz="1950" spc="-37" baseline="25641" dirty="0" smtClean="0">
                <a:latin typeface="Roboto"/>
                <a:cs typeface="Roboto"/>
              </a:rPr>
              <a:t>(</a:t>
            </a:r>
            <a:r>
              <a:rPr lang="en-IN" sz="1950" spc="-37" baseline="25641" dirty="0" smtClean="0">
                <a:latin typeface="Roboto"/>
                <a:cs typeface="Roboto"/>
              </a:rPr>
              <a:t>y</a:t>
            </a:r>
            <a:r>
              <a:rPr sz="1950" spc="-37" baseline="25641" dirty="0" smtClean="0">
                <a:latin typeface="Roboto"/>
                <a:cs typeface="Roboto"/>
              </a:rPr>
              <a:t>)</a:t>
            </a:r>
            <a:r>
              <a:rPr sz="1700" spc="-25" dirty="0" smtClean="0">
                <a:latin typeface="Roboto"/>
                <a:cs typeface="Roboto"/>
              </a:rPr>
              <a:t>)</a:t>
            </a:r>
            <a:endParaRPr sz="1700" dirty="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1199" y="4037806"/>
            <a:ext cx="877569" cy="27892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b="1" spc="-70" dirty="0">
                <a:latin typeface="Roboto"/>
                <a:cs typeface="Roboto"/>
              </a:rPr>
              <a:t>Decision</a:t>
            </a:r>
            <a:endParaRPr sz="1700" dirty="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1199" y="4342606"/>
            <a:ext cx="1041401" cy="27892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b="1" spc="-75" dirty="0">
                <a:latin typeface="Roboto"/>
                <a:cs typeface="Roboto"/>
              </a:rPr>
              <a:t>Boundary</a:t>
            </a:r>
            <a:endParaRPr sz="1700" dirty="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16869" y="3961606"/>
            <a:ext cx="2197735" cy="749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9700"/>
              </a:lnSpc>
              <a:spcBef>
                <a:spcPts val="90"/>
              </a:spcBef>
            </a:pPr>
            <a:r>
              <a:rPr sz="1700" spc="-95" dirty="0">
                <a:latin typeface="Roboto"/>
                <a:cs typeface="Roboto"/>
              </a:rPr>
              <a:t>No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85" dirty="0">
                <a:latin typeface="Roboto"/>
                <a:cs typeface="Roboto"/>
              </a:rPr>
              <a:t>boundary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(regression </a:t>
            </a:r>
            <a:r>
              <a:rPr sz="1700" spc="-10" dirty="0">
                <a:latin typeface="Roboto"/>
                <a:cs typeface="Roboto"/>
              </a:rPr>
              <a:t>line)</a:t>
            </a:r>
            <a:endParaRPr sz="1700" dirty="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79565" y="3961606"/>
            <a:ext cx="2097405" cy="749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9700"/>
              </a:lnSpc>
              <a:spcBef>
                <a:spcPts val="90"/>
              </a:spcBef>
            </a:pPr>
            <a:r>
              <a:rPr sz="1700" spc="-75" dirty="0">
                <a:latin typeface="Roboto"/>
                <a:cs typeface="Roboto"/>
              </a:rPr>
              <a:t>Classification</a:t>
            </a:r>
            <a:r>
              <a:rPr sz="1700" spc="10" dirty="0">
                <a:latin typeface="Roboto"/>
                <a:cs typeface="Roboto"/>
              </a:rPr>
              <a:t> </a:t>
            </a:r>
            <a:r>
              <a:rPr sz="1700" spc="-65" dirty="0">
                <a:latin typeface="Roboto"/>
                <a:cs typeface="Roboto"/>
              </a:rPr>
              <a:t>threshold (typically</a:t>
            </a:r>
            <a:r>
              <a:rPr sz="1700" spc="-15" dirty="0">
                <a:latin typeface="Roboto"/>
                <a:cs typeface="Roboto"/>
              </a:rPr>
              <a:t> </a:t>
            </a:r>
            <a:r>
              <a:rPr sz="1700" spc="-20" dirty="0">
                <a:latin typeface="Roboto"/>
                <a:cs typeface="Roboto"/>
              </a:rPr>
              <a:t>0.5)</a:t>
            </a:r>
            <a:endParaRPr sz="1700" dirty="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1198" y="4952206"/>
            <a:ext cx="916305" cy="730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90"/>
              </a:spcBef>
            </a:pPr>
            <a:r>
              <a:rPr sz="1700" b="1" spc="-20" dirty="0">
                <a:latin typeface="Roboto"/>
                <a:cs typeface="Roboto"/>
              </a:rPr>
              <a:t>Cost </a:t>
            </a:r>
            <a:r>
              <a:rPr sz="1700" b="1" spc="-85" dirty="0">
                <a:latin typeface="Roboto"/>
                <a:cs typeface="Roboto"/>
              </a:rPr>
              <a:t>Function</a:t>
            </a:r>
            <a:endParaRPr sz="1700" dirty="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16869" y="5028406"/>
            <a:ext cx="236220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-100" dirty="0">
                <a:latin typeface="Roboto"/>
                <a:cs typeface="Roboto"/>
              </a:rPr>
              <a:t>Mean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Squared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Error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50" dirty="0">
                <a:latin typeface="Roboto"/>
                <a:cs typeface="Roboto"/>
              </a:rPr>
              <a:t>(MSE)</a:t>
            </a:r>
            <a:endParaRPr sz="1700" dirty="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79565" y="5028406"/>
            <a:ext cx="225107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-90" dirty="0">
                <a:latin typeface="Roboto"/>
                <a:cs typeface="Roboto"/>
              </a:rPr>
              <a:t>Log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Loss</a:t>
            </a:r>
            <a:r>
              <a:rPr sz="1700" spc="10" dirty="0">
                <a:latin typeface="Roboto"/>
                <a:cs typeface="Roboto"/>
              </a:rPr>
              <a:t> </a:t>
            </a:r>
            <a:r>
              <a:rPr sz="1700" spc="-85" dirty="0">
                <a:latin typeface="Roboto"/>
                <a:cs typeface="Roboto"/>
              </a:rPr>
              <a:t>(Cross-</a:t>
            </a:r>
            <a:r>
              <a:rPr sz="1700" spc="-50" dirty="0">
                <a:latin typeface="Roboto"/>
                <a:cs typeface="Roboto"/>
              </a:rPr>
              <a:t>Entropy)</a:t>
            </a:r>
            <a:endParaRPr sz="1700" dirty="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1199" y="6019006"/>
            <a:ext cx="1117601" cy="27892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b="1" spc="-100" dirty="0">
                <a:latin typeface="Roboto"/>
                <a:cs typeface="Roboto"/>
              </a:rPr>
              <a:t>Use</a:t>
            </a:r>
            <a:r>
              <a:rPr sz="1700" b="1" spc="-15" dirty="0">
                <a:latin typeface="Roboto"/>
                <a:cs typeface="Roboto"/>
              </a:rPr>
              <a:t> </a:t>
            </a:r>
            <a:r>
              <a:rPr lang="en-IN" sz="1700" b="1" spc="-80" dirty="0" smtClean="0">
                <a:latin typeface="Roboto"/>
                <a:cs typeface="Roboto"/>
              </a:rPr>
              <a:t>Case</a:t>
            </a:r>
            <a:endParaRPr sz="1700" dirty="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16869" y="5798301"/>
            <a:ext cx="2478931" cy="9827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37300"/>
              </a:lnSpc>
              <a:spcBef>
                <a:spcPts val="65"/>
              </a:spcBef>
            </a:pPr>
            <a:r>
              <a:rPr sz="1600" spc="-75" dirty="0">
                <a:latin typeface="Roboto"/>
                <a:cs typeface="Roboto"/>
              </a:rPr>
              <a:t>Predicting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90" dirty="0">
                <a:latin typeface="Roboto"/>
                <a:cs typeface="Roboto"/>
              </a:rPr>
              <a:t>house</a:t>
            </a:r>
            <a:r>
              <a:rPr sz="1600" spc="-5" dirty="0">
                <a:latin typeface="Roboto"/>
                <a:cs typeface="Roboto"/>
              </a:rPr>
              <a:t> </a:t>
            </a:r>
            <a:r>
              <a:rPr sz="1600" spc="-55" dirty="0">
                <a:latin typeface="Roboto"/>
                <a:cs typeface="Roboto"/>
              </a:rPr>
              <a:t>prices, </a:t>
            </a:r>
            <a:r>
              <a:rPr sz="1600" spc="-75" dirty="0">
                <a:latin typeface="Roboto"/>
                <a:cs typeface="Roboto"/>
              </a:rPr>
              <a:t>sales</a:t>
            </a:r>
            <a:r>
              <a:rPr sz="1600" spc="-30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forecasting, </a:t>
            </a:r>
            <a:r>
              <a:rPr sz="1600" spc="-85" dirty="0">
                <a:latin typeface="Roboto"/>
                <a:cs typeface="Roboto"/>
              </a:rPr>
              <a:t>continuous</a:t>
            </a:r>
            <a:r>
              <a:rPr sz="1600" spc="45" dirty="0">
                <a:latin typeface="Roboto"/>
                <a:cs typeface="Roboto"/>
              </a:rPr>
              <a:t> </a:t>
            </a:r>
            <a:r>
              <a:rPr sz="1600" spc="-10" dirty="0">
                <a:latin typeface="Roboto"/>
                <a:cs typeface="Roboto"/>
              </a:rPr>
              <a:t>variable estimation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79565" y="5790406"/>
            <a:ext cx="2352040" cy="1082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90"/>
              </a:spcBef>
            </a:pPr>
            <a:r>
              <a:rPr sz="1700" spc="-105" dirty="0">
                <a:latin typeface="Roboto"/>
                <a:cs typeface="Roboto"/>
              </a:rPr>
              <a:t>Spam</a:t>
            </a:r>
            <a:r>
              <a:rPr sz="1700" spc="2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detection,</a:t>
            </a:r>
            <a:r>
              <a:rPr sz="1700" spc="25" dirty="0">
                <a:latin typeface="Roboto"/>
                <a:cs typeface="Roboto"/>
              </a:rPr>
              <a:t> </a:t>
            </a:r>
            <a:r>
              <a:rPr sz="1700" spc="-10" dirty="0">
                <a:latin typeface="Roboto"/>
                <a:cs typeface="Roboto"/>
              </a:rPr>
              <a:t>disease </a:t>
            </a:r>
            <a:r>
              <a:rPr sz="1700" spc="-70" dirty="0">
                <a:latin typeface="Roboto"/>
                <a:cs typeface="Roboto"/>
              </a:rPr>
              <a:t>diagnosis,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95" dirty="0">
                <a:latin typeface="Roboto"/>
                <a:cs typeface="Roboto"/>
              </a:rPr>
              <a:t>customer</a:t>
            </a:r>
            <a:r>
              <a:rPr sz="1700" dirty="0">
                <a:latin typeface="Roboto"/>
                <a:cs typeface="Roboto"/>
              </a:rPr>
              <a:t> </a:t>
            </a:r>
            <a:r>
              <a:rPr sz="1700" spc="-55" dirty="0">
                <a:latin typeface="Roboto"/>
                <a:cs typeface="Roboto"/>
              </a:rPr>
              <a:t>churn </a:t>
            </a:r>
            <a:r>
              <a:rPr sz="1700" spc="-10" dirty="0">
                <a:latin typeface="Roboto"/>
                <a:cs typeface="Roboto"/>
              </a:rPr>
              <a:t>prediction</a:t>
            </a:r>
            <a:endParaRPr sz="1700" dirty="0">
              <a:latin typeface="Roboto"/>
              <a:cs typeface="Roboto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2400" y="1474323"/>
            <a:ext cx="4000500" cy="3428999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0" y="0"/>
            <a:ext cx="142875" cy="6856413"/>
          </a:xfrm>
          <a:custGeom>
            <a:avLst/>
            <a:gdLst/>
            <a:ahLst/>
            <a:cxnLst/>
            <a:rect l="l" t="t" r="r" b="b"/>
            <a:pathLst>
              <a:path w="142875" h="8620125">
                <a:moveTo>
                  <a:pt x="142874" y="8620124"/>
                </a:moveTo>
                <a:lnTo>
                  <a:pt x="0" y="8620124"/>
                </a:lnTo>
                <a:lnTo>
                  <a:pt x="0" y="0"/>
                </a:lnTo>
                <a:lnTo>
                  <a:pt x="142874" y="0"/>
                </a:lnTo>
                <a:lnTo>
                  <a:pt x="142874" y="8620124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4495800" y="1370806"/>
            <a:ext cx="0" cy="550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1370806"/>
            <a:ext cx="0" cy="5502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dirty="0"/>
              <a:t>Types of Logistic Regression</a:t>
            </a:r>
            <a:endParaRPr spc="-1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629916"/>
            <a:ext cx="198090" cy="19809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909290" y="1555381"/>
            <a:ext cx="7015510" cy="50563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lang="en-US" sz="1900" b="1" dirty="0" smtClean="0"/>
              <a:t>Binomial </a:t>
            </a:r>
            <a:r>
              <a:rPr lang="en-US" sz="1900" b="1" dirty="0"/>
              <a:t>Logistic Regression:</a:t>
            </a:r>
          </a:p>
          <a:p>
            <a:r>
              <a:rPr lang="en-US" sz="1900" dirty="0"/>
              <a:t>	</a:t>
            </a:r>
            <a:r>
              <a:rPr lang="en-US" sz="1900" dirty="0" smtClean="0"/>
              <a:t>Used </a:t>
            </a:r>
            <a:r>
              <a:rPr lang="en-US" sz="1900" dirty="0"/>
              <a:t>when the dependent variable has two classes </a:t>
            </a:r>
            <a:r>
              <a:rPr lang="en-US" sz="1900" dirty="0" smtClean="0"/>
              <a:t>	(</a:t>
            </a:r>
            <a:r>
              <a:rPr lang="en-US" sz="1900" dirty="0"/>
              <a:t>e.g., </a:t>
            </a:r>
            <a:r>
              <a:rPr lang="en-US" sz="1900" dirty="0" smtClean="0"/>
              <a:t>0/1</a:t>
            </a:r>
            <a:r>
              <a:rPr lang="en-US" sz="1900" dirty="0"/>
              <a:t>, yes/no).</a:t>
            </a:r>
          </a:p>
          <a:p>
            <a:r>
              <a:rPr lang="en-US" sz="1900" dirty="0"/>
              <a:t>	</a:t>
            </a:r>
            <a:r>
              <a:rPr lang="en-US" sz="1900" dirty="0" smtClean="0"/>
              <a:t>Common </a:t>
            </a:r>
            <a:r>
              <a:rPr lang="en-US" sz="1900" dirty="0"/>
              <a:t>in binary classification tasks like spam </a:t>
            </a:r>
            <a:r>
              <a:rPr lang="en-US" sz="1900" dirty="0" smtClean="0"/>
              <a:t>	detection or </a:t>
            </a:r>
            <a:r>
              <a:rPr lang="en-US" sz="1900" dirty="0"/>
              <a:t>loan approval.</a:t>
            </a:r>
          </a:p>
          <a:p>
            <a:endParaRPr lang="en-US" sz="1900" dirty="0" smtClean="0"/>
          </a:p>
          <a:p>
            <a:r>
              <a:rPr lang="en-US" sz="1900" b="1" dirty="0" smtClean="0"/>
              <a:t>Multinomial </a:t>
            </a:r>
            <a:r>
              <a:rPr lang="en-US" sz="1900" b="1" dirty="0"/>
              <a:t>Logistic Regression:</a:t>
            </a:r>
          </a:p>
          <a:p>
            <a:r>
              <a:rPr lang="en-US" sz="1900" dirty="0"/>
              <a:t>	</a:t>
            </a:r>
            <a:r>
              <a:rPr lang="en-US" sz="1900" dirty="0" smtClean="0"/>
              <a:t>Used </a:t>
            </a:r>
            <a:r>
              <a:rPr lang="en-US" sz="1900" dirty="0"/>
              <a:t>when the dependent variable has more than two 	</a:t>
            </a:r>
            <a:r>
              <a:rPr lang="en-US" sz="1900" dirty="0" smtClean="0"/>
              <a:t>unordered </a:t>
            </a:r>
            <a:r>
              <a:rPr lang="en-US" sz="1900" dirty="0"/>
              <a:t>categories.</a:t>
            </a:r>
          </a:p>
          <a:p>
            <a:r>
              <a:rPr lang="en-US" sz="1900" dirty="0"/>
              <a:t>	</a:t>
            </a:r>
            <a:r>
              <a:rPr lang="en-US" sz="1900" dirty="0" smtClean="0"/>
              <a:t>Example</a:t>
            </a:r>
            <a:r>
              <a:rPr lang="en-US" sz="1900" dirty="0"/>
              <a:t>: Predicting mode of transport (car, bus, train).</a:t>
            </a:r>
          </a:p>
          <a:p>
            <a:endParaRPr lang="en-US" sz="1900" dirty="0"/>
          </a:p>
          <a:p>
            <a:r>
              <a:rPr lang="en-US" sz="1900" b="1" dirty="0" smtClean="0"/>
              <a:t>Ordinal </a:t>
            </a:r>
            <a:r>
              <a:rPr lang="en-US" sz="1900" b="1" dirty="0"/>
              <a:t>Logistic Regression:</a:t>
            </a:r>
          </a:p>
          <a:p>
            <a:r>
              <a:rPr lang="en-US" sz="1900" dirty="0"/>
              <a:t>	</a:t>
            </a:r>
            <a:r>
              <a:rPr lang="en-US" sz="1900" dirty="0" smtClean="0"/>
              <a:t>Used </a:t>
            </a:r>
            <a:r>
              <a:rPr lang="en-US" sz="1900" dirty="0"/>
              <a:t>when the dependent variable has more than two 	</a:t>
            </a:r>
            <a:r>
              <a:rPr lang="en-US" sz="1900" dirty="0" smtClean="0"/>
              <a:t>ordered </a:t>
            </a:r>
            <a:r>
              <a:rPr lang="en-US" sz="1900" dirty="0"/>
              <a:t>categories.</a:t>
            </a:r>
          </a:p>
          <a:p>
            <a:r>
              <a:rPr lang="en-US" sz="1900" dirty="0"/>
              <a:t>	</a:t>
            </a:r>
            <a:r>
              <a:rPr lang="en-US" sz="1900" dirty="0" smtClean="0"/>
              <a:t>Example</a:t>
            </a:r>
            <a:r>
              <a:rPr lang="en-US" sz="1900" dirty="0"/>
              <a:t>: Customer satisfaction (low, medium, high).</a:t>
            </a:r>
          </a:p>
          <a:p>
            <a:r>
              <a:rPr lang="en-US" sz="1900" dirty="0"/>
              <a:t>	</a:t>
            </a:r>
            <a:r>
              <a:rPr lang="en-US" sz="1900" dirty="0" smtClean="0"/>
              <a:t>Preserves </a:t>
            </a:r>
            <a:r>
              <a:rPr lang="en-US" sz="1900" dirty="0"/>
              <a:t>the rank/order among categories.</a:t>
            </a:r>
          </a:p>
          <a:p>
            <a:pPr marL="12700" marR="5080">
              <a:lnSpc>
                <a:spcPct val="136000"/>
              </a:lnSpc>
              <a:spcBef>
                <a:spcPts val="90"/>
              </a:spcBef>
            </a:pPr>
            <a:endParaRPr sz="19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3352006"/>
            <a:ext cx="198090" cy="1980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4799806"/>
            <a:ext cx="198090" cy="19809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0" y="0"/>
            <a:ext cx="142875" cy="6858000"/>
          </a:xfrm>
          <a:custGeom>
            <a:avLst/>
            <a:gdLst/>
            <a:ahLst/>
            <a:cxnLst/>
            <a:rect l="l" t="t" r="r" b="b"/>
            <a:pathLst>
              <a:path w="142875" h="6858000">
                <a:moveTo>
                  <a:pt x="142874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42874" y="0"/>
                </a:lnTo>
                <a:lnTo>
                  <a:pt x="142874" y="68579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065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066006"/>
            <a:ext cx="4343400" cy="441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0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95" dirty="0"/>
              <a:t>Model</a:t>
            </a:r>
            <a:r>
              <a:rPr spc="-120" dirty="0"/>
              <a:t> </a:t>
            </a:r>
            <a:r>
              <a:rPr spc="-175" dirty="0"/>
              <a:t>Training</a:t>
            </a:r>
            <a:r>
              <a:rPr spc="-35" dirty="0"/>
              <a:t> </a:t>
            </a:r>
            <a:r>
              <a:rPr spc="-225" dirty="0"/>
              <a:t>&amp;</a:t>
            </a:r>
            <a:r>
              <a:rPr spc="-35" dirty="0"/>
              <a:t> </a:t>
            </a:r>
            <a:r>
              <a:rPr spc="-145" dirty="0"/>
              <a:t>Implementation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705028"/>
            <a:ext cx="173235" cy="1979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4435" y="1555381"/>
            <a:ext cx="6923405" cy="10922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37900"/>
              </a:lnSpc>
              <a:spcBef>
                <a:spcPts val="55"/>
              </a:spcBef>
            </a:pPr>
            <a:r>
              <a:rPr sz="1700" b="1" spc="-85" dirty="0">
                <a:latin typeface="Roboto"/>
                <a:cs typeface="Roboto"/>
              </a:rPr>
              <a:t>Data</a:t>
            </a:r>
            <a:r>
              <a:rPr sz="1700" b="1" spc="-10" dirty="0">
                <a:latin typeface="Roboto"/>
                <a:cs typeface="Roboto"/>
              </a:rPr>
              <a:t> </a:t>
            </a:r>
            <a:r>
              <a:rPr sz="1700" b="1" spc="-85" dirty="0">
                <a:latin typeface="Roboto"/>
                <a:cs typeface="Roboto"/>
              </a:rPr>
              <a:t>Preparation:</a:t>
            </a:r>
            <a:r>
              <a:rPr sz="1700" b="1" spc="-10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Cleaning</a:t>
            </a:r>
            <a:r>
              <a:rPr sz="170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data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(handling</a:t>
            </a:r>
            <a:r>
              <a:rPr sz="1700" dirty="0">
                <a:latin typeface="Roboto"/>
                <a:cs typeface="Roboto"/>
              </a:rPr>
              <a:t> </a:t>
            </a:r>
            <a:r>
              <a:rPr sz="1700" spc="-85" dirty="0">
                <a:latin typeface="Roboto"/>
                <a:cs typeface="Roboto"/>
              </a:rPr>
              <a:t>missing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values,</a:t>
            </a:r>
            <a:r>
              <a:rPr sz="1700" dirty="0">
                <a:latin typeface="Roboto"/>
                <a:cs typeface="Roboto"/>
              </a:rPr>
              <a:t> </a:t>
            </a:r>
            <a:r>
              <a:rPr sz="1700" spc="-60" dirty="0">
                <a:latin typeface="Roboto"/>
                <a:cs typeface="Roboto"/>
              </a:rPr>
              <a:t>outliers),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10" dirty="0">
                <a:latin typeface="Roboto"/>
                <a:cs typeface="Roboto"/>
              </a:rPr>
              <a:t>feature </a:t>
            </a:r>
            <a:r>
              <a:rPr sz="1700" spc="-75" dirty="0">
                <a:latin typeface="Roboto"/>
                <a:cs typeface="Roboto"/>
              </a:rPr>
              <a:t>scaling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(standardization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or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normalization),</a:t>
            </a:r>
            <a:r>
              <a:rPr sz="1700" spc="1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categorical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encoding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(one-</a:t>
            </a:r>
            <a:r>
              <a:rPr sz="1700" spc="-65" dirty="0">
                <a:latin typeface="Roboto"/>
                <a:cs typeface="Roboto"/>
              </a:rPr>
              <a:t>hot,</a:t>
            </a:r>
            <a:r>
              <a:rPr sz="1700" spc="10" dirty="0">
                <a:latin typeface="Roboto"/>
                <a:cs typeface="Roboto"/>
              </a:rPr>
              <a:t> </a:t>
            </a:r>
            <a:r>
              <a:rPr sz="1700" spc="-10" dirty="0">
                <a:latin typeface="Roboto"/>
                <a:cs typeface="Roboto"/>
              </a:rPr>
              <a:t>label </a:t>
            </a:r>
            <a:r>
              <a:rPr sz="1700" spc="-80" dirty="0">
                <a:latin typeface="Roboto"/>
                <a:cs typeface="Roboto"/>
              </a:rPr>
              <a:t>encoding),</a:t>
            </a:r>
            <a:r>
              <a:rPr sz="1700" spc="2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feature</a:t>
            </a:r>
            <a:r>
              <a:rPr sz="1700" spc="25" dirty="0">
                <a:latin typeface="Roboto"/>
                <a:cs typeface="Roboto"/>
              </a:rPr>
              <a:t> </a:t>
            </a:r>
            <a:r>
              <a:rPr sz="1700" spc="-10" dirty="0">
                <a:latin typeface="Roboto"/>
                <a:cs typeface="Roboto"/>
              </a:rPr>
              <a:t>selection.</a:t>
            </a:r>
            <a:endParaRPr sz="1700" dirty="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2935549"/>
            <a:ext cx="198128" cy="1753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9290" y="2765056"/>
            <a:ext cx="6590030" cy="11017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137900"/>
              </a:lnSpc>
              <a:spcBef>
                <a:spcPts val="130"/>
              </a:spcBef>
            </a:pPr>
            <a:r>
              <a:rPr sz="1700" b="1" spc="-100" dirty="0">
                <a:latin typeface="Roboto"/>
                <a:cs typeface="Roboto"/>
              </a:rPr>
              <a:t>Train/Test</a:t>
            </a:r>
            <a:r>
              <a:rPr sz="1700" b="1" spc="5" dirty="0">
                <a:latin typeface="Roboto"/>
                <a:cs typeface="Roboto"/>
              </a:rPr>
              <a:t> </a:t>
            </a:r>
            <a:r>
              <a:rPr sz="1700" b="1" spc="-75" dirty="0">
                <a:latin typeface="Roboto"/>
                <a:cs typeface="Roboto"/>
              </a:rPr>
              <a:t>Split:</a:t>
            </a:r>
            <a:r>
              <a:rPr sz="1700" b="1" spc="-25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Typically</a:t>
            </a:r>
            <a:r>
              <a:rPr sz="1700" spc="1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70-</a:t>
            </a:r>
            <a:r>
              <a:rPr sz="1700" spc="-114" dirty="0">
                <a:latin typeface="Roboto"/>
                <a:cs typeface="Roboto"/>
              </a:rPr>
              <a:t>80%</a:t>
            </a:r>
            <a:r>
              <a:rPr sz="1700" spc="15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training</a:t>
            </a:r>
            <a:r>
              <a:rPr sz="1700" spc="15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data,</a:t>
            </a:r>
            <a:r>
              <a:rPr sz="1700" spc="1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20-</a:t>
            </a:r>
            <a:r>
              <a:rPr sz="1700" spc="-114" dirty="0">
                <a:latin typeface="Roboto"/>
                <a:cs typeface="Roboto"/>
              </a:rPr>
              <a:t>30%</a:t>
            </a:r>
            <a:r>
              <a:rPr sz="1700" spc="15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test</a:t>
            </a:r>
            <a:r>
              <a:rPr sz="1700" spc="15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data.</a:t>
            </a:r>
            <a:r>
              <a:rPr sz="1700" spc="15" dirty="0">
                <a:latin typeface="Roboto"/>
                <a:cs typeface="Roboto"/>
              </a:rPr>
              <a:t> </a:t>
            </a:r>
            <a:r>
              <a:rPr sz="1700" spc="-10" dirty="0">
                <a:latin typeface="Roboto"/>
                <a:cs typeface="Roboto"/>
              </a:rPr>
              <a:t>Stratified </a:t>
            </a:r>
            <a:r>
              <a:rPr sz="1700" spc="-90" dirty="0">
                <a:latin typeface="Roboto"/>
                <a:cs typeface="Roboto"/>
              </a:rPr>
              <a:t>sampling</a:t>
            </a:r>
            <a:r>
              <a:rPr sz="1700" spc="15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ensures</a:t>
            </a:r>
            <a:r>
              <a:rPr sz="1700" spc="15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class</a:t>
            </a:r>
            <a:r>
              <a:rPr sz="1700" spc="1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balance.</a:t>
            </a:r>
            <a:r>
              <a:rPr sz="1700" spc="15" dirty="0">
                <a:latin typeface="Roboto"/>
                <a:cs typeface="Roboto"/>
              </a:rPr>
              <a:t> </a:t>
            </a:r>
            <a:r>
              <a:rPr sz="1700" spc="-85" dirty="0">
                <a:latin typeface="Roboto"/>
                <a:cs typeface="Roboto"/>
              </a:rPr>
              <a:t>Consider</a:t>
            </a:r>
            <a:r>
              <a:rPr sz="1700" spc="15" dirty="0">
                <a:latin typeface="Roboto"/>
                <a:cs typeface="Roboto"/>
              </a:rPr>
              <a:t> </a:t>
            </a:r>
            <a:r>
              <a:rPr sz="1700" spc="-85" dirty="0">
                <a:latin typeface="Roboto"/>
                <a:cs typeface="Roboto"/>
              </a:rPr>
              <a:t>cross-</a:t>
            </a:r>
            <a:r>
              <a:rPr sz="1700" spc="-70" dirty="0">
                <a:latin typeface="Roboto"/>
                <a:cs typeface="Roboto"/>
              </a:rPr>
              <a:t>validation</a:t>
            </a:r>
            <a:r>
              <a:rPr sz="1700" spc="20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for</a:t>
            </a:r>
            <a:r>
              <a:rPr sz="1700" spc="15" dirty="0">
                <a:latin typeface="Roboto"/>
                <a:cs typeface="Roboto"/>
              </a:rPr>
              <a:t> </a:t>
            </a:r>
            <a:r>
              <a:rPr sz="1700" spc="-105" dirty="0">
                <a:latin typeface="Roboto"/>
                <a:cs typeface="Roboto"/>
              </a:rPr>
              <a:t>more</a:t>
            </a:r>
            <a:r>
              <a:rPr sz="1700" spc="15" dirty="0">
                <a:latin typeface="Roboto"/>
                <a:cs typeface="Roboto"/>
              </a:rPr>
              <a:t> </a:t>
            </a:r>
            <a:r>
              <a:rPr sz="1700" spc="-10" dirty="0">
                <a:latin typeface="Roboto"/>
                <a:cs typeface="Roboto"/>
              </a:rPr>
              <a:t>robust evaluation.</a:t>
            </a:r>
            <a:endParaRPr sz="1700" dirty="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0218" y="4146513"/>
            <a:ext cx="243638" cy="19421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8701" y="4003306"/>
            <a:ext cx="6798945" cy="1082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90"/>
              </a:spcBef>
            </a:pPr>
            <a:r>
              <a:rPr sz="1700" b="1" spc="-90" dirty="0">
                <a:latin typeface="Roboto"/>
                <a:cs typeface="Roboto"/>
              </a:rPr>
              <a:t>Training</a:t>
            </a:r>
            <a:r>
              <a:rPr sz="1700" b="1" spc="-5" dirty="0">
                <a:latin typeface="Roboto"/>
                <a:cs typeface="Roboto"/>
              </a:rPr>
              <a:t> </a:t>
            </a:r>
            <a:r>
              <a:rPr sz="1700" b="1" spc="-90" dirty="0">
                <a:latin typeface="Roboto"/>
                <a:cs typeface="Roboto"/>
              </a:rPr>
              <a:t>Process:</a:t>
            </a:r>
            <a:r>
              <a:rPr sz="1700" b="1" spc="-5" dirty="0">
                <a:latin typeface="Roboto"/>
                <a:cs typeface="Roboto"/>
              </a:rPr>
              <a:t> </a:t>
            </a:r>
            <a:r>
              <a:rPr sz="1700" spc="-60" dirty="0">
                <a:latin typeface="Roboto"/>
                <a:cs typeface="Roboto"/>
              </a:rPr>
              <a:t>Initialize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95" dirty="0">
                <a:latin typeface="Roboto"/>
                <a:cs typeface="Roboto"/>
              </a:rPr>
              <a:t>model</a:t>
            </a:r>
            <a:r>
              <a:rPr sz="170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parameters,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feed</a:t>
            </a:r>
            <a:r>
              <a:rPr sz="1700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training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data,</a:t>
            </a:r>
            <a:r>
              <a:rPr sz="1700" dirty="0">
                <a:latin typeface="Roboto"/>
                <a:cs typeface="Roboto"/>
              </a:rPr>
              <a:t> </a:t>
            </a:r>
            <a:r>
              <a:rPr sz="1700" spc="-10" dirty="0">
                <a:latin typeface="Roboto"/>
                <a:cs typeface="Roboto"/>
              </a:rPr>
              <a:t>optimize </a:t>
            </a:r>
            <a:r>
              <a:rPr sz="1700" spc="-85" dirty="0">
                <a:latin typeface="Roboto"/>
                <a:cs typeface="Roboto"/>
              </a:rPr>
              <a:t>weights</a:t>
            </a:r>
            <a:r>
              <a:rPr sz="170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using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85" dirty="0">
                <a:latin typeface="Roboto"/>
                <a:cs typeface="Roboto"/>
              </a:rPr>
              <a:t>gradient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descent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or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variants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95" dirty="0">
                <a:latin typeface="Roboto"/>
                <a:cs typeface="Roboto"/>
              </a:rPr>
              <a:t>(SGD,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Adam),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adjust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40" dirty="0">
                <a:latin typeface="Roboto"/>
                <a:cs typeface="Roboto"/>
              </a:rPr>
              <a:t>regularization </a:t>
            </a:r>
            <a:r>
              <a:rPr sz="1700" spc="-85" dirty="0">
                <a:latin typeface="Roboto"/>
                <a:cs typeface="Roboto"/>
              </a:rPr>
              <a:t>parameters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(L1/L2)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85" dirty="0">
                <a:latin typeface="Roboto"/>
                <a:cs typeface="Roboto"/>
              </a:rPr>
              <a:t>to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85" dirty="0">
                <a:latin typeface="Roboto"/>
                <a:cs typeface="Roboto"/>
              </a:rPr>
              <a:t>prevent</a:t>
            </a:r>
            <a:r>
              <a:rPr sz="1700" spc="-10" dirty="0">
                <a:latin typeface="Roboto"/>
                <a:cs typeface="Roboto"/>
              </a:rPr>
              <a:t> overfitting.</a:t>
            </a:r>
            <a:endParaRPr sz="1700" dirty="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5384480"/>
            <a:ext cx="198090" cy="17332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09290" y="5222506"/>
            <a:ext cx="6709409" cy="10922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37900"/>
              </a:lnSpc>
              <a:spcBef>
                <a:spcPts val="55"/>
              </a:spcBef>
            </a:pPr>
            <a:r>
              <a:rPr sz="1700" b="1" spc="-75" dirty="0">
                <a:latin typeface="Roboto"/>
                <a:cs typeface="Roboto"/>
              </a:rPr>
              <a:t>Prediction</a:t>
            </a:r>
            <a:r>
              <a:rPr sz="1700" b="1" spc="-15" dirty="0">
                <a:latin typeface="Roboto"/>
                <a:cs typeface="Roboto"/>
              </a:rPr>
              <a:t> </a:t>
            </a:r>
            <a:r>
              <a:rPr sz="1700" b="1" spc="-80" dirty="0">
                <a:latin typeface="Roboto"/>
                <a:cs typeface="Roboto"/>
              </a:rPr>
              <a:t>Output:</a:t>
            </a:r>
            <a:r>
              <a:rPr sz="1700" b="1" spc="-15" dirty="0">
                <a:latin typeface="Roboto"/>
                <a:cs typeface="Roboto"/>
              </a:rPr>
              <a:t> </a:t>
            </a:r>
            <a:r>
              <a:rPr sz="1700" spc="-95" dirty="0">
                <a:latin typeface="Roboto"/>
                <a:cs typeface="Roboto"/>
              </a:rPr>
              <a:t>Model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85" dirty="0">
                <a:latin typeface="Roboto"/>
                <a:cs typeface="Roboto"/>
              </a:rPr>
              <a:t>outputs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probability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scores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(0-</a:t>
            </a:r>
            <a:r>
              <a:rPr sz="1700" spc="-50" dirty="0">
                <a:latin typeface="Roboto"/>
                <a:cs typeface="Roboto"/>
              </a:rPr>
              <a:t>1),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10" dirty="0">
                <a:latin typeface="Roboto"/>
                <a:cs typeface="Roboto"/>
              </a:rPr>
              <a:t>classification </a:t>
            </a:r>
            <a:r>
              <a:rPr sz="1700" spc="-75" dirty="0">
                <a:latin typeface="Roboto"/>
                <a:cs typeface="Roboto"/>
              </a:rPr>
              <a:t>threshold</a:t>
            </a:r>
            <a:r>
              <a:rPr sz="1700" spc="-15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(default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0.5)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determines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final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class.</a:t>
            </a:r>
            <a:r>
              <a:rPr sz="1700" spc="-4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Threshold</a:t>
            </a:r>
            <a:r>
              <a:rPr sz="1700" spc="-1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can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95" dirty="0">
                <a:latin typeface="Roboto"/>
                <a:cs typeface="Roboto"/>
              </a:rPr>
              <a:t>be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85" dirty="0">
                <a:latin typeface="Roboto"/>
                <a:cs typeface="Roboto"/>
              </a:rPr>
              <a:t>tuned</a:t>
            </a:r>
            <a:r>
              <a:rPr sz="1700" spc="-10" dirty="0">
                <a:latin typeface="Roboto"/>
                <a:cs typeface="Roboto"/>
              </a:rPr>
              <a:t> based </a:t>
            </a:r>
            <a:r>
              <a:rPr sz="1700" spc="-90" dirty="0">
                <a:latin typeface="Roboto"/>
                <a:cs typeface="Roboto"/>
              </a:rPr>
              <a:t>on</a:t>
            </a:r>
            <a:r>
              <a:rPr sz="1700" spc="-25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precision/recall</a:t>
            </a:r>
            <a:r>
              <a:rPr sz="1700" spc="-25" dirty="0">
                <a:latin typeface="Roboto"/>
                <a:cs typeface="Roboto"/>
              </a:rPr>
              <a:t> </a:t>
            </a:r>
            <a:r>
              <a:rPr sz="1700" spc="-10" dirty="0">
                <a:latin typeface="Roboto"/>
                <a:cs typeface="Roboto"/>
              </a:rPr>
              <a:t>requirements.</a:t>
            </a:r>
            <a:endParaRPr sz="1700" dirty="0">
              <a:latin typeface="Roboto"/>
              <a:cs typeface="Robo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53398" y="1638299"/>
            <a:ext cx="3429000" cy="3238500"/>
          </a:xfrm>
          <a:custGeom>
            <a:avLst/>
            <a:gdLst/>
            <a:ahLst/>
            <a:cxnLst/>
            <a:rect l="l" t="t" r="r" b="b"/>
            <a:pathLst>
              <a:path w="3429000" h="3238500">
                <a:moveTo>
                  <a:pt x="3357803" y="3238499"/>
                </a:moveTo>
                <a:lnTo>
                  <a:pt x="71196" y="3238499"/>
                </a:lnTo>
                <a:lnTo>
                  <a:pt x="66241" y="3238011"/>
                </a:lnTo>
                <a:lnTo>
                  <a:pt x="29706" y="3222877"/>
                </a:lnTo>
                <a:lnTo>
                  <a:pt x="3885" y="3186837"/>
                </a:lnTo>
                <a:lnTo>
                  <a:pt x="0" y="3167302"/>
                </a:lnTo>
                <a:lnTo>
                  <a:pt x="0" y="31622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357803" y="0"/>
                </a:lnTo>
                <a:lnTo>
                  <a:pt x="3399292" y="15621"/>
                </a:lnTo>
                <a:lnTo>
                  <a:pt x="3425112" y="51661"/>
                </a:lnTo>
                <a:lnTo>
                  <a:pt x="3428999" y="71196"/>
                </a:lnTo>
                <a:lnTo>
                  <a:pt x="3428999" y="3167302"/>
                </a:lnTo>
                <a:lnTo>
                  <a:pt x="3413376" y="3208793"/>
                </a:lnTo>
                <a:lnTo>
                  <a:pt x="3377337" y="3234613"/>
                </a:lnTo>
                <a:lnTo>
                  <a:pt x="3362757" y="3238011"/>
                </a:lnTo>
                <a:lnTo>
                  <a:pt x="3357803" y="32384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8153398" y="1739947"/>
            <a:ext cx="3429000" cy="6018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 algn="ctr">
              <a:lnSpc>
                <a:spcPct val="116700"/>
              </a:lnSpc>
              <a:spcBef>
                <a:spcPts val="100"/>
              </a:spcBef>
            </a:pPr>
            <a:r>
              <a:rPr sz="1600" b="1" spc="-75" dirty="0" smtClean="0">
                <a:latin typeface="Roboto"/>
                <a:cs typeface="Roboto"/>
              </a:rPr>
              <a:t>Logistic</a:t>
            </a:r>
            <a:r>
              <a:rPr lang="en-IN" sz="1600" b="1" spc="-75" dirty="0" smtClean="0">
                <a:latin typeface="Roboto"/>
                <a:cs typeface="Roboto"/>
              </a:rPr>
              <a:t> </a:t>
            </a:r>
            <a:r>
              <a:rPr sz="1600" b="1" spc="-85" dirty="0" smtClean="0">
                <a:latin typeface="Roboto"/>
                <a:cs typeface="Roboto"/>
              </a:rPr>
              <a:t>Regression</a:t>
            </a:r>
            <a:endParaRPr lang="en-IN" sz="1600" b="1" spc="-85" dirty="0">
              <a:latin typeface="Roboto"/>
              <a:cs typeface="Roboto"/>
            </a:endParaRPr>
          </a:p>
          <a:p>
            <a:pPr marL="1223010" marR="5080" indent="-1210945" algn="ctr">
              <a:lnSpc>
                <a:spcPct val="116700"/>
              </a:lnSpc>
              <a:spcBef>
                <a:spcPts val="100"/>
              </a:spcBef>
            </a:pPr>
            <a:r>
              <a:rPr sz="1600" b="1" spc="-85" dirty="0" smtClean="0">
                <a:latin typeface="Roboto"/>
                <a:cs typeface="Roboto"/>
              </a:rPr>
              <a:t>Implementation</a:t>
            </a:r>
            <a:r>
              <a:rPr lang="en-IN" sz="1600" b="1" spc="-85" dirty="0" smtClean="0">
                <a:latin typeface="Roboto"/>
                <a:cs typeface="Roboto"/>
              </a:rPr>
              <a:t> </a:t>
            </a:r>
            <a:r>
              <a:rPr sz="1600" b="1" spc="-20" dirty="0" smtClean="0">
                <a:latin typeface="Roboto"/>
                <a:cs typeface="Roboto"/>
              </a:rPr>
              <a:t>Flow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42875" cy="6861095"/>
          </a:xfrm>
          <a:custGeom>
            <a:avLst/>
            <a:gdLst/>
            <a:ahLst/>
            <a:cxnLst/>
            <a:rect l="l" t="t" r="r" b="b"/>
            <a:pathLst>
              <a:path w="142875" h="7134225">
                <a:moveTo>
                  <a:pt x="142874" y="7134224"/>
                </a:moveTo>
                <a:lnTo>
                  <a:pt x="0" y="7134224"/>
                </a:lnTo>
                <a:lnTo>
                  <a:pt x="0" y="0"/>
                </a:lnTo>
                <a:lnTo>
                  <a:pt x="142874" y="0"/>
                </a:lnTo>
                <a:lnTo>
                  <a:pt x="142874" y="7134224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8305799" y="2524124"/>
            <a:ext cx="3124200" cy="400050"/>
          </a:xfrm>
          <a:custGeom>
            <a:avLst/>
            <a:gdLst/>
            <a:ahLst/>
            <a:cxnLst/>
            <a:rect l="l" t="t" r="r" b="b"/>
            <a:pathLst>
              <a:path w="3124200" h="400050">
                <a:moveTo>
                  <a:pt x="3082889" y="400049"/>
                </a:moveTo>
                <a:lnTo>
                  <a:pt x="41308" y="400049"/>
                </a:lnTo>
                <a:lnTo>
                  <a:pt x="35233" y="398841"/>
                </a:lnTo>
                <a:lnTo>
                  <a:pt x="1208" y="364815"/>
                </a:lnTo>
                <a:lnTo>
                  <a:pt x="0" y="358740"/>
                </a:lnTo>
                <a:lnTo>
                  <a:pt x="0" y="352424"/>
                </a:lnTo>
                <a:lnTo>
                  <a:pt x="0" y="41309"/>
                </a:lnTo>
                <a:lnTo>
                  <a:pt x="23563" y="6041"/>
                </a:lnTo>
                <a:lnTo>
                  <a:pt x="41308" y="0"/>
                </a:lnTo>
                <a:lnTo>
                  <a:pt x="3082889" y="0"/>
                </a:lnTo>
                <a:lnTo>
                  <a:pt x="3118155" y="23564"/>
                </a:lnTo>
                <a:lnTo>
                  <a:pt x="3124198" y="41309"/>
                </a:lnTo>
                <a:lnTo>
                  <a:pt x="3124198" y="358740"/>
                </a:lnTo>
                <a:lnTo>
                  <a:pt x="3100633" y="394007"/>
                </a:lnTo>
                <a:lnTo>
                  <a:pt x="3088963" y="398841"/>
                </a:lnTo>
                <a:lnTo>
                  <a:pt x="3082889" y="40004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964910" y="2596959"/>
            <a:ext cx="180593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75" dirty="0">
                <a:solidFill>
                  <a:srgbClr val="1D40AF"/>
                </a:solidFill>
                <a:latin typeface="Roboto Medium"/>
                <a:cs typeface="Roboto Medium"/>
              </a:rPr>
              <a:t>Data</a:t>
            </a:r>
            <a:r>
              <a:rPr sz="1200" b="0" spc="-20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200" b="0" spc="-65" dirty="0">
                <a:solidFill>
                  <a:srgbClr val="1D40AF"/>
                </a:solidFill>
                <a:latin typeface="Roboto Medium"/>
                <a:cs typeface="Roboto Medium"/>
              </a:rPr>
              <a:t>Collection</a:t>
            </a:r>
            <a:r>
              <a:rPr sz="1200" b="0" spc="-15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200" b="0" spc="-90" dirty="0">
                <a:solidFill>
                  <a:srgbClr val="1D40AF"/>
                </a:solidFill>
                <a:latin typeface="Roboto Medium"/>
                <a:cs typeface="Roboto Medium"/>
              </a:rPr>
              <a:t>&amp;</a:t>
            </a:r>
            <a:r>
              <a:rPr sz="1200" b="0" spc="-15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200" b="0" spc="-55" dirty="0">
                <a:solidFill>
                  <a:srgbClr val="1D40AF"/>
                </a:solidFill>
                <a:latin typeface="Roboto Medium"/>
                <a:cs typeface="Roboto Medium"/>
              </a:rPr>
              <a:t>Exploration</a:t>
            </a:r>
            <a:endParaRPr sz="1200" dirty="0">
              <a:latin typeface="Roboto Medium"/>
              <a:cs typeface="Roboto Mediu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305799" y="2876549"/>
            <a:ext cx="3124200" cy="533400"/>
            <a:chOff x="8305799" y="2876549"/>
            <a:chExt cx="3124200" cy="53340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09798" y="2876549"/>
              <a:ext cx="116204" cy="13427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305799" y="3019424"/>
              <a:ext cx="3124200" cy="390525"/>
            </a:xfrm>
            <a:custGeom>
              <a:avLst/>
              <a:gdLst/>
              <a:ahLst/>
              <a:cxnLst/>
              <a:rect l="l" t="t" r="r" b="b"/>
              <a:pathLst>
                <a:path w="3124200" h="390525">
                  <a:moveTo>
                    <a:pt x="3082889" y="390524"/>
                  </a:moveTo>
                  <a:lnTo>
                    <a:pt x="41308" y="390524"/>
                  </a:lnTo>
                  <a:lnTo>
                    <a:pt x="35233" y="389316"/>
                  </a:lnTo>
                  <a:lnTo>
                    <a:pt x="1208" y="355290"/>
                  </a:lnTo>
                  <a:lnTo>
                    <a:pt x="0" y="349214"/>
                  </a:lnTo>
                  <a:lnTo>
                    <a:pt x="0" y="342899"/>
                  </a:lnTo>
                  <a:lnTo>
                    <a:pt x="0" y="41309"/>
                  </a:lnTo>
                  <a:lnTo>
                    <a:pt x="23563" y="6041"/>
                  </a:lnTo>
                  <a:lnTo>
                    <a:pt x="41308" y="0"/>
                  </a:lnTo>
                  <a:lnTo>
                    <a:pt x="3082889" y="0"/>
                  </a:lnTo>
                  <a:lnTo>
                    <a:pt x="3118155" y="23564"/>
                  </a:lnTo>
                  <a:lnTo>
                    <a:pt x="3124198" y="41309"/>
                  </a:lnTo>
                  <a:lnTo>
                    <a:pt x="3124198" y="349214"/>
                  </a:lnTo>
                  <a:lnTo>
                    <a:pt x="3100633" y="384482"/>
                  </a:lnTo>
                  <a:lnTo>
                    <a:pt x="3088963" y="389316"/>
                  </a:lnTo>
                  <a:lnTo>
                    <a:pt x="3082889" y="390524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563967" y="3092259"/>
            <a:ext cx="26079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75" dirty="0">
                <a:solidFill>
                  <a:srgbClr val="1D40AF"/>
                </a:solidFill>
                <a:latin typeface="Roboto Medium"/>
                <a:cs typeface="Roboto Medium"/>
              </a:rPr>
              <a:t>Data</a:t>
            </a:r>
            <a:r>
              <a:rPr sz="1200" b="0" spc="-15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200" b="0" spc="-75" dirty="0">
                <a:solidFill>
                  <a:srgbClr val="1D40AF"/>
                </a:solidFill>
                <a:latin typeface="Roboto Medium"/>
                <a:cs typeface="Roboto Medium"/>
              </a:rPr>
              <a:t>Preprocessing</a:t>
            </a:r>
            <a:r>
              <a:rPr sz="1200" b="0" spc="-10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200" b="0" spc="-90" dirty="0">
                <a:solidFill>
                  <a:srgbClr val="1D40AF"/>
                </a:solidFill>
                <a:latin typeface="Roboto Medium"/>
                <a:cs typeface="Roboto Medium"/>
              </a:rPr>
              <a:t>&amp;</a:t>
            </a:r>
            <a:r>
              <a:rPr sz="1200" b="0" spc="-10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200" b="0" spc="-70" dirty="0">
                <a:solidFill>
                  <a:srgbClr val="1D40AF"/>
                </a:solidFill>
                <a:latin typeface="Roboto Medium"/>
                <a:cs typeface="Roboto Medium"/>
              </a:rPr>
              <a:t>Feature</a:t>
            </a:r>
            <a:r>
              <a:rPr sz="1200" b="0" spc="-10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200" b="0" spc="-45" dirty="0">
                <a:solidFill>
                  <a:srgbClr val="1D40AF"/>
                </a:solidFill>
                <a:latin typeface="Roboto Medium"/>
                <a:cs typeface="Roboto Medium"/>
              </a:rPr>
              <a:t>Engineering</a:t>
            </a:r>
            <a:endParaRPr sz="1200" dirty="0">
              <a:latin typeface="Roboto Medium"/>
              <a:cs typeface="Roboto Medium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305799" y="3362324"/>
            <a:ext cx="3124200" cy="542925"/>
            <a:chOff x="8305799" y="3362324"/>
            <a:chExt cx="3124200" cy="542925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09798" y="3362324"/>
              <a:ext cx="116204" cy="13427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305799" y="3505199"/>
              <a:ext cx="3124200" cy="400050"/>
            </a:xfrm>
            <a:custGeom>
              <a:avLst/>
              <a:gdLst/>
              <a:ahLst/>
              <a:cxnLst/>
              <a:rect l="l" t="t" r="r" b="b"/>
              <a:pathLst>
                <a:path w="3124200" h="400050">
                  <a:moveTo>
                    <a:pt x="3082889" y="400049"/>
                  </a:moveTo>
                  <a:lnTo>
                    <a:pt x="41308" y="400049"/>
                  </a:lnTo>
                  <a:lnTo>
                    <a:pt x="35233" y="398841"/>
                  </a:lnTo>
                  <a:lnTo>
                    <a:pt x="1208" y="364815"/>
                  </a:lnTo>
                  <a:lnTo>
                    <a:pt x="0" y="358740"/>
                  </a:lnTo>
                  <a:lnTo>
                    <a:pt x="0" y="352424"/>
                  </a:lnTo>
                  <a:lnTo>
                    <a:pt x="0" y="41309"/>
                  </a:lnTo>
                  <a:lnTo>
                    <a:pt x="23563" y="6041"/>
                  </a:lnTo>
                  <a:lnTo>
                    <a:pt x="41308" y="0"/>
                  </a:lnTo>
                  <a:lnTo>
                    <a:pt x="3082889" y="0"/>
                  </a:lnTo>
                  <a:lnTo>
                    <a:pt x="3118155" y="23564"/>
                  </a:lnTo>
                  <a:lnTo>
                    <a:pt x="3124198" y="41309"/>
                  </a:lnTo>
                  <a:lnTo>
                    <a:pt x="3124198" y="358740"/>
                  </a:lnTo>
                  <a:lnTo>
                    <a:pt x="3100633" y="394007"/>
                  </a:lnTo>
                  <a:lnTo>
                    <a:pt x="3088963" y="398841"/>
                  </a:lnTo>
                  <a:lnTo>
                    <a:pt x="3082889" y="400049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385200" y="3578034"/>
            <a:ext cx="9652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75" dirty="0">
                <a:solidFill>
                  <a:srgbClr val="1D40AF"/>
                </a:solidFill>
                <a:latin typeface="Roboto Medium"/>
                <a:cs typeface="Roboto Medium"/>
              </a:rPr>
              <a:t>Train/Test</a:t>
            </a:r>
            <a:r>
              <a:rPr sz="1200" b="0" spc="-20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200" b="0" spc="-40" dirty="0">
                <a:solidFill>
                  <a:srgbClr val="1D40AF"/>
                </a:solidFill>
                <a:latin typeface="Roboto Medium"/>
                <a:cs typeface="Roboto Medium"/>
              </a:rPr>
              <a:t>Split</a:t>
            </a:r>
            <a:endParaRPr sz="1200" dirty="0">
              <a:latin typeface="Roboto Medium"/>
              <a:cs typeface="Roboto Medium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305799" y="3857625"/>
            <a:ext cx="3124200" cy="533400"/>
            <a:chOff x="8305799" y="3857625"/>
            <a:chExt cx="3124200" cy="533400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09798" y="3857625"/>
              <a:ext cx="116204" cy="13427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305799" y="4000499"/>
              <a:ext cx="3124200" cy="390525"/>
            </a:xfrm>
            <a:custGeom>
              <a:avLst/>
              <a:gdLst/>
              <a:ahLst/>
              <a:cxnLst/>
              <a:rect l="l" t="t" r="r" b="b"/>
              <a:pathLst>
                <a:path w="3124200" h="390525">
                  <a:moveTo>
                    <a:pt x="3082889" y="390524"/>
                  </a:moveTo>
                  <a:lnTo>
                    <a:pt x="41308" y="390524"/>
                  </a:lnTo>
                  <a:lnTo>
                    <a:pt x="35233" y="389316"/>
                  </a:lnTo>
                  <a:lnTo>
                    <a:pt x="1208" y="355289"/>
                  </a:lnTo>
                  <a:lnTo>
                    <a:pt x="0" y="349214"/>
                  </a:lnTo>
                  <a:lnTo>
                    <a:pt x="0" y="342899"/>
                  </a:lnTo>
                  <a:lnTo>
                    <a:pt x="0" y="41309"/>
                  </a:lnTo>
                  <a:lnTo>
                    <a:pt x="23563" y="6041"/>
                  </a:lnTo>
                  <a:lnTo>
                    <a:pt x="41308" y="0"/>
                  </a:lnTo>
                  <a:lnTo>
                    <a:pt x="3082889" y="0"/>
                  </a:lnTo>
                  <a:lnTo>
                    <a:pt x="3118155" y="23564"/>
                  </a:lnTo>
                  <a:lnTo>
                    <a:pt x="3124198" y="41309"/>
                  </a:lnTo>
                  <a:lnTo>
                    <a:pt x="3124198" y="349214"/>
                  </a:lnTo>
                  <a:lnTo>
                    <a:pt x="3100633" y="384482"/>
                  </a:lnTo>
                  <a:lnTo>
                    <a:pt x="3088963" y="389316"/>
                  </a:lnTo>
                  <a:lnTo>
                    <a:pt x="3082889" y="390524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775005" y="4073334"/>
            <a:ext cx="21856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80" dirty="0">
                <a:solidFill>
                  <a:srgbClr val="1D3A8A"/>
                </a:solidFill>
                <a:latin typeface="Roboto Medium"/>
                <a:cs typeface="Roboto Medium"/>
              </a:rPr>
              <a:t>Model</a:t>
            </a:r>
            <a:r>
              <a:rPr sz="1200" b="0" spc="-40" dirty="0">
                <a:solidFill>
                  <a:srgbClr val="1D3A8A"/>
                </a:solidFill>
                <a:latin typeface="Roboto Medium"/>
                <a:cs typeface="Roboto Medium"/>
              </a:rPr>
              <a:t> </a:t>
            </a:r>
            <a:r>
              <a:rPr sz="1200" b="0" spc="-70" dirty="0">
                <a:solidFill>
                  <a:srgbClr val="1D3A8A"/>
                </a:solidFill>
                <a:latin typeface="Roboto Medium"/>
                <a:cs typeface="Roboto Medium"/>
              </a:rPr>
              <a:t>Training</a:t>
            </a:r>
            <a:r>
              <a:rPr sz="1200" b="0" spc="-5" dirty="0">
                <a:solidFill>
                  <a:srgbClr val="1D3A8A"/>
                </a:solidFill>
                <a:latin typeface="Roboto Medium"/>
                <a:cs typeface="Roboto Medium"/>
              </a:rPr>
              <a:t> </a:t>
            </a:r>
            <a:r>
              <a:rPr sz="1200" b="0" spc="-90" dirty="0">
                <a:solidFill>
                  <a:srgbClr val="1D3A8A"/>
                </a:solidFill>
                <a:latin typeface="Roboto Medium"/>
                <a:cs typeface="Roboto Medium"/>
              </a:rPr>
              <a:t>&amp;</a:t>
            </a:r>
            <a:r>
              <a:rPr sz="1200" b="0" spc="-10" dirty="0">
                <a:solidFill>
                  <a:srgbClr val="1D3A8A"/>
                </a:solidFill>
                <a:latin typeface="Roboto Medium"/>
                <a:cs typeface="Roboto Medium"/>
              </a:rPr>
              <a:t> </a:t>
            </a:r>
            <a:r>
              <a:rPr sz="1200" b="0" spc="-80" dirty="0">
                <a:solidFill>
                  <a:srgbClr val="1D3A8A"/>
                </a:solidFill>
                <a:latin typeface="Roboto Medium"/>
                <a:cs typeface="Roboto Medium"/>
              </a:rPr>
              <a:t>Parameter</a:t>
            </a:r>
            <a:r>
              <a:rPr sz="1200" b="0" spc="-35" dirty="0">
                <a:solidFill>
                  <a:srgbClr val="1D3A8A"/>
                </a:solidFill>
                <a:latin typeface="Roboto Medium"/>
                <a:cs typeface="Roboto Medium"/>
              </a:rPr>
              <a:t> </a:t>
            </a:r>
            <a:r>
              <a:rPr sz="1200" b="0" spc="-40" dirty="0">
                <a:solidFill>
                  <a:srgbClr val="1D3A8A"/>
                </a:solidFill>
                <a:latin typeface="Roboto Medium"/>
                <a:cs typeface="Roboto Medium"/>
              </a:rPr>
              <a:t>Tuning</a:t>
            </a:r>
            <a:endParaRPr sz="1200" dirty="0">
              <a:latin typeface="Roboto Medium"/>
              <a:cs typeface="Roboto Medium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305799" y="4343399"/>
            <a:ext cx="3124200" cy="533400"/>
            <a:chOff x="8305799" y="4343399"/>
            <a:chExt cx="3124200" cy="533400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09798" y="4343399"/>
              <a:ext cx="116204" cy="13427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305799" y="4486273"/>
              <a:ext cx="3124200" cy="390525"/>
            </a:xfrm>
            <a:custGeom>
              <a:avLst/>
              <a:gdLst/>
              <a:ahLst/>
              <a:cxnLst/>
              <a:rect l="l" t="t" r="r" b="b"/>
              <a:pathLst>
                <a:path w="3124200" h="390525">
                  <a:moveTo>
                    <a:pt x="3105783" y="390525"/>
                  </a:moveTo>
                  <a:lnTo>
                    <a:pt x="18414" y="390525"/>
                  </a:lnTo>
                  <a:lnTo>
                    <a:pt x="9482" y="381634"/>
                  </a:lnTo>
                  <a:lnTo>
                    <a:pt x="6041" y="376484"/>
                  </a:lnTo>
                  <a:lnTo>
                    <a:pt x="1208" y="364814"/>
                  </a:lnTo>
                  <a:lnTo>
                    <a:pt x="0" y="358739"/>
                  </a:lnTo>
                  <a:lnTo>
                    <a:pt x="0" y="41309"/>
                  </a:lnTo>
                  <a:lnTo>
                    <a:pt x="23563" y="6041"/>
                  </a:lnTo>
                  <a:lnTo>
                    <a:pt x="41308" y="0"/>
                  </a:lnTo>
                  <a:lnTo>
                    <a:pt x="3082889" y="0"/>
                  </a:lnTo>
                  <a:lnTo>
                    <a:pt x="3118155" y="23564"/>
                  </a:lnTo>
                  <a:lnTo>
                    <a:pt x="3124198" y="41309"/>
                  </a:lnTo>
                  <a:lnTo>
                    <a:pt x="3124198" y="358739"/>
                  </a:lnTo>
                  <a:lnTo>
                    <a:pt x="3122989" y="364814"/>
                  </a:lnTo>
                  <a:lnTo>
                    <a:pt x="3118155" y="376483"/>
                  </a:lnTo>
                  <a:lnTo>
                    <a:pt x="3114715" y="381634"/>
                  </a:lnTo>
                  <a:lnTo>
                    <a:pt x="3105783" y="390525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328347" y="4559109"/>
            <a:ext cx="10795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-85" dirty="0">
                <a:solidFill>
                  <a:srgbClr val="FFFFFF"/>
                </a:solidFill>
                <a:latin typeface="Roboto Medium"/>
                <a:cs typeface="Roboto Medium"/>
              </a:rPr>
              <a:t>Model</a:t>
            </a:r>
            <a:r>
              <a:rPr sz="1200" b="0" spc="10" dirty="0">
                <a:solidFill>
                  <a:srgbClr val="FFFFFF"/>
                </a:solidFill>
                <a:latin typeface="Roboto Medium"/>
                <a:cs typeface="Roboto Medium"/>
              </a:rPr>
              <a:t> </a:t>
            </a:r>
            <a:r>
              <a:rPr sz="1200" b="0" spc="-60" dirty="0">
                <a:solidFill>
                  <a:srgbClr val="FFFFFF"/>
                </a:solidFill>
                <a:latin typeface="Roboto Medium"/>
                <a:cs typeface="Roboto Medium"/>
              </a:rPr>
              <a:t>Evaluation</a:t>
            </a:r>
            <a:endParaRPr sz="1200" dirty="0">
              <a:latin typeface="Roboto Medium"/>
              <a:cs typeface="Roboto Medium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858375" y="4838699"/>
            <a:ext cx="19050" cy="38100"/>
          </a:xfrm>
          <a:custGeom>
            <a:avLst/>
            <a:gdLst/>
            <a:ahLst/>
            <a:cxnLst/>
            <a:rect l="l" t="t" r="r" b="b"/>
            <a:pathLst>
              <a:path w="19050" h="38100">
                <a:moveTo>
                  <a:pt x="19049" y="38100"/>
                </a:moveTo>
                <a:lnTo>
                  <a:pt x="0" y="38100"/>
                </a:lnTo>
                <a:lnTo>
                  <a:pt x="0" y="4256"/>
                </a:lnTo>
                <a:lnTo>
                  <a:pt x="4256" y="0"/>
                </a:lnTo>
                <a:lnTo>
                  <a:pt x="14793" y="0"/>
                </a:lnTo>
                <a:lnTo>
                  <a:pt x="19049" y="4256"/>
                </a:lnTo>
                <a:lnTo>
                  <a:pt x="19049" y="38100"/>
                </a:lnTo>
                <a:close/>
              </a:path>
            </a:pathLst>
          </a:custGeom>
          <a:solidFill>
            <a:srgbClr val="94A5A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 txBox="1"/>
          <p:nvPr/>
        </p:nvSpPr>
        <p:spPr>
          <a:xfrm>
            <a:off x="10833000" y="6721475"/>
            <a:ext cx="1104900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1000" spc="-75" dirty="0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 dirty="0">
              <a:latin typeface="Roboto"/>
              <a:cs typeface="Robo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763374" y="6794103"/>
            <a:ext cx="174625" cy="13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250" spc="-50" dirty="0">
                <a:solidFill>
                  <a:srgbClr val="6A7280"/>
                </a:solidFill>
                <a:latin typeface="Arial"/>
                <a:cs typeface="Arial"/>
              </a:rPr>
              <a:t>7</a:t>
            </a:fld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65" dirty="0"/>
              <a:t>Evaluation</a:t>
            </a:r>
            <a:r>
              <a:rPr spc="15" dirty="0"/>
              <a:t> </a:t>
            </a:r>
            <a:r>
              <a:rPr spc="-140" dirty="0"/>
              <a:t>Metrics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704975"/>
            <a:ext cx="198090" cy="19809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9290" y="1555381"/>
            <a:ext cx="6225540" cy="730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90"/>
              </a:spcBef>
            </a:pPr>
            <a:r>
              <a:rPr sz="1700" b="1" spc="-80" dirty="0">
                <a:latin typeface="Roboto"/>
                <a:cs typeface="Roboto"/>
              </a:rPr>
              <a:t>Accuracy:</a:t>
            </a:r>
            <a:r>
              <a:rPr sz="1700" b="1" spc="-15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Proportion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of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85" dirty="0">
                <a:latin typeface="Roboto"/>
                <a:cs typeface="Roboto"/>
              </a:rPr>
              <a:t>correct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predictions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(TP+TN)/(TP+TN+FP+FN). </a:t>
            </a:r>
            <a:r>
              <a:rPr sz="1700" spc="-85" dirty="0">
                <a:latin typeface="Roboto"/>
                <a:cs typeface="Roboto"/>
              </a:rPr>
              <a:t>Misleading</a:t>
            </a:r>
            <a:r>
              <a:rPr sz="1700" spc="35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for</a:t>
            </a:r>
            <a:r>
              <a:rPr sz="1700" spc="35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imbalanced</a:t>
            </a:r>
            <a:r>
              <a:rPr sz="1700" spc="35" dirty="0">
                <a:latin typeface="Roboto"/>
                <a:cs typeface="Roboto"/>
              </a:rPr>
              <a:t> </a:t>
            </a:r>
            <a:r>
              <a:rPr sz="1700" spc="-10" dirty="0">
                <a:latin typeface="Roboto"/>
                <a:cs typeface="Roboto"/>
              </a:rPr>
              <a:t>datasets.</a:t>
            </a:r>
            <a:endParaRPr sz="1700" dirty="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2571750"/>
            <a:ext cx="198090" cy="19809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9290" y="2422156"/>
            <a:ext cx="6491605" cy="730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90"/>
              </a:spcBef>
            </a:pPr>
            <a:r>
              <a:rPr sz="1700" b="1" spc="-75" dirty="0">
                <a:latin typeface="Roboto"/>
                <a:cs typeface="Roboto"/>
              </a:rPr>
              <a:t>Precision:</a:t>
            </a:r>
            <a:r>
              <a:rPr sz="1700" b="1" spc="-5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Proportion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of</a:t>
            </a:r>
            <a:r>
              <a:rPr sz="170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positive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identifications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that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95" dirty="0">
                <a:latin typeface="Roboto"/>
                <a:cs typeface="Roboto"/>
              </a:rPr>
              <a:t>were</a:t>
            </a:r>
            <a:r>
              <a:rPr sz="1700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actually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10" dirty="0">
                <a:latin typeface="Roboto"/>
                <a:cs typeface="Roboto"/>
              </a:rPr>
              <a:t>correct. </a:t>
            </a:r>
            <a:r>
              <a:rPr sz="1700" spc="-80" dirty="0">
                <a:latin typeface="Roboto"/>
                <a:cs typeface="Roboto"/>
              </a:rPr>
              <a:t>TP/(TP+FP).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95" dirty="0">
                <a:latin typeface="Roboto"/>
                <a:cs typeface="Roboto"/>
              </a:rPr>
              <a:t>Focuses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on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false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10" dirty="0">
                <a:latin typeface="Roboto"/>
                <a:cs typeface="Roboto"/>
              </a:rPr>
              <a:t>positives.</a:t>
            </a:r>
            <a:endParaRPr sz="1700" dirty="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3429000"/>
            <a:ext cx="198090" cy="19809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09290" y="3288931"/>
            <a:ext cx="6123305" cy="730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90"/>
              </a:spcBef>
            </a:pPr>
            <a:r>
              <a:rPr sz="1700" b="1" spc="-80" dirty="0">
                <a:latin typeface="Roboto"/>
                <a:cs typeface="Roboto"/>
              </a:rPr>
              <a:t>Recall</a:t>
            </a:r>
            <a:r>
              <a:rPr sz="1700" b="1" spc="5" dirty="0">
                <a:latin typeface="Roboto"/>
                <a:cs typeface="Roboto"/>
              </a:rPr>
              <a:t> </a:t>
            </a:r>
            <a:r>
              <a:rPr sz="1700" b="1" spc="-70" dirty="0">
                <a:latin typeface="Roboto"/>
                <a:cs typeface="Roboto"/>
              </a:rPr>
              <a:t>(Sensitivity):</a:t>
            </a:r>
            <a:r>
              <a:rPr sz="1700" b="1" spc="5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Proportion</a:t>
            </a:r>
            <a:r>
              <a:rPr sz="1700" spc="1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of</a:t>
            </a:r>
            <a:r>
              <a:rPr sz="1700" spc="15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actual</a:t>
            </a:r>
            <a:r>
              <a:rPr sz="1700" spc="1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positives</a:t>
            </a:r>
            <a:r>
              <a:rPr sz="1700" spc="1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correctly</a:t>
            </a:r>
            <a:r>
              <a:rPr sz="1700" spc="10" dirty="0">
                <a:latin typeface="Roboto"/>
                <a:cs typeface="Roboto"/>
              </a:rPr>
              <a:t> </a:t>
            </a:r>
            <a:r>
              <a:rPr sz="1700" spc="-30" dirty="0">
                <a:latin typeface="Roboto"/>
                <a:cs typeface="Roboto"/>
              </a:rPr>
              <a:t>identified. </a:t>
            </a:r>
            <a:r>
              <a:rPr sz="1700" spc="-80" dirty="0">
                <a:latin typeface="Roboto"/>
                <a:cs typeface="Roboto"/>
              </a:rPr>
              <a:t>TP/(TP+FN).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95" dirty="0">
                <a:latin typeface="Roboto"/>
                <a:cs typeface="Roboto"/>
              </a:rPr>
              <a:t>Focuses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on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false</a:t>
            </a:r>
            <a:r>
              <a:rPr sz="1700" spc="-10" dirty="0">
                <a:latin typeface="Roboto"/>
                <a:cs typeface="Roboto"/>
              </a:rPr>
              <a:t> negatives.</a:t>
            </a:r>
            <a:endParaRPr sz="1700" dirty="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4190206"/>
            <a:ext cx="198090" cy="19809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09290" y="4063949"/>
            <a:ext cx="6710710" cy="2837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82295">
              <a:lnSpc>
                <a:spcPct val="136000"/>
              </a:lnSpc>
              <a:spcBef>
                <a:spcPts val="90"/>
              </a:spcBef>
            </a:pPr>
            <a:r>
              <a:rPr sz="1700" b="1" spc="-85" dirty="0">
                <a:latin typeface="Roboto"/>
                <a:cs typeface="Roboto"/>
              </a:rPr>
              <a:t>F1-Score:</a:t>
            </a:r>
            <a:r>
              <a:rPr sz="1700" b="1" dirty="0">
                <a:latin typeface="Roboto"/>
                <a:cs typeface="Roboto"/>
              </a:rPr>
              <a:t> </a:t>
            </a:r>
            <a:r>
              <a:rPr sz="1700" spc="-90" dirty="0">
                <a:latin typeface="Roboto"/>
                <a:cs typeface="Roboto"/>
              </a:rPr>
              <a:t>Harmonic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100" dirty="0">
                <a:latin typeface="Roboto"/>
                <a:cs typeface="Roboto"/>
              </a:rPr>
              <a:t>mean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of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precision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85" dirty="0">
                <a:latin typeface="Roboto"/>
                <a:cs typeface="Roboto"/>
              </a:rPr>
              <a:t>and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70" dirty="0">
                <a:latin typeface="Roboto"/>
                <a:cs typeface="Roboto"/>
              </a:rPr>
              <a:t>recall.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spc="-25" dirty="0">
                <a:latin typeface="Roboto"/>
                <a:cs typeface="Roboto"/>
              </a:rPr>
              <a:t>2* </a:t>
            </a:r>
            <a:r>
              <a:rPr sz="1700" spc="-75" dirty="0">
                <a:latin typeface="Roboto"/>
                <a:cs typeface="Roboto"/>
              </a:rPr>
              <a:t>(Precision*Recall)/(Precision+Recall).</a:t>
            </a:r>
            <a:r>
              <a:rPr sz="1700" spc="70" dirty="0">
                <a:latin typeface="Roboto"/>
                <a:cs typeface="Roboto"/>
              </a:rPr>
              <a:t> </a:t>
            </a:r>
            <a:r>
              <a:rPr sz="1700" spc="-85" dirty="0">
                <a:latin typeface="Roboto"/>
                <a:cs typeface="Roboto"/>
              </a:rPr>
              <a:t>Balances</a:t>
            </a:r>
            <a:r>
              <a:rPr sz="1700" spc="75" dirty="0">
                <a:latin typeface="Roboto"/>
                <a:cs typeface="Roboto"/>
              </a:rPr>
              <a:t> </a:t>
            </a:r>
            <a:r>
              <a:rPr sz="1700" spc="-85" dirty="0">
                <a:latin typeface="Roboto"/>
                <a:cs typeface="Roboto"/>
              </a:rPr>
              <a:t>both</a:t>
            </a:r>
            <a:r>
              <a:rPr sz="1700" spc="75" dirty="0">
                <a:latin typeface="Roboto"/>
                <a:cs typeface="Roboto"/>
              </a:rPr>
              <a:t> </a:t>
            </a:r>
            <a:r>
              <a:rPr sz="1700" spc="-30" dirty="0">
                <a:latin typeface="Roboto"/>
                <a:cs typeface="Roboto"/>
              </a:rPr>
              <a:t>metrics.</a:t>
            </a:r>
            <a:endParaRPr sz="1700" dirty="0">
              <a:latin typeface="Roboto"/>
              <a:cs typeface="Roboto"/>
            </a:endParaRPr>
          </a:p>
          <a:p>
            <a:pPr marL="12700" marR="5080">
              <a:lnSpc>
                <a:spcPct val="137900"/>
              </a:lnSpc>
              <a:spcBef>
                <a:spcPts val="1165"/>
              </a:spcBef>
            </a:pPr>
            <a:r>
              <a:rPr sz="1700" b="1" spc="-110" dirty="0">
                <a:latin typeface="Roboto"/>
                <a:cs typeface="Roboto"/>
              </a:rPr>
              <a:t>ROC</a:t>
            </a:r>
            <a:r>
              <a:rPr sz="1700" b="1" spc="-15" dirty="0">
                <a:latin typeface="Roboto"/>
                <a:cs typeface="Roboto"/>
              </a:rPr>
              <a:t> </a:t>
            </a:r>
            <a:r>
              <a:rPr sz="1700" b="1" spc="-85" dirty="0">
                <a:latin typeface="Roboto"/>
                <a:cs typeface="Roboto"/>
              </a:rPr>
              <a:t>Curve</a:t>
            </a:r>
            <a:r>
              <a:rPr sz="1700" b="1" spc="-10" dirty="0">
                <a:latin typeface="Roboto"/>
                <a:cs typeface="Roboto"/>
              </a:rPr>
              <a:t> </a:t>
            </a:r>
            <a:r>
              <a:rPr sz="1700" b="1" spc="-90" dirty="0">
                <a:latin typeface="Roboto"/>
                <a:cs typeface="Roboto"/>
              </a:rPr>
              <a:t>&amp;</a:t>
            </a:r>
            <a:r>
              <a:rPr sz="1700" b="1" spc="-10" dirty="0">
                <a:latin typeface="Roboto"/>
                <a:cs typeface="Roboto"/>
              </a:rPr>
              <a:t> </a:t>
            </a:r>
            <a:r>
              <a:rPr sz="1700" b="1" spc="-100" dirty="0">
                <a:latin typeface="Roboto"/>
                <a:cs typeface="Roboto"/>
              </a:rPr>
              <a:t>AUC:</a:t>
            </a:r>
            <a:r>
              <a:rPr sz="1700" b="1" spc="-1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Plots</a:t>
            </a:r>
            <a:r>
              <a:rPr sz="1700" spc="-40" dirty="0">
                <a:latin typeface="Roboto"/>
                <a:cs typeface="Roboto"/>
              </a:rPr>
              <a:t> </a:t>
            </a:r>
            <a:r>
              <a:rPr sz="1700" spc="-100" dirty="0">
                <a:latin typeface="Roboto"/>
                <a:cs typeface="Roboto"/>
              </a:rPr>
              <a:t>True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Positive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Rate</a:t>
            </a:r>
            <a:r>
              <a:rPr sz="1700" spc="-10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vs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85" dirty="0">
                <a:latin typeface="Roboto"/>
                <a:cs typeface="Roboto"/>
              </a:rPr>
              <a:t>False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Positive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Rate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25" dirty="0">
                <a:latin typeface="Roboto"/>
                <a:cs typeface="Roboto"/>
              </a:rPr>
              <a:t>at </a:t>
            </a:r>
            <a:r>
              <a:rPr sz="1700" spc="-80" dirty="0">
                <a:latin typeface="Roboto"/>
                <a:cs typeface="Roboto"/>
              </a:rPr>
              <a:t>various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thresholds.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110" dirty="0">
                <a:latin typeface="Roboto"/>
                <a:cs typeface="Roboto"/>
              </a:rPr>
              <a:t>AUC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95" dirty="0">
                <a:latin typeface="Roboto"/>
                <a:cs typeface="Roboto"/>
              </a:rPr>
              <a:t>measures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the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75" dirty="0">
                <a:latin typeface="Roboto"/>
                <a:cs typeface="Roboto"/>
              </a:rPr>
              <a:t>entire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area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85" dirty="0">
                <a:latin typeface="Roboto"/>
                <a:cs typeface="Roboto"/>
              </a:rPr>
              <a:t>under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80" dirty="0">
                <a:latin typeface="Roboto"/>
                <a:cs typeface="Roboto"/>
              </a:rPr>
              <a:t>the</a:t>
            </a:r>
            <a:r>
              <a:rPr sz="1700" spc="-5" dirty="0">
                <a:latin typeface="Roboto"/>
                <a:cs typeface="Roboto"/>
              </a:rPr>
              <a:t> </a:t>
            </a:r>
            <a:r>
              <a:rPr sz="1700" spc="-10" dirty="0">
                <a:latin typeface="Roboto"/>
                <a:cs typeface="Roboto"/>
              </a:rPr>
              <a:t>curve </a:t>
            </a:r>
            <a:r>
              <a:rPr sz="1700" spc="-90" dirty="0">
                <a:latin typeface="Roboto"/>
                <a:cs typeface="Roboto"/>
              </a:rPr>
              <a:t>(0.5=random,</a:t>
            </a:r>
            <a:r>
              <a:rPr sz="1700" spc="80" dirty="0">
                <a:latin typeface="Roboto"/>
                <a:cs typeface="Roboto"/>
              </a:rPr>
              <a:t> </a:t>
            </a:r>
            <a:r>
              <a:rPr sz="1700" spc="-10" dirty="0">
                <a:latin typeface="Roboto"/>
                <a:cs typeface="Roboto"/>
              </a:rPr>
              <a:t>1.0=perfect).</a:t>
            </a:r>
            <a:endParaRPr sz="1700" dirty="0">
              <a:latin typeface="Roboto"/>
              <a:cs typeface="Roboto"/>
            </a:endParaRPr>
          </a:p>
          <a:p>
            <a:pPr marL="12700" marR="224154">
              <a:lnSpc>
                <a:spcPct val="132100"/>
              </a:lnSpc>
              <a:spcBef>
                <a:spcPts val="1285"/>
              </a:spcBef>
            </a:pPr>
            <a:r>
              <a:rPr sz="1750" b="1" spc="-114" dirty="0">
                <a:solidFill>
                  <a:srgbClr val="374050"/>
                </a:solidFill>
                <a:latin typeface="Arial"/>
                <a:cs typeface="Arial"/>
              </a:rPr>
              <a:t>Choosing</a:t>
            </a:r>
            <a:r>
              <a:rPr sz="1750" b="1" spc="-70" dirty="0">
                <a:solidFill>
                  <a:srgbClr val="374050"/>
                </a:solidFill>
                <a:latin typeface="Arial"/>
                <a:cs typeface="Arial"/>
              </a:rPr>
              <a:t> metrics </a:t>
            </a:r>
            <a:r>
              <a:rPr sz="1750" b="1" spc="-120" dirty="0">
                <a:solidFill>
                  <a:srgbClr val="374050"/>
                </a:solidFill>
                <a:latin typeface="Arial"/>
                <a:cs typeface="Arial"/>
              </a:rPr>
              <a:t>depends</a:t>
            </a:r>
            <a:r>
              <a:rPr sz="1750" b="1" spc="-6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750" b="1" spc="-110" dirty="0">
                <a:solidFill>
                  <a:srgbClr val="374050"/>
                </a:solidFill>
                <a:latin typeface="Arial"/>
                <a:cs typeface="Arial"/>
              </a:rPr>
              <a:t>on</a:t>
            </a:r>
            <a:r>
              <a:rPr sz="1750" b="1" spc="-7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750" b="1" spc="-110" dirty="0">
                <a:solidFill>
                  <a:srgbClr val="374050"/>
                </a:solidFill>
                <a:latin typeface="Arial"/>
                <a:cs typeface="Arial"/>
              </a:rPr>
              <a:t>your</a:t>
            </a:r>
            <a:r>
              <a:rPr sz="1750" b="1" spc="-7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750" b="1" spc="-95" dirty="0">
                <a:solidFill>
                  <a:srgbClr val="374050"/>
                </a:solidFill>
                <a:latin typeface="Arial"/>
                <a:cs typeface="Arial"/>
              </a:rPr>
              <a:t>problem</a:t>
            </a:r>
            <a:r>
              <a:rPr sz="1750" b="1" spc="-6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750" b="1" spc="-85" dirty="0">
                <a:solidFill>
                  <a:srgbClr val="374050"/>
                </a:solidFill>
                <a:latin typeface="Arial"/>
                <a:cs typeface="Arial"/>
              </a:rPr>
              <a:t>context:</a:t>
            </a:r>
            <a:r>
              <a:rPr sz="1750" b="1" spc="-7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750" b="1" spc="-85" dirty="0">
                <a:solidFill>
                  <a:srgbClr val="374050"/>
                </a:solidFill>
                <a:latin typeface="Arial"/>
                <a:cs typeface="Arial"/>
              </a:rPr>
              <a:t>precision</a:t>
            </a:r>
            <a:r>
              <a:rPr sz="1750" b="1" spc="-7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750" b="1" spc="-25" dirty="0">
                <a:solidFill>
                  <a:srgbClr val="374050"/>
                </a:solidFill>
                <a:latin typeface="Arial"/>
                <a:cs typeface="Arial"/>
              </a:rPr>
              <a:t>for </a:t>
            </a:r>
            <a:r>
              <a:rPr sz="1750" b="1" spc="-75" dirty="0">
                <a:solidFill>
                  <a:srgbClr val="374050"/>
                </a:solidFill>
                <a:latin typeface="Arial"/>
                <a:cs typeface="Arial"/>
              </a:rPr>
              <a:t>minimizing</a:t>
            </a:r>
            <a:r>
              <a:rPr sz="1750" b="1" spc="-7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750" b="1" spc="-65" dirty="0">
                <a:solidFill>
                  <a:srgbClr val="374050"/>
                </a:solidFill>
                <a:latin typeface="Arial"/>
                <a:cs typeface="Arial"/>
              </a:rPr>
              <a:t>false </a:t>
            </a:r>
            <a:r>
              <a:rPr sz="1750" b="1" spc="-90" dirty="0">
                <a:solidFill>
                  <a:srgbClr val="374050"/>
                </a:solidFill>
                <a:latin typeface="Arial"/>
                <a:cs typeface="Arial"/>
              </a:rPr>
              <a:t>positives,</a:t>
            </a:r>
            <a:r>
              <a:rPr sz="1750" b="1" spc="-7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750" b="1" spc="-80" dirty="0">
                <a:solidFill>
                  <a:srgbClr val="374050"/>
                </a:solidFill>
                <a:latin typeface="Arial"/>
                <a:cs typeface="Arial"/>
              </a:rPr>
              <a:t>recall</a:t>
            </a:r>
            <a:r>
              <a:rPr sz="1750" b="1" spc="-6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750" b="1" spc="-40" dirty="0">
                <a:solidFill>
                  <a:srgbClr val="374050"/>
                </a:solidFill>
                <a:latin typeface="Arial"/>
                <a:cs typeface="Arial"/>
              </a:rPr>
              <a:t>for</a:t>
            </a:r>
            <a:r>
              <a:rPr sz="1750" b="1" spc="-6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750" b="1" spc="-75" dirty="0">
                <a:solidFill>
                  <a:srgbClr val="374050"/>
                </a:solidFill>
                <a:latin typeface="Arial"/>
                <a:cs typeface="Arial"/>
              </a:rPr>
              <a:t>minimizing</a:t>
            </a:r>
            <a:r>
              <a:rPr sz="1750" b="1" spc="-7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750" b="1" spc="-65" dirty="0">
                <a:solidFill>
                  <a:srgbClr val="374050"/>
                </a:solidFill>
                <a:latin typeface="Arial"/>
                <a:cs typeface="Arial"/>
              </a:rPr>
              <a:t>false </a:t>
            </a:r>
            <a:r>
              <a:rPr sz="1750" b="1" spc="-10" dirty="0">
                <a:solidFill>
                  <a:srgbClr val="374050"/>
                </a:solidFill>
                <a:latin typeface="Arial"/>
                <a:cs typeface="Arial"/>
              </a:rPr>
              <a:t>negatives.</a:t>
            </a:r>
            <a:endParaRPr sz="1750" b="1" dirty="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5028406"/>
            <a:ext cx="198090" cy="19809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6247606"/>
            <a:ext cx="198090" cy="19809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7772399" y="1638300"/>
            <a:ext cx="3810000" cy="3619500"/>
          </a:xfrm>
          <a:custGeom>
            <a:avLst/>
            <a:gdLst/>
            <a:ahLst/>
            <a:cxnLst/>
            <a:rect l="l" t="t" r="r" b="b"/>
            <a:pathLst>
              <a:path w="3810000" h="3619500">
                <a:moveTo>
                  <a:pt x="3738802" y="3619499"/>
                </a:moveTo>
                <a:lnTo>
                  <a:pt x="71196" y="3619499"/>
                </a:lnTo>
                <a:lnTo>
                  <a:pt x="66241" y="3619010"/>
                </a:lnTo>
                <a:lnTo>
                  <a:pt x="29703" y="3603876"/>
                </a:lnTo>
                <a:lnTo>
                  <a:pt x="3885" y="3567837"/>
                </a:lnTo>
                <a:lnTo>
                  <a:pt x="0" y="3548302"/>
                </a:lnTo>
                <a:lnTo>
                  <a:pt x="0" y="35432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738802" y="0"/>
                </a:lnTo>
                <a:lnTo>
                  <a:pt x="3780292" y="15621"/>
                </a:lnTo>
                <a:lnTo>
                  <a:pt x="3806111" y="51661"/>
                </a:lnTo>
                <a:lnTo>
                  <a:pt x="3809998" y="71196"/>
                </a:lnTo>
                <a:lnTo>
                  <a:pt x="3809998" y="3548302"/>
                </a:lnTo>
                <a:lnTo>
                  <a:pt x="3794376" y="3589793"/>
                </a:lnTo>
                <a:lnTo>
                  <a:pt x="3758336" y="3615613"/>
                </a:lnTo>
                <a:lnTo>
                  <a:pt x="3743757" y="3619010"/>
                </a:lnTo>
                <a:lnTo>
                  <a:pt x="3738802" y="36194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9075042" y="1620273"/>
            <a:ext cx="120523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spc="-55" dirty="0">
                <a:latin typeface="Roboto"/>
                <a:cs typeface="Roboto"/>
              </a:rPr>
              <a:t>Confusion</a:t>
            </a:r>
            <a:r>
              <a:rPr sz="1300" b="1" spc="-30" dirty="0">
                <a:latin typeface="Roboto"/>
                <a:cs typeface="Roboto"/>
              </a:rPr>
              <a:t> </a:t>
            </a:r>
            <a:r>
              <a:rPr sz="1300" b="1" spc="-40" dirty="0">
                <a:latin typeface="Roboto"/>
                <a:cs typeface="Roboto"/>
              </a:rPr>
              <a:t>Matrix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924800" y="1943100"/>
            <a:ext cx="3505200" cy="3314700"/>
            <a:chOff x="7924800" y="1943100"/>
            <a:chExt cx="3505200" cy="331470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4800" y="1943100"/>
              <a:ext cx="3505199" cy="14287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24800" y="3829050"/>
              <a:ext cx="3505199" cy="142874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294117" y="3506223"/>
            <a:ext cx="766445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spc="-70" dirty="0">
                <a:latin typeface="Roboto"/>
                <a:cs typeface="Roboto"/>
              </a:rPr>
              <a:t>ROC</a:t>
            </a:r>
            <a:r>
              <a:rPr sz="1300" b="1" spc="-20" dirty="0">
                <a:latin typeface="Roboto"/>
                <a:cs typeface="Roboto"/>
              </a:rPr>
              <a:t> </a:t>
            </a:r>
            <a:r>
              <a:rPr sz="1300" b="1" spc="-45" dirty="0">
                <a:latin typeface="Roboto"/>
                <a:cs typeface="Roboto"/>
              </a:rPr>
              <a:t>Curve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142875" cy="6856413"/>
          </a:xfrm>
          <a:custGeom>
            <a:avLst/>
            <a:gdLst/>
            <a:ahLst/>
            <a:cxnLst/>
            <a:rect l="l" t="t" r="r" b="b"/>
            <a:pathLst>
              <a:path w="142875" h="7791450">
                <a:moveTo>
                  <a:pt x="142874" y="7791449"/>
                </a:moveTo>
                <a:lnTo>
                  <a:pt x="0" y="7791449"/>
                </a:lnTo>
                <a:lnTo>
                  <a:pt x="0" y="0"/>
                </a:lnTo>
                <a:lnTo>
                  <a:pt x="142874" y="0"/>
                </a:lnTo>
                <a:lnTo>
                  <a:pt x="142874" y="779144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142875" cy="6856413"/>
          </a:xfrm>
          <a:custGeom>
            <a:avLst/>
            <a:gdLst/>
            <a:ahLst/>
            <a:cxnLst/>
            <a:rect l="l" t="t" r="r" b="b"/>
            <a:pathLst>
              <a:path w="142875" h="7791450">
                <a:moveTo>
                  <a:pt x="142874" y="7791449"/>
                </a:moveTo>
                <a:lnTo>
                  <a:pt x="0" y="7791449"/>
                </a:lnTo>
                <a:lnTo>
                  <a:pt x="0" y="0"/>
                </a:lnTo>
                <a:lnTo>
                  <a:pt x="142874" y="0"/>
                </a:lnTo>
                <a:lnTo>
                  <a:pt x="142874" y="779144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Rectangle 20"/>
          <p:cNvSpPr/>
          <p:nvPr/>
        </p:nvSpPr>
        <p:spPr>
          <a:xfrm>
            <a:off x="533400" y="1218406"/>
            <a:ext cx="990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42875" y="0"/>
            <a:ext cx="118967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300" b="1" dirty="0" smtClean="0">
                <a:latin typeface="Roboto"/>
                <a:cs typeface="Times New Roman" pitchFamily="18" charset="0"/>
              </a:rPr>
              <a:t>Code Snippets</a:t>
            </a:r>
            <a:endParaRPr lang="en-IN" sz="3300" b="1" dirty="0">
              <a:latin typeface="Roboto"/>
              <a:cs typeface="Times New Roman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" y="642881"/>
            <a:ext cx="8620125" cy="49610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" t="-563" r="32806" b="563"/>
          <a:stretch/>
        </p:blipFill>
        <p:spPr>
          <a:xfrm>
            <a:off x="5814377" y="657326"/>
            <a:ext cx="6377623" cy="49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0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1074</Words>
  <Application>Microsoft Office PowerPoint</Application>
  <PresentationFormat>Custom</PresentationFormat>
  <Paragraphs>131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Logistic Regression: From Fundamentals to Deployment</vt:lpstr>
      <vt:lpstr>Introduction to Logistic Regression</vt:lpstr>
      <vt:lpstr>Mathematical Foundation &amp; Sigmoid Function</vt:lpstr>
      <vt:lpstr>Assumptions of Logistic Regression</vt:lpstr>
      <vt:lpstr>Linear vs. Logistic Regression</vt:lpstr>
      <vt:lpstr>Types of Logistic Regression</vt:lpstr>
      <vt:lpstr>Model Training &amp; Implementation</vt:lpstr>
      <vt:lpstr>Evaluation Metrics</vt:lpstr>
      <vt:lpstr>PowerPoint Presentation</vt:lpstr>
      <vt:lpstr>PowerPoint Presentation</vt:lpstr>
      <vt:lpstr>Advantages and Disadvantages</vt:lpstr>
      <vt:lpstr>Real-World Applications</vt:lpstr>
      <vt:lpstr>Summary &amp; Key Takeaways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Regression: From Fundamentals to Deployment</dc:title>
  <dc:creator>ARYAN Balani</dc:creator>
  <cp:lastModifiedBy>Sameer C</cp:lastModifiedBy>
  <cp:revision>15</cp:revision>
  <dcterms:created xsi:type="dcterms:W3CDTF">2025-07-21T16:54:12Z</dcterms:created>
  <dcterms:modified xsi:type="dcterms:W3CDTF">2025-07-22T04:32:22Z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2025-07-21T00:00:00Z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2025-07-21T00:00:00Z</vt:filetime>
  </property>
</Properties>
</file>