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75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6" r:id="rId22"/>
  </p:sldIdLst>
  <p:sldSz cx="9144000" cy="5143500" type="screen16x9"/>
  <p:notesSz cx="6858000" cy="9144000"/>
  <p:embeddedFontLst>
    <p:embeddedFont>
      <p:font typeface="Lato" panose="020F0502020204030203"/>
      <p:regular r:id="rId26"/>
      <p:bold r:id="rId27"/>
      <p:italic r:id="rId28"/>
      <p:boldItalic r:id="rId29"/>
    </p:embeddedFont>
    <p:embeddedFont>
      <p:font typeface="Lato Black" panose="020F0802020204030203"/>
      <p:bold r:id="rId30"/>
      <p:boldItalic r:id="rId31"/>
    </p:embeddedFont>
    <p:embeddedFont>
      <p:font typeface="Tw Cen MT" panose="020B0602020104020603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>
      <p:cViewPr varScale="1">
        <p:scale>
          <a:sx n="160" d="100"/>
          <a:sy n="160" d="100"/>
        </p:scale>
        <p:origin x="24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5" Type="http://schemas.openxmlformats.org/officeDocument/2006/relationships/font" Target="fonts/font10.fntdata"/><Relationship Id="rId34" Type="http://schemas.openxmlformats.org/officeDocument/2006/relationships/font" Target="fonts/font9.fntdata"/><Relationship Id="rId33" Type="http://schemas.openxmlformats.org/officeDocument/2006/relationships/font" Target="fonts/font8.fntdata"/><Relationship Id="rId32" Type="http://schemas.openxmlformats.org/officeDocument/2006/relationships/font" Target="fonts/font7.fntdata"/><Relationship Id="rId31" Type="http://schemas.openxmlformats.org/officeDocument/2006/relationships/font" Target="fonts/font6.fntdata"/><Relationship Id="rId30" Type="http://schemas.openxmlformats.org/officeDocument/2006/relationships/font" Target="fonts/font5.fntdata"/><Relationship Id="rId3" Type="http://schemas.openxmlformats.org/officeDocument/2006/relationships/slide" Target="slides/slide1.xml"/><Relationship Id="rId29" Type="http://schemas.openxmlformats.org/officeDocument/2006/relationships/font" Target="fonts/font4.fntdata"/><Relationship Id="rId28" Type="http://schemas.openxmlformats.org/officeDocument/2006/relationships/font" Target="fonts/font3.fntdata"/><Relationship Id="rId27" Type="http://schemas.openxmlformats.org/officeDocument/2006/relationships/font" Target="fonts/font2.fntdata"/><Relationship Id="rId26" Type="http://schemas.openxmlformats.org/officeDocument/2006/relationships/font" Target="fonts/font1.fntdata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e160093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e160093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00d694de3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00d694de3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00d694de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00d694de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00d694de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00d694de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00d694de3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00d694de3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00d694de3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00d694de3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00d694de3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00d694de3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00d694de3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00d694de3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00d694de3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00d694de3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e160095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e160095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e160095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e1600950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e160095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e160095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e1600950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e1600950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e1600950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e1600950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e16009504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e16009504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e1600950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e1600950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00d694de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00d694de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975589"/>
            <a:ext cx="6517482" cy="188191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1"/>
            <a:ext cx="6517482" cy="1028699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6AD4-9AC4-BE49-86FF-11A4AAF04B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3217030"/>
            <a:ext cx="7773324" cy="60870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523696"/>
            <a:ext cx="7366899" cy="2410602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831546"/>
            <a:ext cx="7773339" cy="511854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6AD4-9AC4-BE49-86FF-11A4AAF04BE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2570434"/>
          </a:xfrm>
        </p:spPr>
        <p:txBody>
          <a:bodyPr anchor="ctr"/>
          <a:lstStyle>
            <a:lvl1pPr algn="ctr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153616"/>
            <a:ext cx="7773339" cy="1189785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6AD4-9AC4-BE49-86FF-11A4AAF04BE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4460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279597"/>
            <a:ext cx="7773339" cy="10657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6AD4-9AC4-BE49-86FF-11A4AAF04BE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751116" y="56562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  <a:endParaRPr lang="en-US" sz="6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18169" y="22451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  <a:endParaRPr lang="en-US" sz="6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1604041"/>
            <a:ext cx="7773339" cy="1883876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496751"/>
            <a:ext cx="777333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6AD4-9AC4-BE49-86FF-11A4AAF04BE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12038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2474232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207517"/>
            <a:ext cx="2474232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1775320"/>
            <a:ext cx="246864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207517"/>
            <a:ext cx="2477513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775320"/>
            <a:ext cx="24786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207517"/>
            <a:ext cx="2478696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6AD4-9AC4-BE49-86FF-11A4AAF04BE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458079"/>
            <a:ext cx="7773339" cy="120294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3153615"/>
            <a:ext cx="247230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1775320"/>
            <a:ext cx="2472307" cy="1143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3585811"/>
            <a:ext cx="2472307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3153615"/>
            <a:ext cx="247637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1775320"/>
            <a:ext cx="2477514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85811"/>
            <a:ext cx="2477514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3153615"/>
            <a:ext cx="247551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1775320"/>
            <a:ext cx="2478696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3585809"/>
            <a:ext cx="2478790" cy="75759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6AD4-9AC4-BE49-86FF-11A4AAF04BE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1775320"/>
            <a:ext cx="7773339" cy="25680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6AD4-9AC4-BE49-86FF-11A4AAF04B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1"/>
            <a:ext cx="1914995" cy="38861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457201"/>
            <a:ext cx="5744043" cy="38861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6AD4-9AC4-BE49-86FF-11A4AAF04B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7772870" cy="256808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6AD4-9AC4-BE49-86FF-11A4AAF04B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21423"/>
            <a:ext cx="7763814" cy="2052614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743093"/>
            <a:ext cx="7763814" cy="1026137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6AD4-9AC4-BE49-86FF-11A4AAF04B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3829520" cy="256808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1775320"/>
            <a:ext cx="3829050" cy="256808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6AD4-9AC4-BE49-86FF-11A4AAF04BE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1778263"/>
            <a:ext cx="3655106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2288260"/>
            <a:ext cx="3829520" cy="205514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1778263"/>
            <a:ext cx="3661353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2288260"/>
            <a:ext cx="3829051" cy="205514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6AD4-9AC4-BE49-86FF-11A4AAF04BE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6AD4-9AC4-BE49-86FF-11A4AAF04BE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6AD4-9AC4-BE49-86FF-11A4AAF04BE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2951766" cy="1517439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457201"/>
            <a:ext cx="4650122" cy="38861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1974639"/>
            <a:ext cx="2951767" cy="2368761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6AD4-9AC4-BE49-86FF-11A4AAF04BE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4451227" cy="151744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2" y="457201"/>
            <a:ext cx="2441519" cy="38862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974639"/>
            <a:ext cx="4451212" cy="2368760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6AD4-9AC4-BE49-86FF-11A4AAF04BE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3.pn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7773339" cy="256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B6C96AD4-9AC4-BE49-86FF-11A4AAF04B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hyperlink" Target="https://meet.google.com/linkredirect?authuser=0&amp;dest=https%3A%2F%2Fwww.kaggle.com%2Fzakriarehman%2Fweather-data-for-linear-regressi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8.xml"/><Relationship Id="rId2" Type="http://schemas.openxmlformats.org/officeDocument/2006/relationships/hyperlink" Target="https://en.wikipedia.org/wiki/Earth%27s_atmosphere" TargetMode="External"/><Relationship Id="rId1" Type="http://schemas.openxmlformats.org/officeDocument/2006/relationships/hyperlink" Target="https://en.wikipedia.org/wiki/Forecasting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4.png"/><Relationship Id="rId2" Type="http://schemas.openxmlformats.org/officeDocument/2006/relationships/hyperlink" Target="http://www.cardekho.com/" TargetMode="External"/><Relationship Id="rId1" Type="http://schemas.openxmlformats.org/officeDocument/2006/relationships/hyperlink" Target="https://www.kaggle.com/nehalbirla/vehicle-dataset-from-cardekh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74536"/>
            <a:ext cx="8520600" cy="572700"/>
          </a:xfrm>
        </p:spPr>
        <p:txBody>
          <a:bodyPr/>
          <a:lstStyle/>
          <a:p>
            <a:r>
              <a:rPr lang="en-GB" sz="3600" b="1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Advance Business Analytics</a:t>
            </a:r>
            <a:endParaRPr lang="en-US" sz="3600" dirty="0"/>
          </a:p>
        </p:txBody>
      </p:sp>
      <p:sp>
        <p:nvSpPr>
          <p:cNvPr id="8" name="Google Shape;57;p13"/>
          <p:cNvSpPr txBox="1"/>
          <p:nvPr/>
        </p:nvSpPr>
        <p:spPr>
          <a:xfrm>
            <a:off x="480600" y="1595961"/>
            <a:ext cx="8182800" cy="7134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solidFill>
                  <a:schemeClr val="bg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DATA SCIENCE PROJECT IN PYTHON</a:t>
            </a:r>
            <a:endParaRPr lang="en-IN" sz="3600" b="1" dirty="0">
              <a:solidFill>
                <a:schemeClr val="bg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9" name="Google Shape;55;p13"/>
          <p:cNvSpPr txBox="1"/>
          <p:nvPr/>
        </p:nvSpPr>
        <p:spPr>
          <a:xfrm>
            <a:off x="480600" y="2834125"/>
            <a:ext cx="8351700" cy="2255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●"/>
              <a:defRPr sz="15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○"/>
              <a:defRPr sz="135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■"/>
              <a:defRPr sz="1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●"/>
              <a:defRPr sz="105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○"/>
              <a:defRPr sz="105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■"/>
              <a:defRPr sz="105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●"/>
              <a:defRPr sz="105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○"/>
              <a:defRPr sz="105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■"/>
              <a:defRPr sz="105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400" b="1" cap="none" dirty="0">
                <a:solidFill>
                  <a:srgbClr val="0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Team Members</a:t>
            </a:r>
            <a:r>
              <a:rPr lang="en-IN" sz="2400" cap="none" dirty="0">
                <a:solidFill>
                  <a:srgbClr val="0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</a:t>
            </a:r>
            <a:br>
              <a:rPr lang="en-IN" sz="2400" cap="none" dirty="0">
                <a:solidFill>
                  <a:srgbClr val="0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br>
            <a:r>
              <a:rPr lang="en-IN" sz="2400" cap="none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Prina Shah                   </a:t>
            </a:r>
            <a:r>
              <a:rPr lang="en-IN" sz="2400" b="1" cap="none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23   </a:t>
            </a:r>
            <a:r>
              <a:rPr lang="en-IN" sz="2400" cap="none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        </a:t>
            </a:r>
            <a:br>
              <a:rPr lang="en-IN" sz="2400" cap="none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br>
            <a:r>
              <a:rPr lang="en-IN" sz="2400" cap="none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Harsha </a:t>
            </a:r>
            <a:r>
              <a:rPr lang="en-IN" sz="2400" cap="none" dirty="0" err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Bharuka</a:t>
            </a:r>
            <a:r>
              <a:rPr lang="en-IN" sz="2400" cap="none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     </a:t>
            </a:r>
            <a:r>
              <a:rPr lang="en-IN" sz="2400" b="1" cap="none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38</a:t>
            </a:r>
            <a:br>
              <a:rPr lang="en-IN" sz="2400" cap="none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br>
            <a:r>
              <a:rPr lang="en-IN" sz="2400" cap="none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Aditi Deshpande     </a:t>
            </a:r>
            <a:r>
              <a:rPr lang="en-IN" sz="2400" b="1" cap="none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54   </a:t>
            </a:r>
            <a:br>
              <a:rPr lang="en-IN" sz="2400" cap="none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br>
            <a:r>
              <a:rPr lang="en-IN" sz="2400" cap="none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Vishal </a:t>
            </a:r>
            <a:r>
              <a:rPr lang="en-IN" sz="2400" cap="none" dirty="0" err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Talreja</a:t>
            </a:r>
            <a:r>
              <a:rPr lang="en-IN" sz="2400" cap="none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           </a:t>
            </a:r>
            <a:r>
              <a:rPr lang="en-IN" sz="2400" b="1" cap="none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59</a:t>
            </a:r>
            <a:endParaRPr lang="en-IN" sz="2400" b="1" cap="none" dirty="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229200"/>
            <a:ext cx="8520600" cy="1015500"/>
          </a:xfrm>
          <a:prstGeom prst="rect">
            <a:avLst/>
          </a:prstGeom>
          <a:solidFill>
            <a:schemeClr val="tx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sz="3000" b="1" cap="none" dirty="0">
                <a:solidFill>
                  <a:schemeClr val="bg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Dataset - Weather Prediction</a:t>
            </a:r>
            <a:br>
              <a:rPr lang="en-IN" sz="3000" b="1" cap="none" dirty="0">
                <a:solidFill>
                  <a:schemeClr val="bg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br>
            <a:r>
              <a:rPr lang="en-IN" sz="3000" b="1" cap="none" dirty="0">
                <a:solidFill>
                  <a:schemeClr val="bg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Reason For Choosing The Dataset</a:t>
            </a:r>
            <a:br>
              <a:rPr lang="en-IN" sz="3000" b="1" cap="none" dirty="0">
                <a:solidFill>
                  <a:schemeClr val="bg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br>
            <a:endParaRPr lang="en-IN" sz="3000" b="1" cap="none" dirty="0">
              <a:solidFill>
                <a:schemeClr val="bg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311700" y="1389074"/>
            <a:ext cx="3480900" cy="3525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en-IN" sz="1400" u="sng" cap="none" dirty="0">
                <a:hlinkClick r:id="rId1"/>
              </a:rPr>
              <a:t>Https://www.Kaggle.Com/zakriarehman/weather-data-for-linear-regression</a:t>
            </a:r>
            <a:endParaRPr lang="en-IN" sz="1400" cap="none" dirty="0"/>
          </a:p>
          <a:p>
            <a:pPr marL="457200" marR="2286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en-IN" sz="1400" cap="none" dirty="0"/>
              <a:t>The data set consists of 4999 row and 8 columns</a:t>
            </a:r>
            <a:endParaRPr lang="en-IN" sz="1400" cap="none" dirty="0"/>
          </a:p>
          <a:p>
            <a:pPr marL="457200" marR="2286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en-IN" sz="1400" cap="none" dirty="0"/>
              <a:t>The head function used gives us the data of the first N rows and all columns</a:t>
            </a:r>
            <a:endParaRPr lang="en-IN" sz="1400" cap="none" dirty="0"/>
          </a:p>
          <a:p>
            <a:pPr marL="457200" marR="2286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en-IN" sz="1400" cap="none" dirty="0"/>
              <a:t>Reliability of the weather prediction not only extends to income earning in India but also affects government revenue</a:t>
            </a:r>
            <a:endParaRPr lang="en-IN" sz="1400" cap="none" dirty="0"/>
          </a:p>
          <a:p>
            <a:pPr marL="457200" marR="2286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en-IN" sz="1400" cap="none" dirty="0"/>
              <a:t>It helps in avoiding natural calamities like cyclones and typhoons to save life and property</a:t>
            </a:r>
            <a:endParaRPr lang="en-IN" sz="1400" cap="none" dirty="0"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978475" y="2461650"/>
            <a:ext cx="5050251" cy="201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978475" y="1618000"/>
            <a:ext cx="5050250" cy="843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tx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cap="none" dirty="0">
                <a:solidFill>
                  <a:schemeClr val="bg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Missing Values</a:t>
            </a:r>
            <a:endParaRPr lang="en-IN" sz="3000" b="1" cap="none" dirty="0">
              <a:solidFill>
                <a:schemeClr val="bg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11700" y="2781900"/>
            <a:ext cx="4867800" cy="4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800" cap="none" dirty="0">
                <a:solidFill>
                  <a:srgbClr val="000000"/>
                </a:solidFill>
              </a:rPr>
              <a:t>There are no missing values in the dataset used</a:t>
            </a:r>
            <a:endParaRPr lang="en-IN" sz="1800" cap="none" dirty="0">
              <a:solidFill>
                <a:srgbClr val="000000"/>
              </a:solidFill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179500" y="1468812"/>
            <a:ext cx="3462400" cy="318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311700" y="139300"/>
            <a:ext cx="8520600" cy="607200"/>
          </a:xfrm>
          <a:prstGeom prst="rect">
            <a:avLst/>
          </a:prstGeom>
          <a:solidFill>
            <a:schemeClr val="tx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cap="none" dirty="0">
                <a:solidFill>
                  <a:schemeClr val="bg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Descriptive Analytics On Data</a:t>
            </a:r>
            <a:br>
              <a:rPr lang="en-IN" sz="3000" b="1" cap="none" dirty="0">
                <a:solidFill>
                  <a:schemeClr val="bg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br>
            <a:endParaRPr lang="en-IN" sz="3000" b="1" cap="none" dirty="0">
              <a:solidFill>
                <a:schemeClr val="bg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311700" y="1900499"/>
            <a:ext cx="2749500" cy="2846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sz="1400" cap="none" dirty="0">
                <a:solidFill>
                  <a:srgbClr val="222222"/>
                </a:solidFill>
              </a:rPr>
              <a:t>A low standard deviation of humidity i.e. 0.19  here implies that  most of the values in the dataset for humidity are close to the average of humidity which is 0.73 </a:t>
            </a:r>
            <a:endParaRPr lang="en-IN" sz="1400" cap="none" dirty="0">
              <a:solidFill>
                <a:srgbClr val="222222"/>
              </a:solidFill>
            </a:endParaRPr>
          </a:p>
          <a:p>
            <a:pPr marL="0" lvl="0" indent="0" algn="l" rtl="0">
              <a:lnSpc>
                <a:spcPct val="13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IN" sz="1400" cap="none" dirty="0">
                <a:solidFill>
                  <a:srgbClr val="222222"/>
                </a:solidFill>
              </a:rPr>
              <a:t>While a high standard deviation of wind bearing degrees i.e. 107.56 implies that the values in the data set  are more spread out</a:t>
            </a:r>
            <a:endParaRPr lang="en-IN" sz="1400" b="1" cap="none" dirty="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IN" sz="1400" cap="none" dirty="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400" b="1" cap="none" dirty="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IN" sz="1400" b="1" cap="none" dirty="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sz="1400" cap="none" dirty="0"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233390" y="2061975"/>
            <a:ext cx="5698824" cy="252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361800" y="1203237"/>
            <a:ext cx="84705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 dirty="0">
                <a:solidFill>
                  <a:srgbClr val="222222"/>
                </a:solidFill>
                <a:highlight>
                  <a:schemeClr val="lt1"/>
                </a:highlight>
              </a:rPr>
              <a:t>The </a:t>
            </a:r>
            <a:r>
              <a:rPr lang="en-GB" sz="1600" b="1" dirty="0">
                <a:solidFill>
                  <a:srgbClr val="222222"/>
                </a:solidFill>
                <a:highlight>
                  <a:schemeClr val="lt1"/>
                </a:highlight>
              </a:rPr>
              <a:t>describe</a:t>
            </a:r>
            <a:r>
              <a:rPr lang="en-GB" sz="1600" dirty="0">
                <a:solidFill>
                  <a:srgbClr val="222222"/>
                </a:solidFill>
                <a:highlight>
                  <a:schemeClr val="lt1"/>
                </a:highlight>
              </a:rPr>
              <a:t>() </a:t>
            </a:r>
            <a:r>
              <a:rPr lang="en-GB" sz="1600" b="1" dirty="0">
                <a:solidFill>
                  <a:srgbClr val="222222"/>
                </a:solidFill>
                <a:highlight>
                  <a:schemeClr val="lt1"/>
                </a:highlight>
              </a:rPr>
              <a:t>function</a:t>
            </a:r>
            <a:r>
              <a:rPr lang="en-GB" sz="1600" dirty="0">
                <a:solidFill>
                  <a:srgbClr val="222222"/>
                </a:solidFill>
                <a:highlight>
                  <a:schemeClr val="lt1"/>
                </a:highlight>
              </a:rPr>
              <a:t> computes a summary of statistics pertaining to the Data Frame column</a:t>
            </a:r>
            <a:endParaRPr sz="1600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311700" y="184258"/>
            <a:ext cx="8520600" cy="546600"/>
          </a:xfrm>
          <a:prstGeom prst="rect">
            <a:avLst/>
          </a:prstGeom>
          <a:solidFill>
            <a:schemeClr val="tx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cap="none" dirty="0">
                <a:solidFill>
                  <a:schemeClr val="bg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Correlation Matrix</a:t>
            </a:r>
            <a:endParaRPr lang="en-IN" sz="3000" b="1" cap="none" dirty="0">
              <a:solidFill>
                <a:schemeClr val="bg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117875" y="1636328"/>
            <a:ext cx="2826600" cy="2641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en-IN" sz="1600" cap="none" dirty="0"/>
              <a:t>From the matrix, we get highest correlation of  temperature with</a:t>
            </a:r>
            <a:r>
              <a:rPr lang="en-IN" sz="1600" b="1" cap="none" dirty="0"/>
              <a:t> humidity</a:t>
            </a:r>
            <a:endParaRPr lang="en-IN" sz="1600" b="1" cap="none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en-IN" sz="1600" cap="none" dirty="0"/>
              <a:t>We can also consider </a:t>
            </a:r>
            <a:r>
              <a:rPr lang="en-IN" sz="1600" b="1" cap="none" dirty="0"/>
              <a:t>visibility km</a:t>
            </a:r>
            <a:r>
              <a:rPr lang="en-IN" sz="1600" cap="none" dirty="0"/>
              <a:t> and</a:t>
            </a:r>
            <a:r>
              <a:rPr lang="en-IN" sz="1600" b="1" cap="none" dirty="0"/>
              <a:t> rain</a:t>
            </a:r>
            <a:r>
              <a:rPr lang="en-IN" sz="1600" cap="none" dirty="0"/>
              <a:t>  for multivariable linear regression</a:t>
            </a:r>
            <a:endParaRPr lang="en-IN" sz="1600" cap="none" dirty="0"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062101" y="1284863"/>
            <a:ext cx="5770200" cy="3066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169138" y="251775"/>
            <a:ext cx="8520600" cy="687300"/>
          </a:xfrm>
          <a:prstGeom prst="rect">
            <a:avLst/>
          </a:prstGeom>
          <a:solidFill>
            <a:schemeClr val="tx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sz="3000" b="1" cap="none" dirty="0">
                <a:solidFill>
                  <a:schemeClr val="bg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Building A ML Model Using Linear Regression</a:t>
            </a:r>
            <a:br>
              <a:rPr lang="en-IN" sz="3000" b="1" cap="none" dirty="0">
                <a:solidFill>
                  <a:schemeClr val="bg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br>
            <a:endParaRPr lang="en-IN" sz="3000" b="1" cap="none" dirty="0">
              <a:solidFill>
                <a:schemeClr val="bg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56" name="Google Shape;156;p26"/>
          <p:cNvSpPr txBox="1">
            <a:spLocks noGrp="1"/>
          </p:cNvSpPr>
          <p:nvPr>
            <p:ph type="body" idx="1"/>
          </p:nvPr>
        </p:nvSpPr>
        <p:spPr>
          <a:xfrm>
            <a:off x="275725" y="2076100"/>
            <a:ext cx="3591000" cy="1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b="1" u="sng" cap="none" dirty="0">
                <a:solidFill>
                  <a:schemeClr val="dk1"/>
                </a:solidFill>
              </a:rPr>
              <a:t>Single Linear Regression</a:t>
            </a:r>
            <a:endParaRPr lang="en-IN" sz="1700" b="1" u="sng" cap="none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IN" sz="1600" cap="none" dirty="0">
                <a:solidFill>
                  <a:srgbClr val="000000"/>
                </a:solidFill>
              </a:rPr>
              <a:t>Dependent Variable - Temperature</a:t>
            </a:r>
            <a:endParaRPr lang="en-IN" sz="1600" cap="none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IN" sz="1600" cap="none" dirty="0">
                <a:solidFill>
                  <a:srgbClr val="000000"/>
                </a:solidFill>
              </a:rPr>
              <a:t>Independent Variable - Humidity</a:t>
            </a:r>
            <a:endParaRPr lang="en-IN" sz="1600" cap="none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IN" sz="1600" cap="none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IN" sz="1600" cap="none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IN" sz="1600" cap="none" dirty="0"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166483" y="1097279"/>
            <a:ext cx="4356116" cy="2218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806025" y="3397875"/>
            <a:ext cx="5071474" cy="16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tx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sz="3000" b="1" cap="none" dirty="0">
                <a:solidFill>
                  <a:schemeClr val="bg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Building A ML Model Using Linear Regression</a:t>
            </a:r>
            <a:endParaRPr lang="en-IN" sz="3000" b="1" cap="none" dirty="0">
              <a:solidFill>
                <a:schemeClr val="bg1"/>
              </a:solidFill>
            </a:endParaRPr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311700" y="1684531"/>
            <a:ext cx="3677700" cy="20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u="sng" cap="none" dirty="0">
                <a:solidFill>
                  <a:srgbClr val="000000"/>
                </a:solidFill>
              </a:rPr>
              <a:t>Multivariable Linear Regression</a:t>
            </a:r>
            <a:endParaRPr lang="en-IN" sz="1600" b="1" u="sng" cap="none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sz="1600" cap="none" dirty="0">
                <a:solidFill>
                  <a:schemeClr val="dk1"/>
                </a:solidFill>
              </a:rPr>
              <a:t>Dependent Variable - Temperature</a:t>
            </a:r>
            <a:endParaRPr lang="en-IN" sz="1600" cap="none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sz="1600" cap="none" dirty="0">
                <a:solidFill>
                  <a:schemeClr val="dk1"/>
                </a:solidFill>
              </a:rPr>
              <a:t>Independent Variable – Humidity, Visibility_Km and Rain</a:t>
            </a:r>
            <a:endParaRPr lang="en-IN" sz="1800" u="sng" cap="none" dirty="0">
              <a:solidFill>
                <a:srgbClr val="000000"/>
              </a:solidFill>
            </a:endParaRPr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992500" y="1803800"/>
            <a:ext cx="5028626" cy="22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tx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sz="3000" b="1" cap="none" dirty="0">
                <a:solidFill>
                  <a:schemeClr val="bg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Conclusion</a:t>
            </a:r>
            <a:br>
              <a:rPr lang="en-IN" sz="3000" b="1" cap="none" dirty="0">
                <a:solidFill>
                  <a:schemeClr val="bg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br>
            <a:endParaRPr lang="en-IN" sz="3000" b="1" cap="none" dirty="0">
              <a:solidFill>
                <a:schemeClr val="bg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1"/>
          </p:nvPr>
        </p:nvSpPr>
        <p:spPr>
          <a:xfrm>
            <a:off x="277200" y="1321121"/>
            <a:ext cx="3357600" cy="13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➔"/>
            </a:pPr>
            <a:r>
              <a:rPr lang="en-IN" sz="1500" cap="none" dirty="0">
                <a:solidFill>
                  <a:srgbClr val="000000"/>
                </a:solidFill>
              </a:rPr>
              <a:t>Our single linear regression model shows R</a:t>
            </a:r>
            <a:r>
              <a:rPr lang="en-IN" sz="1500" cap="none" baseline="30000" dirty="0">
                <a:solidFill>
                  <a:srgbClr val="000000"/>
                </a:solidFill>
              </a:rPr>
              <a:t>2</a:t>
            </a:r>
            <a:r>
              <a:rPr lang="en-IN" sz="1500" cap="none" dirty="0">
                <a:solidFill>
                  <a:srgbClr val="000000"/>
                </a:solidFill>
              </a:rPr>
              <a:t>  value of 38.5% for weather prediction</a:t>
            </a:r>
            <a:endParaRPr lang="en-IN" sz="1500" cap="none" baseline="30000" dirty="0">
              <a:solidFill>
                <a:srgbClr val="000000"/>
              </a:solidFill>
            </a:endParaRPr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821700" y="3080950"/>
            <a:ext cx="5169900" cy="98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669300" y="1448825"/>
            <a:ext cx="5474700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/>
        </p:nvSpPr>
        <p:spPr>
          <a:xfrm>
            <a:off x="242700" y="2989818"/>
            <a:ext cx="3426600" cy="15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➔"/>
            </a:pPr>
            <a:r>
              <a:rPr lang="en-IN" sz="1500" dirty="0"/>
              <a:t>Our multiple linear regression model shows R</a:t>
            </a:r>
            <a:r>
              <a:rPr lang="en-IN" sz="1500" baseline="30000" dirty="0"/>
              <a:t>2</a:t>
            </a:r>
            <a:r>
              <a:rPr lang="en-IN" sz="1500" dirty="0"/>
              <a:t> value of 58% for weather prediction</a:t>
            </a:r>
            <a:endParaRPr lang="en-IN" sz="1500" baseline="30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IN" sz="1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>
            <a:off x="372225" y="205650"/>
            <a:ext cx="8520600" cy="572700"/>
          </a:xfrm>
          <a:prstGeom prst="rect">
            <a:avLst/>
          </a:prstGeom>
          <a:solidFill>
            <a:schemeClr val="tx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sz="3000" b="1" cap="none" dirty="0">
                <a:solidFill>
                  <a:schemeClr val="bg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Insights From Analysis</a:t>
            </a:r>
            <a:br>
              <a:rPr lang="en-IN" sz="3000" b="1" cap="none" dirty="0">
                <a:solidFill>
                  <a:schemeClr val="bg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br>
            <a:endParaRPr lang="en-IN" sz="3000" b="1" cap="none" dirty="0">
              <a:solidFill>
                <a:schemeClr val="bg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81" name="Google Shape;181;p29"/>
          <p:cNvSpPr txBox="1">
            <a:spLocks noGrp="1"/>
          </p:cNvSpPr>
          <p:nvPr>
            <p:ph type="body" idx="1"/>
          </p:nvPr>
        </p:nvSpPr>
        <p:spPr>
          <a:xfrm>
            <a:off x="4864275" y="3684287"/>
            <a:ext cx="3737150" cy="13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cap="none" dirty="0">
                <a:solidFill>
                  <a:srgbClr val="000000"/>
                </a:solidFill>
              </a:rPr>
              <a:t>Warm - High Temperature</a:t>
            </a:r>
            <a:endParaRPr lang="en-IN" sz="1600" cap="none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cap="none" dirty="0">
                <a:solidFill>
                  <a:srgbClr val="000000"/>
                </a:solidFill>
              </a:rPr>
              <a:t>Normal - Average Temperature</a:t>
            </a:r>
            <a:endParaRPr lang="en-IN" sz="1600" cap="none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cap="none" dirty="0">
                <a:solidFill>
                  <a:srgbClr val="000000"/>
                </a:solidFill>
              </a:rPr>
              <a:t>Cold - Zero Or Negative </a:t>
            </a:r>
            <a:r>
              <a:rPr lang="en-IN" sz="1600" cap="none" dirty="0">
                <a:solidFill>
                  <a:schemeClr val="dk1"/>
                </a:solidFill>
              </a:rPr>
              <a:t>Temperature</a:t>
            </a:r>
            <a:endParaRPr lang="en-IN" sz="1600" cap="none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lang="en-IN" sz="1600" cap="none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IN" sz="1600" cap="none" dirty="0">
              <a:solidFill>
                <a:srgbClr val="000000"/>
              </a:solidFill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532314" y="3684287"/>
            <a:ext cx="3645300" cy="13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Higher the density of rain lower the temperature </a:t>
            </a:r>
            <a:endParaRPr sz="1600" dirty="0"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42575" y="1053950"/>
            <a:ext cx="3737150" cy="2534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83" name="Google Shape;183;p2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864275" y="1041664"/>
            <a:ext cx="3737150" cy="2547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tx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cap="none" dirty="0">
                <a:solidFill>
                  <a:schemeClr val="bg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Future Scope</a:t>
            </a:r>
            <a:endParaRPr lang="en-IN" sz="3000" b="1" cap="none" dirty="0">
              <a:solidFill>
                <a:schemeClr val="bg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89" name="Google Shape;189;p30"/>
          <p:cNvSpPr txBox="1">
            <a:spLocks noGrp="1"/>
          </p:cNvSpPr>
          <p:nvPr>
            <p:ph type="body" idx="1"/>
          </p:nvPr>
        </p:nvSpPr>
        <p:spPr>
          <a:xfrm>
            <a:off x="311700" y="1348650"/>
            <a:ext cx="8520600" cy="32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➔"/>
            </a:pPr>
            <a:r>
              <a:rPr lang="en-IN" sz="1600" cap="none" dirty="0">
                <a:solidFill>
                  <a:srgbClr val="000000"/>
                </a:solidFill>
              </a:rPr>
              <a:t>Weather forecasting is the application of science and technology </a:t>
            </a:r>
            <a:r>
              <a:rPr lang="en-IN" sz="1600" u="sng" cap="none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noFill/>
                </a:uFill>
                <a:hlinkClick r:id="rId1"/>
              </a:rPr>
              <a:t>to predict</a:t>
            </a:r>
            <a:r>
              <a:rPr lang="en-IN" sz="1600" cap="none" dirty="0">
                <a:solidFill>
                  <a:srgbClr val="000000"/>
                </a:solidFill>
              </a:rPr>
              <a:t> the conditions of the </a:t>
            </a:r>
            <a:r>
              <a:rPr lang="en-IN" sz="1600" cap="none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>
                  <a:noFill/>
                </a:uFill>
                <a:hlinkClick r:id="rId2"/>
              </a:rPr>
              <a:t>atmosphere</a:t>
            </a:r>
            <a:r>
              <a:rPr lang="en-IN" sz="1600" cap="none" dirty="0">
                <a:solidFill>
                  <a:schemeClr val="tx1"/>
                </a:solidFill>
              </a:rPr>
              <a:t> </a:t>
            </a:r>
            <a:r>
              <a:rPr lang="en-IN" sz="1600" cap="none" dirty="0">
                <a:solidFill>
                  <a:srgbClr val="000000"/>
                </a:solidFill>
              </a:rPr>
              <a:t>for a given location and time</a:t>
            </a:r>
            <a:endParaRPr lang="en-IN" sz="1600" cap="none" dirty="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➔"/>
            </a:pPr>
            <a:r>
              <a:rPr lang="en-IN" sz="1600" cap="none" dirty="0">
                <a:solidFill>
                  <a:srgbClr val="000000"/>
                </a:solidFill>
              </a:rPr>
              <a:t>In a country like India, 50 % of the population is directly or indirectly dependant on weather forecasting for an efficient yield and daily income</a:t>
            </a:r>
            <a:endParaRPr lang="en-IN" sz="1600" cap="none" dirty="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➔"/>
            </a:pPr>
            <a:r>
              <a:rPr lang="en-IN" sz="1600" cap="none" dirty="0">
                <a:solidFill>
                  <a:srgbClr val="000000"/>
                </a:solidFill>
              </a:rPr>
              <a:t>The commodities, futures and forwards market worth USD 37,029 million derives its speculative prediction based on the weather forecasting</a:t>
            </a:r>
            <a:endParaRPr lang="en-IN" sz="1600" cap="none" dirty="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➔"/>
            </a:pPr>
            <a:r>
              <a:rPr lang="en-IN" sz="1600" cap="none" dirty="0">
                <a:solidFill>
                  <a:srgbClr val="000000"/>
                </a:solidFill>
              </a:rPr>
              <a:t>It also helps prevent unforeseen damage by act of nature to save life and property</a:t>
            </a:r>
            <a:endParaRPr lang="en-IN" sz="1600" cap="none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IN" sz="1600" cap="none" dirty="0">
              <a:solidFill>
                <a:srgbClr val="2E2E2E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062742"/>
            <a:ext cx="8520600" cy="1018016"/>
          </a:xfrm>
          <a:solidFill>
            <a:schemeClr val="tx2"/>
          </a:solidFill>
        </p:spPr>
        <p:txBody>
          <a:bodyPr/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tx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cap="none" dirty="0">
                <a:solidFill>
                  <a:schemeClr val="bg1"/>
                </a:solidFill>
                <a:latin typeface="Lato Black" panose="020F0802020204030203"/>
                <a:ea typeface="Lato Black" panose="020F0802020204030203"/>
                <a:cs typeface="Lato Black" panose="020F0802020204030203"/>
                <a:sym typeface="Lato Black" panose="020F0802020204030203"/>
              </a:rPr>
              <a:t>Aim</a:t>
            </a:r>
            <a:r>
              <a:rPr lang="en-IN" cap="none" dirty="0">
                <a:latin typeface="Lato Black" panose="020F0802020204030203"/>
                <a:ea typeface="Lato Black" panose="020F0802020204030203"/>
                <a:cs typeface="Lato Black" panose="020F0802020204030203"/>
                <a:sym typeface="Lato Black" panose="020F0802020204030203"/>
              </a:rPr>
              <a:t> </a:t>
            </a:r>
            <a:endParaRPr lang="en-IN" cap="none" dirty="0">
              <a:latin typeface="Lato Black" panose="020F0802020204030203"/>
              <a:ea typeface="Lato Black" panose="020F0802020204030203"/>
              <a:cs typeface="Lato Black" panose="020F0802020204030203"/>
              <a:sym typeface="Lato Black" panose="020F0802020204030203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03300"/>
            <a:ext cx="8520600" cy="3299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en-IN" sz="1600" cap="none" dirty="0">
                <a:solidFill>
                  <a:srgbClr val="000000"/>
                </a:solidFill>
              </a:rPr>
              <a:t>To be able to implement data science and scientific libraries in python on a real world dataset</a:t>
            </a:r>
            <a:endParaRPr lang="en-IN" sz="1600" cap="none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600" cap="none" dirty="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en-IN" sz="1600" cap="none" dirty="0">
                <a:solidFill>
                  <a:srgbClr val="000000"/>
                </a:solidFill>
              </a:rPr>
              <a:t>Analyse data using python libraries like pandas and </a:t>
            </a:r>
            <a:r>
              <a:rPr lang="en-IN" sz="1600" cap="none" dirty="0" err="1">
                <a:solidFill>
                  <a:srgbClr val="000000"/>
                </a:solidFill>
              </a:rPr>
              <a:t>numpy</a:t>
            </a:r>
            <a:endParaRPr lang="en-IN" sz="1600" cap="none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600" cap="none" dirty="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en-IN" sz="1600" cap="none" dirty="0">
                <a:solidFill>
                  <a:srgbClr val="000000"/>
                </a:solidFill>
              </a:rPr>
              <a:t>Learn and create data visualizations using matplotlib and the seaborn modules with python</a:t>
            </a:r>
            <a:endParaRPr lang="en-IN" sz="1600" cap="none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600" cap="none" dirty="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en-IN" sz="1600" cap="none" dirty="0">
                <a:solidFill>
                  <a:srgbClr val="000000"/>
                </a:solidFill>
              </a:rPr>
              <a:t>This data can be used for a lot of purposes such as price prediction to exemplify the use of linear regression in machine learning</a:t>
            </a:r>
            <a:endParaRPr lang="en-IN" sz="1600" cap="none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IN" sz="1600" cap="none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600" cap="none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IN" sz="1600" cap="none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29200"/>
            <a:ext cx="8520600" cy="1015500"/>
          </a:xfrm>
          <a:prstGeom prst="rect">
            <a:avLst/>
          </a:prstGeom>
          <a:solidFill>
            <a:schemeClr val="tx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sz="3000" b="1" cap="none" dirty="0">
                <a:solidFill>
                  <a:schemeClr val="bg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Dataset - Vehicle Price Prediction</a:t>
            </a:r>
            <a:br>
              <a:rPr lang="en-IN" sz="3000" b="1" cap="none" dirty="0">
                <a:solidFill>
                  <a:schemeClr val="bg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br>
            <a:r>
              <a:rPr lang="en-IN" sz="3000" b="1" cap="none" dirty="0">
                <a:solidFill>
                  <a:schemeClr val="bg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Reason For Choosing The Dataset</a:t>
            </a:r>
            <a:br>
              <a:rPr lang="en-IN" sz="3000" b="1" cap="none" dirty="0">
                <a:solidFill>
                  <a:schemeClr val="bg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br>
            <a:endParaRPr lang="en-IN" sz="3000" b="1" cap="none" dirty="0">
              <a:solidFill>
                <a:schemeClr val="bg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122850" y="1335200"/>
            <a:ext cx="3859483" cy="38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en-IN" sz="1400" b="1" u="sng" cap="none" dirty="0">
                <a:solidFill>
                  <a:srgbClr val="000000"/>
                </a:solidFill>
                <a:hlinkClick r:id="rId1"/>
              </a:rPr>
              <a:t>Https://www.Kaggle.Com/nehalbirla/vehicle-dataset-from-cardekho</a:t>
            </a:r>
            <a:endParaRPr lang="en-IN" sz="1400" b="1" cap="none" dirty="0">
              <a:solidFill>
                <a:srgbClr val="000000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en-IN" sz="1400" cap="none" dirty="0" err="1">
                <a:solidFill>
                  <a:srgbClr val="000000"/>
                </a:solidFill>
              </a:rPr>
              <a:t>Covid</a:t>
            </a:r>
            <a:r>
              <a:rPr lang="en-IN" sz="1400" cap="none" dirty="0">
                <a:solidFill>
                  <a:srgbClr val="000000"/>
                </a:solidFill>
              </a:rPr>
              <a:t> decreased the income earning capabilities of the families due to which they resorted to second hand cars instead of brand new cars</a:t>
            </a:r>
            <a:endParaRPr lang="en-IN" sz="1400" cap="none" dirty="0">
              <a:solidFill>
                <a:srgbClr val="000000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en-IN" sz="1400" cap="none" dirty="0">
                <a:solidFill>
                  <a:srgbClr val="000000"/>
                </a:solidFill>
              </a:rPr>
              <a:t>The relevance of this dataset in current times encouraged us to conduct this study</a:t>
            </a:r>
            <a:endParaRPr lang="en-IN" sz="1400" cap="none" dirty="0">
              <a:solidFill>
                <a:srgbClr val="000000"/>
              </a:solidFill>
            </a:endParaRPr>
          </a:p>
          <a:p>
            <a:pPr marL="457200" marR="2286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en-IN" sz="1400" cap="none" dirty="0">
                <a:solidFill>
                  <a:srgbClr val="000000"/>
                </a:solidFill>
              </a:rPr>
              <a:t>This dataset contains information about used cars listed on </a:t>
            </a:r>
            <a:r>
              <a:rPr lang="en-IN" sz="1400" cap="none" dirty="0">
                <a:solidFill>
                  <a:srgbClr val="000000"/>
                </a:solidFill>
                <a:uFill>
                  <a:noFill/>
                </a:uFill>
                <a:hlinkClick r:id="rId2"/>
              </a:rPr>
              <a:t>www.Cardekho.Com</a:t>
            </a:r>
            <a:endParaRPr lang="en-IN" sz="1400" cap="none" dirty="0">
              <a:solidFill>
                <a:srgbClr val="000000"/>
              </a:solidFill>
            </a:endParaRPr>
          </a:p>
          <a:p>
            <a:pPr marL="457200" marR="2286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en-IN" sz="1400" cap="none" dirty="0">
                <a:solidFill>
                  <a:srgbClr val="000000"/>
                </a:solidFill>
              </a:rPr>
              <a:t>This data can be used for a lot of purposes such as price prediction to exemplify the use of linear regression in machine learning</a:t>
            </a:r>
            <a:endParaRPr lang="en-IN" sz="1400" cap="none" dirty="0">
              <a:solidFill>
                <a:srgbClr val="000000"/>
              </a:solidFill>
            </a:endParaRPr>
          </a:p>
          <a:p>
            <a:pPr marL="457200" marR="22860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lang="en-IN" sz="1400" cap="none" dirty="0">
              <a:solidFill>
                <a:srgbClr val="000000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/>
          <a:srcRect t="10797"/>
          <a:stretch>
            <a:fillRect/>
          </a:stretch>
        </p:blipFill>
        <p:spPr>
          <a:xfrm>
            <a:off x="3982333" y="2261339"/>
            <a:ext cx="4971798" cy="1956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274472"/>
            <a:ext cx="8520600" cy="546600"/>
          </a:xfrm>
          <a:prstGeom prst="rect">
            <a:avLst/>
          </a:prstGeom>
          <a:solidFill>
            <a:schemeClr val="tx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cap="none" dirty="0">
                <a:solidFill>
                  <a:schemeClr val="bg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Descriptive Analytics On Data</a:t>
            </a:r>
            <a:endParaRPr lang="en-IN" sz="3000" b="1" cap="none" dirty="0">
              <a:solidFill>
                <a:schemeClr val="bg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318975"/>
            <a:ext cx="2970300" cy="3054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➔"/>
            </a:pPr>
            <a:r>
              <a:rPr lang="en-IN" sz="1600" cap="none" dirty="0">
                <a:solidFill>
                  <a:srgbClr val="222222"/>
                </a:solidFill>
              </a:rPr>
              <a:t>The </a:t>
            </a:r>
            <a:r>
              <a:rPr lang="en-IN" sz="1600" b="1" cap="none" dirty="0">
                <a:solidFill>
                  <a:srgbClr val="222222"/>
                </a:solidFill>
              </a:rPr>
              <a:t>describe </a:t>
            </a:r>
            <a:r>
              <a:rPr lang="en-IN" sz="1600" cap="none" dirty="0">
                <a:solidFill>
                  <a:srgbClr val="222222"/>
                </a:solidFill>
              </a:rPr>
              <a:t>() </a:t>
            </a:r>
            <a:r>
              <a:rPr lang="en-IN" sz="1600" b="1" cap="none" dirty="0">
                <a:solidFill>
                  <a:srgbClr val="222222"/>
                </a:solidFill>
              </a:rPr>
              <a:t>function</a:t>
            </a:r>
            <a:r>
              <a:rPr lang="en-IN" sz="1600" cap="none" dirty="0">
                <a:solidFill>
                  <a:srgbClr val="222222"/>
                </a:solidFill>
              </a:rPr>
              <a:t> computes a summary of statistics pertaining to the data frame columns</a:t>
            </a:r>
            <a:endParaRPr lang="en-IN" sz="1400" b="1" cap="none" dirty="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lvl="0" indent="-311150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➔"/>
            </a:pPr>
            <a:r>
              <a:rPr lang="en-IN" sz="1600" cap="none" dirty="0">
                <a:solidFill>
                  <a:srgbClr val="222222"/>
                </a:solidFill>
              </a:rPr>
              <a:t>This </a:t>
            </a:r>
            <a:r>
              <a:rPr lang="en-IN" sz="1600" b="1" cap="none" dirty="0">
                <a:solidFill>
                  <a:srgbClr val="222222"/>
                </a:solidFill>
              </a:rPr>
              <a:t>function</a:t>
            </a:r>
            <a:r>
              <a:rPr lang="en-IN" sz="1600" cap="none" dirty="0">
                <a:solidFill>
                  <a:srgbClr val="222222"/>
                </a:solidFill>
              </a:rPr>
              <a:t> gives the mean, standard deviation and IQR values                </a:t>
            </a:r>
            <a:endParaRPr lang="en-IN" sz="1600" cap="none" dirty="0">
              <a:solidFill>
                <a:srgbClr val="222222"/>
              </a:solidFill>
            </a:endParaRPr>
          </a:p>
          <a:p>
            <a:pPr marL="457200" lvl="0" indent="-311150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➔"/>
            </a:pPr>
            <a:r>
              <a:rPr lang="en-IN" sz="1600" cap="none" dirty="0">
                <a:solidFill>
                  <a:srgbClr val="222222"/>
                </a:solidFill>
              </a:rPr>
              <a:t>It excludes the character columns and given summary about numeric columns</a:t>
            </a:r>
            <a:endParaRPr lang="en-IN" sz="1400" b="1" cap="none" dirty="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400" b="1" cap="none" dirty="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IN" sz="1400" b="1" cap="none" dirty="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lang="en-IN" sz="2400" cap="none" dirty="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282000" y="1407558"/>
            <a:ext cx="5609350" cy="28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87300"/>
          </a:xfrm>
          <a:prstGeom prst="rect">
            <a:avLst/>
          </a:prstGeom>
          <a:solidFill>
            <a:schemeClr val="tx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sz="3000" b="1" cap="none" dirty="0">
                <a:solidFill>
                  <a:schemeClr val="bg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Building a ML Model Using Linear Regression</a:t>
            </a:r>
            <a:br>
              <a:rPr lang="en-IN" sz="3000" b="1" cap="none" dirty="0">
                <a:solidFill>
                  <a:schemeClr val="bg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br>
            <a:endParaRPr lang="en-IN" sz="3000" b="1" cap="none" dirty="0">
              <a:solidFill>
                <a:schemeClr val="bg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626150"/>
            <a:ext cx="3177300" cy="26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➔"/>
            </a:pPr>
            <a:r>
              <a:rPr lang="en-IN" sz="1500" cap="none" dirty="0">
                <a:solidFill>
                  <a:schemeClr val="dk1"/>
                </a:solidFill>
              </a:rPr>
              <a:t>Linear regression is a method for discovering the relationship between variables in the dataset</a:t>
            </a:r>
            <a:endParaRPr lang="en-IN" sz="1500" cap="none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➔"/>
            </a:pPr>
            <a:r>
              <a:rPr lang="en-IN" sz="1500" cap="none" dirty="0">
                <a:solidFill>
                  <a:srgbClr val="000000"/>
                </a:solidFill>
              </a:rPr>
              <a:t>Dependent variable - selling price</a:t>
            </a:r>
            <a:endParaRPr lang="en-IN" sz="1500" cap="none" dirty="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➔"/>
            </a:pPr>
            <a:r>
              <a:rPr lang="en-IN" sz="1500" cap="none" dirty="0">
                <a:solidFill>
                  <a:srgbClr val="000000"/>
                </a:solidFill>
              </a:rPr>
              <a:t>Independent variables- age of the car, current market price and kilometres driven</a:t>
            </a:r>
            <a:endParaRPr lang="en-IN" sz="1500" cap="none" dirty="0"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641825" y="1443025"/>
            <a:ext cx="5170803" cy="234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641825" y="3879875"/>
            <a:ext cx="5170803" cy="59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tx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sz="3000" b="1" cap="none" dirty="0">
                <a:solidFill>
                  <a:schemeClr val="bg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Conclusion</a:t>
            </a:r>
            <a:br>
              <a:rPr lang="en-IN" sz="3000" b="1" cap="none" dirty="0">
                <a:solidFill>
                  <a:schemeClr val="bg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br>
            <a:endParaRPr lang="en-IN" sz="3000" b="1" cap="none" dirty="0">
              <a:solidFill>
                <a:schemeClr val="bg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696121"/>
            <a:ext cx="4100400" cy="20300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en-IN" sz="1600" cap="none" dirty="0">
                <a:solidFill>
                  <a:srgbClr val="000000"/>
                </a:solidFill>
              </a:rPr>
              <a:t>Our python linear regression model shows R</a:t>
            </a:r>
            <a:r>
              <a:rPr lang="en-IN" sz="1600" cap="none" baseline="30000" dirty="0">
                <a:solidFill>
                  <a:srgbClr val="000000"/>
                </a:solidFill>
              </a:rPr>
              <a:t>2</a:t>
            </a:r>
            <a:r>
              <a:rPr lang="en-IN" sz="1600" cap="none" dirty="0">
                <a:solidFill>
                  <a:srgbClr val="000000"/>
                </a:solidFill>
              </a:rPr>
              <a:t>  value of 85% of the selling price prediction of cars on </a:t>
            </a:r>
            <a:r>
              <a:rPr lang="en-IN" sz="1600" cap="none" dirty="0" err="1">
                <a:solidFill>
                  <a:srgbClr val="000000"/>
                </a:solidFill>
              </a:rPr>
              <a:t>cardekho.com</a:t>
            </a:r>
            <a:endParaRPr lang="en-IN" sz="1600" cap="none" dirty="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en-IN" sz="1600" cap="none" dirty="0">
                <a:solidFill>
                  <a:srgbClr val="000000"/>
                </a:solidFill>
              </a:rPr>
              <a:t>This will help us determine our profit component pre sales. Due to which we can work on cost optimisation and minimization</a:t>
            </a:r>
            <a:endParaRPr lang="en-IN" sz="1600" cap="none" dirty="0">
              <a:solidFill>
                <a:srgbClr val="000000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572000" y="2228849"/>
            <a:ext cx="4260300" cy="964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72225" y="205650"/>
            <a:ext cx="8520600" cy="572700"/>
          </a:xfrm>
          <a:prstGeom prst="rect">
            <a:avLst/>
          </a:prstGeom>
          <a:solidFill>
            <a:schemeClr val="tx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sz="3000" b="1" cap="none" dirty="0">
                <a:solidFill>
                  <a:schemeClr val="bg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Insights From Analysis</a:t>
            </a:r>
            <a:br>
              <a:rPr lang="en-IN" sz="3000" b="1" cap="none" dirty="0">
                <a:solidFill>
                  <a:schemeClr val="bg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br>
            <a:endParaRPr lang="en-IN" sz="3000" b="1" cap="none" dirty="0">
              <a:solidFill>
                <a:schemeClr val="bg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140175" y="3236180"/>
            <a:ext cx="2817325" cy="18265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cap="none" dirty="0">
                <a:solidFill>
                  <a:srgbClr val="000000"/>
                </a:solidFill>
              </a:rPr>
              <a:t>A buyer will pay a higher price for a  comparatively lesser driven car. Hence the lower the kms driven the higher the selling price. </a:t>
            </a:r>
            <a:endParaRPr lang="en-IN" cap="none" dirty="0">
              <a:solidFill>
                <a:srgbClr val="000000"/>
              </a:solidFill>
            </a:endParaRPr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4294967295"/>
          </p:nvPr>
        </p:nvSpPr>
        <p:spPr>
          <a:xfrm>
            <a:off x="6083300" y="3236180"/>
            <a:ext cx="2809525" cy="1826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cap="none" dirty="0">
                <a:solidFill>
                  <a:srgbClr val="000000"/>
                </a:solidFill>
              </a:rPr>
              <a:t>Here the graph shows that newer the car, higher is the selling price.                                          Car age is affecting negatively as old  car decreases the selling price.</a:t>
            </a:r>
            <a:endParaRPr lang="en-IN" cap="none" dirty="0">
              <a:solidFill>
                <a:srgbClr val="000000"/>
              </a:solidFill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3060701" y="3236180"/>
            <a:ext cx="2905099" cy="182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 dirty="0"/>
              <a:t>Present price of a car plays an important role in predicting Selling Price, One increases the other gradually increases.</a:t>
            </a:r>
            <a:endParaRPr sz="1500" dirty="0"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083300" y="794252"/>
            <a:ext cx="2809525" cy="2325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40175" y="794252"/>
            <a:ext cx="2834777" cy="2325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075000" y="794252"/>
            <a:ext cx="2890800" cy="2325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24500" y="862174"/>
            <a:ext cx="2735100" cy="273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09" name="Google Shape;109;p20"/>
          <p:cNvSpPr txBox="1"/>
          <p:nvPr/>
        </p:nvSpPr>
        <p:spPr>
          <a:xfrm>
            <a:off x="224500" y="3678519"/>
            <a:ext cx="2735100" cy="1261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Selling Price of cars with Fuel Type of Diesel is higher than Petrol and CNG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184400" y="864609"/>
            <a:ext cx="2735100" cy="2727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11" name="Google Shape;111;p20"/>
          <p:cNvSpPr txBox="1"/>
          <p:nvPr/>
        </p:nvSpPr>
        <p:spPr>
          <a:xfrm>
            <a:off x="6216500" y="3678518"/>
            <a:ext cx="2703000" cy="1333936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 dirty="0"/>
              <a:t>Car of Manual type is of less priced whereas of Automatic type is high</a:t>
            </a: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12" name="Google Shape;112;p20"/>
          <p:cNvSpPr txBox="1"/>
          <p:nvPr/>
        </p:nvSpPr>
        <p:spPr>
          <a:xfrm>
            <a:off x="3204450" y="3678518"/>
            <a:ext cx="2735100" cy="1361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 dirty="0"/>
              <a:t>Cars sold by Individual tend to get less Selling Price when sold by Dealers</a:t>
            </a: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204450" y="864609"/>
            <a:ext cx="2735100" cy="2727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8" name="Google Shape;97;p19"/>
          <p:cNvSpPr txBox="1">
            <a:spLocks noGrp="1"/>
          </p:cNvSpPr>
          <p:nvPr>
            <p:ph type="title"/>
          </p:nvPr>
        </p:nvSpPr>
        <p:spPr>
          <a:xfrm>
            <a:off x="372225" y="205650"/>
            <a:ext cx="8520600" cy="572700"/>
          </a:xfrm>
          <a:prstGeom prst="rect">
            <a:avLst/>
          </a:prstGeom>
          <a:solidFill>
            <a:schemeClr val="tx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sz="3000" b="1" cap="none" dirty="0">
                <a:solidFill>
                  <a:schemeClr val="bg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Insights From Analysis</a:t>
            </a:r>
            <a:br>
              <a:rPr lang="en-IN" sz="3000" b="1" cap="none" dirty="0">
                <a:solidFill>
                  <a:schemeClr val="bg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br>
            <a:endParaRPr lang="en-IN" sz="3000" b="1" cap="none" dirty="0">
              <a:solidFill>
                <a:schemeClr val="bg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tx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cap="none" dirty="0">
                <a:solidFill>
                  <a:schemeClr val="bg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Future Scope</a:t>
            </a:r>
            <a:endParaRPr lang="en-IN" sz="3000" b="1" cap="none" dirty="0">
              <a:solidFill>
                <a:schemeClr val="bg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52775" y="1256300"/>
            <a:ext cx="8243700" cy="19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en-IN" sz="1600" cap="none" dirty="0">
                <a:solidFill>
                  <a:srgbClr val="000000"/>
                </a:solidFill>
              </a:rPr>
              <a:t>The science of predictive analytics can generate future insights with a significant degree of precision</a:t>
            </a:r>
            <a:endParaRPr lang="en-IN" sz="1600" cap="none" dirty="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en-IN" sz="1600" cap="none" dirty="0">
                <a:solidFill>
                  <a:srgbClr val="000000"/>
                </a:solidFill>
              </a:rPr>
              <a:t>With the help of sophisticated predictive analytics tools and models in python, any company can now use past and current data to reliably forecast trends and </a:t>
            </a:r>
            <a:r>
              <a:rPr lang="en-IN" sz="1600" cap="none" dirty="0" err="1">
                <a:solidFill>
                  <a:srgbClr val="000000"/>
                </a:solidFill>
              </a:rPr>
              <a:t>behaviors</a:t>
            </a:r>
            <a:r>
              <a:rPr lang="en-IN" sz="1600" cap="none" dirty="0">
                <a:solidFill>
                  <a:srgbClr val="000000"/>
                </a:solidFill>
              </a:rPr>
              <a:t> in milliseconds, days, or years into the future</a:t>
            </a:r>
            <a:endParaRPr lang="en-IN" sz="1600" cap="none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{45EFE954-ED1A-934F-84EB-260CFA272943}tf10001073</Template>
  <TotalTime>0</TotalTime>
  <Words>5186</Words>
  <Application>WPS Presentation</Application>
  <PresentationFormat>On-screen Show (16:9)</PresentationFormat>
  <Paragraphs>142</Paragraphs>
  <Slides>19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SimSun</vt:lpstr>
      <vt:lpstr>Wingdings</vt:lpstr>
      <vt:lpstr>Arial</vt:lpstr>
      <vt:lpstr>Lato</vt:lpstr>
      <vt:lpstr>Lato Black</vt:lpstr>
      <vt:lpstr>Courier New</vt:lpstr>
      <vt:lpstr>Tw Cen MT</vt:lpstr>
      <vt:lpstr>Microsoft YaHei</vt:lpstr>
      <vt:lpstr>Arial Unicode MS</vt:lpstr>
      <vt:lpstr>Droplet</vt:lpstr>
      <vt:lpstr>Advance Business Analytics</vt:lpstr>
      <vt:lpstr>Aim </vt:lpstr>
      <vt:lpstr>Dataset - Car Price Prediction Reason For Choosing The Dataset </vt:lpstr>
      <vt:lpstr>Descriptive Analytics On Data</vt:lpstr>
      <vt:lpstr>Building a ML Model Using Linear Regression </vt:lpstr>
      <vt:lpstr>Conclusion </vt:lpstr>
      <vt:lpstr>Insights From Analysis </vt:lpstr>
      <vt:lpstr>Insights From Analysis </vt:lpstr>
      <vt:lpstr>Future Scope</vt:lpstr>
      <vt:lpstr>Dataset - Weather Prediction Reason For Choosing The Dataset </vt:lpstr>
      <vt:lpstr>Missing Values</vt:lpstr>
      <vt:lpstr>Descriptive Analytics On Data </vt:lpstr>
      <vt:lpstr>Correlation Matrix</vt:lpstr>
      <vt:lpstr>Building A ML Model Using Linear Regression </vt:lpstr>
      <vt:lpstr>Building A ML Model Using Linear Regression</vt:lpstr>
      <vt:lpstr>Conclusion </vt:lpstr>
      <vt:lpstr>Insights From Analysis </vt:lpstr>
      <vt:lpstr>Future Scope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Business Analytics</dc:title>
  <dc:creator/>
  <cp:lastModifiedBy>Vishal</cp:lastModifiedBy>
  <cp:revision>10</cp:revision>
  <dcterms:created xsi:type="dcterms:W3CDTF">2020-10-07T15:36:25Z</dcterms:created>
  <dcterms:modified xsi:type="dcterms:W3CDTF">2020-10-07T15:40:52Z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