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0" r:id="rId6"/>
    <p:sldId id="262" r:id="rId7"/>
    <p:sldId id="266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3" r:id="rId16"/>
    <p:sldId id="271" r:id="rId17"/>
    <p:sldId id="275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4110E-0DBD-41D8-A229-871CF6ECB3F9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B96BE-246C-41B4-BB95-C0624F9C2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74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5B96BE-246C-41B4-BB95-C0624F9C29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0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A2F-E825-4FD8-AC22-9E2218789682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BB8-BB5E-469B-99BC-7F54266F07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A2F-E825-4FD8-AC22-9E2218789682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BB8-BB5E-469B-99BC-7F54266F0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A2F-E825-4FD8-AC22-9E2218789682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BB8-BB5E-469B-99BC-7F54266F0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A2F-E825-4FD8-AC22-9E2218789682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BB8-BB5E-469B-99BC-7F54266F0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A2F-E825-4FD8-AC22-9E2218789682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BB8-BB5E-469B-99BC-7F54266F07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A2F-E825-4FD8-AC22-9E2218789682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BB8-BB5E-469B-99BC-7F54266F0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A2F-E825-4FD8-AC22-9E2218789682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BB8-BB5E-469B-99BC-7F54266F0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A2F-E825-4FD8-AC22-9E2218789682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BB8-BB5E-469B-99BC-7F54266F0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A2F-E825-4FD8-AC22-9E2218789682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BB8-BB5E-469B-99BC-7F54266F07E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A2F-E825-4FD8-AC22-9E2218789682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BB8-BB5E-469B-99BC-7F54266F07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A2F-E825-4FD8-AC22-9E2218789682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AEBB8-BB5E-469B-99BC-7F54266F07E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640FA2F-E825-4FD8-AC22-9E2218789682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9CAEBB8-BB5E-469B-99BC-7F54266F07E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143000"/>
            <a:ext cx="8305800" cy="1927225"/>
          </a:xfrm>
        </p:spPr>
        <p:txBody>
          <a:bodyPr>
            <a:normAutofit/>
          </a:bodyPr>
          <a:lstStyle/>
          <a:p>
            <a:pPr marL="182880" indent="0">
              <a:buNone/>
            </a:pPr>
            <a:r>
              <a:rPr lang="en-US" sz="4800" b="1" dirty="0"/>
              <a:t>Bad loan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5800" y="36576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2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69071" y="0"/>
            <a:ext cx="4023360" cy="640080"/>
          </a:xfrm>
        </p:spPr>
        <p:txBody>
          <a:bodyPr/>
          <a:lstStyle/>
          <a:p>
            <a:r>
              <a:rPr lang="en-US" b="1" dirty="0"/>
              <a:t>Distribution of debt-income ratio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42658" y="45720"/>
            <a:ext cx="4023360" cy="640080"/>
          </a:xfrm>
        </p:spPr>
        <p:txBody>
          <a:bodyPr/>
          <a:lstStyle/>
          <a:p>
            <a:r>
              <a:rPr lang="en-US" b="1" dirty="0"/>
              <a:t>Distribution of </a:t>
            </a:r>
            <a:r>
              <a:rPr lang="en-US" b="1" dirty="0" err="1"/>
              <a:t>revol_util</a:t>
            </a:r>
            <a:endParaRPr lang="en-US" b="1" dirty="0"/>
          </a:p>
        </p:txBody>
      </p:sp>
      <p:pic>
        <p:nvPicPr>
          <p:cNvPr id="6146" name="Picture 2" descr="C:\Users\om\Desktop\download (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71" y="685800"/>
            <a:ext cx="4023359" cy="287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om\Desktop\download (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927" y="710738"/>
            <a:ext cx="4038600" cy="28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4"/>
          <p:cNvSpPr txBox="1">
            <a:spLocks/>
          </p:cNvSpPr>
          <p:nvPr/>
        </p:nvSpPr>
        <p:spPr>
          <a:xfrm>
            <a:off x="505691" y="3570316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>
            <a:normAutofit/>
          </a:bodyPr>
          <a:lstStyle>
            <a:lvl1pPr marL="64008" indent="0" algn="l" rtl="0" eaLnBrk="1" latinLnBrk="0" hangingPunct="1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1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b="1" dirty="0"/>
              <a:t>#Count of House Ownership</a:t>
            </a:r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4876800" y="3537067"/>
            <a:ext cx="4023360" cy="640080"/>
          </a:xfrm>
          <a:prstGeom prst="rect">
            <a:avLst/>
          </a:prstGeo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>
            <a:normAutofit/>
          </a:bodyPr>
          <a:lstStyle>
            <a:lvl1pPr marL="64008" indent="0" algn="l" rtl="0" eaLnBrk="1" latinLnBrk="0" hangingPunct="1">
              <a:lnSpc>
                <a:spcPct val="100000"/>
              </a:lnSpc>
              <a:spcBef>
                <a:spcPts val="1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1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b="1" dirty="0"/>
              <a:t>Verification Status</a:t>
            </a:r>
          </a:p>
        </p:txBody>
      </p:sp>
      <p:pic>
        <p:nvPicPr>
          <p:cNvPr id="6148" name="Picture 4" descr="C:\Users\om\Desktop\download (11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1" y="4210396"/>
            <a:ext cx="3876807" cy="281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om\Desktop\download (1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619" y="4110276"/>
            <a:ext cx="3368908" cy="274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86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447800" y="5257800"/>
            <a:ext cx="7866888" cy="1143000"/>
          </a:xfrm>
        </p:spPr>
        <p:txBody>
          <a:bodyPr>
            <a:normAutofit/>
          </a:bodyPr>
          <a:lstStyle/>
          <a:p>
            <a:r>
              <a:rPr lang="en-US" sz="2400" dirty="0"/>
              <a:t>Missing Values can be replaced by median in continuous feature or with mode in categorical feature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215359"/>
              </p:ext>
            </p:extLst>
          </p:nvPr>
        </p:nvGraphicFramePr>
        <p:xfrm>
          <a:off x="1435100" y="1447800"/>
          <a:ext cx="62611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% of 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emp_length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annual_inc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delinq_2yrs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revol_util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total_acc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longest_credit_length</a:t>
                      </a:r>
                      <a:r>
                        <a:rPr kumimoji="0"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kumimoji="0"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itle 9"/>
          <p:cNvSpPr txBox="1">
            <a:spLocks/>
          </p:cNvSpPr>
          <p:nvPr/>
        </p:nvSpPr>
        <p:spPr>
          <a:xfrm>
            <a:off x="1219200" y="427038"/>
            <a:ext cx="7866888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dirty="0"/>
              <a:t>3. Feature Engineering</a:t>
            </a:r>
          </a:p>
          <a:p>
            <a:r>
              <a:rPr lang="en-US" sz="3200" dirty="0"/>
              <a:t>3.1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93670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dirty="0"/>
              <a:t>3.2 Outlier Detection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81000" y="914400"/>
            <a:ext cx="4023360" cy="640080"/>
          </a:xfrm>
        </p:spPr>
        <p:txBody>
          <a:bodyPr/>
          <a:lstStyle/>
          <a:p>
            <a:r>
              <a:rPr lang="en-US" dirty="0"/>
              <a:t>Annual Income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>
          <a:xfrm>
            <a:off x="5120640" y="914400"/>
            <a:ext cx="4023360" cy="640080"/>
          </a:xfrm>
        </p:spPr>
        <p:txBody>
          <a:bodyPr/>
          <a:lstStyle/>
          <a:p>
            <a:r>
              <a:rPr lang="en-US" dirty="0"/>
              <a:t>Loan Amount</a:t>
            </a:r>
          </a:p>
        </p:txBody>
      </p:sp>
      <p:pic>
        <p:nvPicPr>
          <p:cNvPr id="7170" name="Picture 2" descr="C:\Users\om\Desktop\download (1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5" y="1752600"/>
            <a:ext cx="4153846" cy="367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om\Desktop\download (1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52600"/>
            <a:ext cx="4382498" cy="367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78872" y="5458373"/>
            <a:ext cx="8229600" cy="1143000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500" b="1" kern="1200" cap="none" baseline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b="0" dirty="0" err="1">
                <a:effectLst/>
              </a:rPr>
              <a:t>RobustScaler</a:t>
            </a:r>
            <a:r>
              <a:rPr lang="en-US" sz="3200" b="0" dirty="0">
                <a:effectLst/>
              </a:rPr>
              <a:t>:  </a:t>
            </a:r>
            <a:r>
              <a:rPr lang="en-US" sz="2800" dirty="0">
                <a:effectLst/>
              </a:rPr>
              <a:t>Scales</a:t>
            </a:r>
            <a:r>
              <a:rPr lang="en-US" sz="2800" b="0" dirty="0">
                <a:effectLst/>
              </a:rPr>
              <a:t> features using statistics that are </a:t>
            </a:r>
            <a:r>
              <a:rPr lang="en-US" sz="2800" dirty="0">
                <a:effectLst/>
              </a:rPr>
              <a:t>robust</a:t>
            </a:r>
            <a:r>
              <a:rPr lang="en-US" sz="2800" b="0" dirty="0">
                <a:effectLst/>
              </a:rPr>
              <a:t> to </a:t>
            </a:r>
            <a:r>
              <a:rPr lang="en-US" sz="2800" dirty="0" err="1">
                <a:effectLst/>
              </a:rPr>
              <a:t>outliers</a:t>
            </a:r>
            <a:r>
              <a:rPr lang="en-US" sz="2800" b="0" dirty="0" err="1">
                <a:effectLst/>
              </a:rPr>
              <a:t>.</a:t>
            </a:r>
            <a:r>
              <a:rPr lang="en-US" sz="3200" b="0" dirty="0" err="1">
                <a:effectLst/>
              </a:rPr>
              <a:t>This</a:t>
            </a:r>
            <a:r>
              <a:rPr lang="en-US" sz="3200" b="0" dirty="0">
                <a:effectLst/>
              </a:rPr>
              <a:t> </a:t>
            </a:r>
            <a:r>
              <a:rPr lang="en-US" sz="3200" dirty="0" err="1">
                <a:effectLst/>
              </a:rPr>
              <a:t>scaler</a:t>
            </a:r>
            <a:r>
              <a:rPr lang="en-US" sz="3200" dirty="0">
                <a:effectLst/>
              </a:rPr>
              <a:t> </a:t>
            </a:r>
            <a:r>
              <a:rPr lang="en-US" sz="3200" b="0" dirty="0">
                <a:effectLst/>
              </a:rPr>
              <a:t>removes the median and scales the data according to the </a:t>
            </a:r>
            <a:r>
              <a:rPr lang="en-US" sz="3200" b="0" dirty="0" err="1">
                <a:effectLst/>
              </a:rPr>
              <a:t>quantile</a:t>
            </a:r>
            <a:r>
              <a:rPr lang="en-US" sz="3200" b="0" dirty="0">
                <a:effectLst/>
              </a:rPr>
              <a:t> range</a:t>
            </a:r>
          </a:p>
        </p:txBody>
      </p:sp>
    </p:spTree>
    <p:extLst>
      <p:ext uri="{BB962C8B-B14F-4D97-AF65-F5344CB8AC3E}">
        <p14:creationId xmlns:p14="http://schemas.microsoft.com/office/powerpoint/2010/main" val="320961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3.3 Categorical Numeric conversion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Features: </a:t>
            </a:r>
          </a:p>
          <a:p>
            <a:pPr lvl="1"/>
            <a:r>
              <a:rPr lang="en-US" dirty="0"/>
              <a:t>term</a:t>
            </a:r>
          </a:p>
          <a:p>
            <a:pPr lvl="1"/>
            <a:r>
              <a:rPr lang="en-US" dirty="0" err="1"/>
              <a:t>home_ownership</a:t>
            </a:r>
            <a:endParaRPr lang="en-US" dirty="0"/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 err="1"/>
              <a:t>addr_state</a:t>
            </a:r>
            <a:endParaRPr lang="en-US" dirty="0"/>
          </a:p>
          <a:p>
            <a:pPr lvl="1"/>
            <a:r>
              <a:rPr lang="en-US" dirty="0" err="1"/>
              <a:t>verification_status</a:t>
            </a:r>
            <a:endParaRPr lang="en-US" dirty="0"/>
          </a:p>
          <a:p>
            <a:r>
              <a:rPr lang="en-US" dirty="0"/>
              <a:t>Label Encoder : To transform features to numeric features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2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498080" cy="581891"/>
          </a:xfrm>
        </p:spPr>
        <p:txBody>
          <a:bodyPr>
            <a:normAutofit/>
          </a:bodyPr>
          <a:lstStyle/>
          <a:p>
            <a:r>
              <a:rPr lang="en-US" sz="3200" dirty="0"/>
              <a:t>3.4 Feature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527" y="838200"/>
            <a:ext cx="7866888" cy="5562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Robust </a:t>
            </a:r>
            <a:r>
              <a:rPr lang="en-US" dirty="0" err="1"/>
              <a:t>Scaler</a:t>
            </a:r>
            <a:r>
              <a:rPr lang="en-US" dirty="0"/>
              <a:t>: </a:t>
            </a:r>
            <a:r>
              <a:rPr lang="en-US" dirty="0" err="1"/>
              <a:t>RobustScaler</a:t>
            </a:r>
            <a:r>
              <a:rPr lang="en-US" dirty="0"/>
              <a:t>()</a:t>
            </a:r>
          </a:p>
          <a:p>
            <a:r>
              <a:rPr lang="en-US" sz="2800" dirty="0"/>
              <a:t>Scales features using statistics that are robust to outliers.</a:t>
            </a:r>
          </a:p>
          <a:p>
            <a:r>
              <a:rPr lang="en-US" dirty="0"/>
              <a:t>Removes the median and scales the data according to the </a:t>
            </a:r>
            <a:r>
              <a:rPr lang="en-US" dirty="0" err="1"/>
              <a:t>quantile</a:t>
            </a:r>
            <a:r>
              <a:rPr lang="en-US" dirty="0"/>
              <a:t> range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Pearson’s Correlation Coefficient</a:t>
            </a:r>
          </a:p>
          <a:p>
            <a:r>
              <a:rPr lang="en-US" dirty="0"/>
              <a:t>&gt;0.8 : Strongly correlated , features are redundant</a:t>
            </a:r>
          </a:p>
          <a:p>
            <a:r>
              <a:rPr lang="en-US" dirty="0"/>
              <a:t>&lt;0.05:  irrelevant / less impact on target feature '</a:t>
            </a:r>
            <a:r>
              <a:rPr lang="en-US" dirty="0" err="1"/>
              <a:t>emp_length</a:t>
            </a:r>
            <a:r>
              <a:rPr lang="en-US" dirty="0"/>
              <a:t>', '</a:t>
            </a:r>
            <a:r>
              <a:rPr lang="en-US" dirty="0" err="1"/>
              <a:t>home_ownership</a:t>
            </a:r>
            <a:r>
              <a:rPr lang="en-US" dirty="0"/>
              <a:t>', '</a:t>
            </a:r>
            <a:r>
              <a:rPr lang="en-US" dirty="0" err="1"/>
              <a:t>addr_state</a:t>
            </a:r>
            <a:r>
              <a:rPr lang="en-US" dirty="0"/>
              <a:t>', '</a:t>
            </a:r>
            <a:r>
              <a:rPr lang="en-US" dirty="0" err="1"/>
              <a:t>longest_credit_length</a:t>
            </a:r>
            <a:r>
              <a:rPr lang="en-US" dirty="0"/>
              <a:t>', 'purpose', '</a:t>
            </a:r>
            <a:r>
              <a:rPr lang="en-US" dirty="0" err="1"/>
              <a:t>total_acc</a:t>
            </a:r>
            <a:r>
              <a:rPr lang="en-US" dirty="0"/>
              <a:t>', 'delinq_2yrs'} ,Total No of features: 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0600" y="2895600"/>
            <a:ext cx="8001000" cy="5818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dirty="0"/>
              <a:t>3.5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955548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m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066799"/>
            <a:ext cx="9829800" cy="586740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498080" cy="581891"/>
          </a:xfrm>
        </p:spPr>
        <p:txBody>
          <a:bodyPr>
            <a:normAutofit/>
          </a:bodyPr>
          <a:lstStyle/>
          <a:p>
            <a:r>
              <a:rPr lang="en-US" sz="3200" dirty="0"/>
              <a:t>Correlation Matrix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5029200"/>
            <a:ext cx="899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07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77200" cy="1417638"/>
          </a:xfrm>
        </p:spPr>
        <p:txBody>
          <a:bodyPr>
            <a:noAutofit/>
          </a:bodyPr>
          <a:lstStyle/>
          <a:p>
            <a:r>
              <a:rPr lang="en-US" sz="3200" b="1" dirty="0">
                <a:effectLst/>
              </a:rPr>
              <a:t>4. Classification Model</a:t>
            </a:r>
            <a:br>
              <a:rPr lang="en-US" sz="3200" b="1" dirty="0">
                <a:effectLst/>
              </a:rPr>
            </a:b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9200" y="1066800"/>
            <a:ext cx="7498080" cy="1143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Train-Test Split: (80%,20%)</a:t>
            </a:r>
          </a:p>
          <a:p>
            <a:r>
              <a:rPr lang="en-US" dirty="0"/>
              <a:t>Evaluation: K-Fold Cross Validation. (cv=10)</a:t>
            </a:r>
          </a:p>
          <a:p>
            <a:r>
              <a:rPr lang="en-US" dirty="0"/>
              <a:t>Accuracy: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801378"/>
              </p:ext>
            </p:extLst>
          </p:nvPr>
        </p:nvGraphicFramePr>
        <p:xfrm>
          <a:off x="1143001" y="2209800"/>
          <a:ext cx="7848599" cy="4495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0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81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Classification Technique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Accuracy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Feature Selection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32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Without CV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With CV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Not Applied(All Features)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Applied(Selected Features)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4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Decision Tree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71.41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71.03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71.39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70.76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Logistic Regression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81.6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81.66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81.61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81.63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Random Forest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80.94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80.82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80.6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80.49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1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ADABoost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81.7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81.64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81.78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81.67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507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Imbalanced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Over Sampling: To generate new samples by randomly sampling the current available samples. </a:t>
            </a:r>
          </a:p>
          <a:p>
            <a:pPr marL="82296" indent="0">
              <a:buNone/>
            </a:pPr>
            <a:endParaRPr lang="en-US" dirty="0"/>
          </a:p>
          <a:p>
            <a:r>
              <a:rPr lang="en-US" dirty="0"/>
              <a:t>SMOTE: Synthetic Minority Oversampling Technique</a:t>
            </a:r>
          </a:p>
        </p:txBody>
      </p:sp>
    </p:spTree>
    <p:extLst>
      <p:ext uri="{BB962C8B-B14F-4D97-AF65-F5344CB8AC3E}">
        <p14:creationId xmlns:p14="http://schemas.microsoft.com/office/powerpoint/2010/main" val="3713288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28600"/>
            <a:ext cx="8095488" cy="639762"/>
          </a:xfrm>
        </p:spPr>
        <p:txBody>
          <a:bodyPr>
            <a:normAutofit/>
          </a:bodyPr>
          <a:lstStyle/>
          <a:p>
            <a:r>
              <a:rPr lang="en-US" sz="3200" dirty="0"/>
              <a:t>SMOTE: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1066800"/>
            <a:ext cx="7790688" cy="5410200"/>
          </a:xfrm>
        </p:spPr>
        <p:txBody>
          <a:bodyPr>
            <a:normAutofit/>
          </a:bodyPr>
          <a:lstStyle/>
          <a:p>
            <a:r>
              <a:rPr lang="en-US" dirty="0"/>
              <a:t>Library: </a:t>
            </a:r>
            <a:r>
              <a:rPr lang="en-US" dirty="0" err="1"/>
              <a:t>imblearn.over_sampling</a:t>
            </a:r>
            <a:endParaRPr lang="en-US" dirty="0"/>
          </a:p>
          <a:p>
            <a:r>
              <a:rPr lang="en-US" dirty="0"/>
              <a:t>Choose a minority class input vector</a:t>
            </a:r>
          </a:p>
          <a:p>
            <a:r>
              <a:rPr lang="en-US" dirty="0"/>
              <a:t>Find its k nearest neighbors (</a:t>
            </a:r>
            <a:r>
              <a:rPr lang="en-US" b="1" i="1" dirty="0" err="1"/>
              <a:t>k_neighbors</a:t>
            </a:r>
            <a:r>
              <a:rPr lang="en-US" dirty="0"/>
              <a:t> is specified as an argument in the </a:t>
            </a:r>
            <a:r>
              <a:rPr lang="en-US" b="1" i="1" dirty="0"/>
              <a:t>SMOTE()</a:t>
            </a:r>
            <a:r>
              <a:rPr lang="en-US" dirty="0"/>
              <a:t> function)</a:t>
            </a:r>
          </a:p>
          <a:p>
            <a:r>
              <a:rPr lang="en-US" dirty="0"/>
              <a:t>Choose one of these neighbors and place a synthetic point anywhere on the line joining the point under consideration and its chosen neighbor</a:t>
            </a:r>
          </a:p>
          <a:p>
            <a:r>
              <a:rPr lang="en-US" dirty="0"/>
              <a:t>Repeat the steps until data is balanced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0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3000" y="533400"/>
            <a:ext cx="7848600" cy="5943600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Data Science Project</a:t>
            </a:r>
            <a:endParaRPr lang="en-US" dirty="0"/>
          </a:p>
          <a:p>
            <a:r>
              <a:rPr lang="en-US" sz="2800" dirty="0"/>
              <a:t>Problem Statement</a:t>
            </a:r>
          </a:p>
          <a:p>
            <a:r>
              <a:rPr lang="en-US" sz="2800" dirty="0"/>
              <a:t>Data Gathering</a:t>
            </a:r>
          </a:p>
          <a:p>
            <a:r>
              <a:rPr lang="en-US" sz="2800" dirty="0"/>
              <a:t>Data Preparation</a:t>
            </a:r>
          </a:p>
          <a:p>
            <a:r>
              <a:rPr lang="en-US" sz="2800" dirty="0"/>
              <a:t>Feature Engineering</a:t>
            </a:r>
          </a:p>
          <a:p>
            <a:r>
              <a:rPr lang="en-US" sz="2800" dirty="0"/>
              <a:t>Feature Selection</a:t>
            </a:r>
          </a:p>
          <a:p>
            <a:r>
              <a:rPr lang="en-US" sz="2800" dirty="0"/>
              <a:t>Model Building</a:t>
            </a:r>
          </a:p>
          <a:p>
            <a:r>
              <a:rPr lang="en-US" sz="2800" dirty="0"/>
              <a:t>Evaluation</a:t>
            </a:r>
          </a:p>
          <a:p>
            <a:r>
              <a:rPr lang="en-US" sz="2800" dirty="0"/>
              <a:t>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7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contains complete loan data. </a:t>
            </a:r>
          </a:p>
          <a:p>
            <a:r>
              <a:rPr lang="en-US" sz="2800" dirty="0"/>
              <a:t>Given data is labeled.(</a:t>
            </a:r>
            <a:r>
              <a:rPr lang="en-US" sz="2800" dirty="0" err="1"/>
              <a:t>bad_loan</a:t>
            </a:r>
            <a:r>
              <a:rPr lang="en-US" sz="2800" dirty="0"/>
              <a:t>: 0/1)</a:t>
            </a:r>
          </a:p>
          <a:p>
            <a:r>
              <a:rPr lang="en-US" sz="2800" dirty="0"/>
              <a:t>To apply machine learning techniques to predict whether the loan will end up in "Good"  or "Bad" status.</a:t>
            </a:r>
          </a:p>
        </p:txBody>
      </p:sp>
    </p:spTree>
    <p:extLst>
      <p:ext uri="{BB962C8B-B14F-4D97-AF65-F5344CB8AC3E}">
        <p14:creationId xmlns:p14="http://schemas.microsoft.com/office/powerpoint/2010/main" val="425069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9808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1. Data Gathering : Feature Set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913532"/>
              </p:ext>
            </p:extLst>
          </p:nvPr>
        </p:nvGraphicFramePr>
        <p:xfrm>
          <a:off x="1129145" y="990600"/>
          <a:ext cx="8001000" cy="56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loan_amnt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Loan amount borrowed by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number of payments on the loan. Values are in months and can be either 36 or 60.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emp_length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Employment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int_rate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Interest</a:t>
                      </a:r>
                      <a:r>
                        <a:rPr lang="en-US" sz="1600" baseline="0" dirty="0"/>
                        <a:t> Rate on the loan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home_ownership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home ownership status provided by the borrower during registration. Our values are: RENT, OWN, MORTGAGE, OTHER.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annual_inc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annual income provided by the borrower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Purpose of the 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dti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Debt-income ratio</a:t>
                      </a:r>
                      <a:r>
                        <a:rPr lang="en-US" sz="1600" baseline="0" dirty="0"/>
                        <a:t> of the borrower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deling_2yrs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number of 30+ days past-due incidences of delinquency in the borrower's credit file for the past 2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revol_util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amount of credit the borrower is using relative to all available revolving credit.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total_acc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total number of credit lines currently in the borrower's credit file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verification</a:t>
                      </a:r>
                      <a:r>
                        <a:rPr lang="en-US" sz="1600" baseline="0" dirty="0"/>
                        <a:t> 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Verified / Not  verified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21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Samples: 1,63,987</a:t>
            </a:r>
          </a:p>
          <a:p>
            <a:r>
              <a:rPr lang="en-US" sz="2800" dirty="0"/>
              <a:t>Features: 15</a:t>
            </a:r>
          </a:p>
          <a:p>
            <a:r>
              <a:rPr lang="en-US" sz="2800" dirty="0"/>
              <a:t>Categorical features: 5</a:t>
            </a:r>
          </a:p>
          <a:p>
            <a:r>
              <a:rPr lang="en-US" sz="2800" dirty="0"/>
              <a:t>Numeric Features: 10</a:t>
            </a:r>
          </a:p>
        </p:txBody>
      </p:sp>
    </p:spTree>
    <p:extLst>
      <p:ext uri="{BB962C8B-B14F-4D97-AF65-F5344CB8AC3E}">
        <p14:creationId xmlns:p14="http://schemas.microsoft.com/office/powerpoint/2010/main" val="109049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019288" cy="990600"/>
          </a:xfrm>
        </p:spPr>
        <p:txBody>
          <a:bodyPr>
            <a:normAutofit/>
          </a:bodyPr>
          <a:lstStyle/>
          <a:p>
            <a:r>
              <a:rPr lang="en-US" sz="3200" dirty="0"/>
              <a:t>2. Data Preparation : 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90600"/>
            <a:ext cx="7498080" cy="5029200"/>
          </a:xfrm>
        </p:spPr>
        <p:txBody>
          <a:bodyPr>
            <a:normAutofit/>
          </a:bodyPr>
          <a:lstStyle/>
          <a:p>
            <a:r>
              <a:rPr lang="en-US" sz="2800" dirty="0" err="1"/>
              <a:t>bad_loan</a:t>
            </a:r>
            <a:r>
              <a:rPr lang="en-US" sz="2800" dirty="0"/>
              <a:t>: target feature</a:t>
            </a:r>
          </a:p>
          <a:p>
            <a:r>
              <a:rPr lang="en-US" sz="2800" dirty="0"/>
              <a:t>Dataset is imbalanced :  Boosting , Bagging ,Oversampling / </a:t>
            </a:r>
            <a:r>
              <a:rPr lang="en-US" sz="2800" dirty="0" err="1"/>
              <a:t>Undersampling</a:t>
            </a:r>
            <a:r>
              <a:rPr lang="en-US" sz="2800" dirty="0"/>
              <a:t> to deal with imbalanced dataset.  </a:t>
            </a:r>
          </a:p>
        </p:txBody>
      </p:sp>
      <p:sp>
        <p:nvSpPr>
          <p:cNvPr id="4" name="AutoShape 2" descr="data:image/png;base64,iVBORw0KGgoAAAANSUhEUgAAAWAAAAFMCAYAAAD1D2YBAAAABHNCSVQICAgIfAhkiAAAAAlwSFlzAAALEgAACxIB0t1+/AAAADh0RVh0U29mdHdhcmUAbWF0cGxvdGxpYiB2ZXJzaW9uMy4xLjEsIGh0dHA6Ly9tYXRwbG90bGliLm9yZy8QZhcZAAAfY0lEQVR4nO3dfZxWdZ3/8dcbAW8gQWCQzAw0kcQ2lwat3UoLxR90s9aaUuGW3VBp/qy8YX+6GmhbrXelWW3o7k9DEjdbtmiNVMSbstRBzUBgEITMJMZEXUQz4bN/nO/oxeU1w3UNc833aub9fDzmMed8zvec8z0z17znzLnO+Y4iAjMz63n9cnfAzKyvcgCbmWXiADYzy8QBbGaWiQPYzCwTB7CZWSYOYDOzTBzAVleSTpB0j6Qtkv4o6VZJH+qB/Yak1+/E+hMk/VrS85K+V2H5kZJ+t3O9fGlbH5P08+5ua43PAWx1I+k04BLgAqAJOAD4N+DTOftVpXOBm4A9gE9l7ov1Ug5gqwtJQ4B/Bk6MiIUR8WxEPBUR84DJqc1ASZdI+r2kxyVdKmlgWrbdmZ6k/umsdnSav1rSf0haKOlpSQ9KOiQtW5xWWynpRUkzOujj4ZLulvQ/6Sz98FQ/DzgW+CLwAnBEB4c5UNJFkn4n6TFJnyjZ9pfSMT0v6beSZpYdy9ckbZS0ETi11q/vjo6hij7MkrRY0rz0l8kaSUd2tR/WNQ5gq5e3AJsjYkn5goh4IU3+P+Aw4M3AXwPNwNk17OONwKXAq4G7ga+k7U9Ky8dFRP+ImFO+oqS9gBuBbwAjKc7Ub5Q0LCLOB24HPp3Wv6mD/e8JrAIOBj4EXCFp/7TseuBNwO7A24DPSTosLfsCMAmYCOwHLKrhmKs6hir6ADAO+A/gtcDVwOVd6Yd1nQPY6mUE8NsdtDkRuCAiHo+IDcD5wEdr2McPI2JJRGwBfkQRKNV6N7AqIq6LiOci4npgBfDeGrbxRERcFRHPRMQdwC+Ao9Oy/sC/AK3Ag8BrKIIa4CRgVkSsj4jngdU17LOWY+isDwBLIuJH6eu3gNq+ftYNHMBWL09SXPftzGuA0jeyHk21rngeGFhD+/J97+z+ATYCwyUNBm4Dnqa43DISuIMiEAHGAI/sxH7adXgMVfSh3PPAgG7ok9XAAWz18itglKSjyhdIan/dPUbx52+716YaFNded92J/W8D1Mny8n2X778rRlME63igX0R8PiIeKbnk0u4JdvzLqRqdHcOO+mANwAFsdRERmyjehJsr6VhJgyS9StJxwHWp2VzgXEn7SBoFnAdck5atBMZLGitpRFpWi0eBY9I+h1VY/t/AWEkfkbS7pGnAG4CFNexj99S/gZJOBPZP210P7JHeIBso6WMU17lL9/15SXtKGgtMq/HYqjmGHfXBGoAD2OomIr4M/BMwC/gjxZ/Ln6F44wfgqxRvni0FHgBaePmNtPuAK4B7gHuBLTXu/gzgHOAPvHxdtrRvm4CpwGkUlw5OB94dEU/WsI8BwA8p/sz/fFr/mXQ9+zTgJ8AGijfA1pasdzbFpYDHgO+nNjXr7Biq6IM1AHlAdjOzPHwGbNYgJB2U7lvu6OOfc/fRulfdAzg90vlghfoB6Qb65pLaOZJWSVomaUpJfWqqrZJ0dkl9f0l3SWqVdJ2k3VJ99zTfmpaPqfdxmu2siFiV7jvu6OOc3H207lXXAJZ0CXBz+X4k7Upx4/eTJbV3AFMo7lM8GrhM0gBJg4DvAEdRvLM7RdKEtNpVwOyIGAusA05O9TOBdak+G7isHsdnZrYz6hrAEXE6ld95vQyYQ/FObbtJwA8iYmtEPA4sBw6neFLqvojYEBEvAjcAUyUNAA6heF4fYD7FGxLt25qf+vAz4DBJnd2SZGbW4zq6KbtuVIyE1T8i5pY+Ow/sQ3HrUbs2YBTFvaAby+oHUtxYvilefhexvX37tkrXeQYYTnH/ZUUjRoyI0aNH13w8ZmadWbp06RMRUfG+7x4NYEn7AZ+juJxQybay+YFdrO9oWXt/ZgAzAPbbbz9aWlo66JaZWddIWt/Rsp6+C+K1wL7A/ZJWUlxeuEHS2yjuVRxR0rYp1TqqtwFDK9SpsM7Q1H47ETEnIpojormpqTseTDIzq16PBnBE/CIiXhcR4yJiHMVN9sdFxM+BxcAHJe0i6dXAhLT8bmCipJGS+gPHAYvTo5WrJLWPfDUtbYP0eRqApGOA5RHx5546TjOzatT7LojzgR8DB0hqkdTRuKpExG3AEuAhigA9JSI2R8RmivFS25fdHBG3p9U+CXxZ0mqKx0AvSvULgYNSfRYeUNvMGpCfhEuam5vD14DNrLtJWhoRzZWW+Uk4M7NMHMBmZpk4gM3MMnEAm5ll4gA2M8vEAWxmlokD2Mwskx4fjKe3ufgNl+bugu2EM1Z8MXcXrA/zGbCZWSYOYDOzTBzAZmaZOIDNzDJxAJuZZeIANjPLxAFsZpaJA9jMLBMHsJlZJg5gM7NMHMBmZpk4gM3MMnEAm5ll4gA2M8vEAWxmlokD2MwsEwewmVkmDmAzs0wcwGZmmTiAzcwycQCbmWXiADYzy6TuASxpgqQHS+bPkPSwpJWSfiqpKdX7SfqmpFZJ90uaULLOxyWtSB8nldSbU9tWSZdL6pfqwyUtSvVFkobV+zjNzGpV1wCWdAlwc9l+HgD+KiLGAXcCZ6f6dGB4RIxN01elbYwGZgLNwETgLEkj0zrzgOlpnSbg2FS/CFiQ6guAWXU4PDOznVLXAI6I04E3l9VuiYgtafY3wKg0PQm4PrVZDkjSvsA7gRsj4tmI2AwsAiZLGgNsSW0B5gNTy7dVVjczaxi5rwFPBxan6X2AjSXL2ijCudY6FGfSTwFExNOAL0GYWcPJFsCSTgaGA/+/pLytrNnALtajg3p5H2ZIapHU0tbWtuNOm5l1oywBLOkfgBOBv4+Iram8ARhR0qwp1WqtA2ySNDjtawjwZKV+RMSciGiOiOampqadOygzsxr1eABLmgF8CpiSLg+0WwxMS23GA4MiYi2wBHiPpD1SqE4BlkTEGmCIpHFp/Wm8fDnjVuCECnUzs4bRv54bl3Q+xZ0JB0hqAU7n5bsefiUJgHRHxFxgoqRWYAvF9WEiYq2kS4GlgICLI+KRtI3pwHxJg4CbgGtT/UxgnqSZwDrgI/U8TjOzrqhrAEfEecB5ZeXRHbTdCpzSwbIrgSsr1O8BDq1QbwMm19hdM7MelfsuCDOzPssBbGaWiQPYzCwTB7CZWSYOYDOzTBzAZmaZOIDNzDJxAJuZZeIANjPLxAFsZpaJA9jMLBMHsJlZJg5gM7NMHMBmZpk4gM3MMnEAm5ll4gA2M8vEAWxmlokD2MwsEwewmVkmDmAzs0wcwGZmmTiAzcwycQCbmWXiADYzy8QBbGaWiQPYzCwTB7CZWSYOYDOzTBzAZmaZ1D2AJU2Q9GDJ/HBJiyS1ps/DUr2fpG+m+v2SJpSs83FJK9LHSSX15tS2VdLlkvp1tg8zs0ZS1wCWdAlwc9l+LgIWRMRYYAEwK9WnA8NTfTpwVdrGaGAm0AxMBM6SNDKtMw+YntZpAo7dwT7MzBpGXQM4Ik4H3lxWngRcn6bnA1PL6xGxHJCkfYF3AjdGxLMRsRlYBEyWNAbYktp2uK2yuplZw8hxDXh4RDwFEBFPA+2XB/YBNpa0awNGdaHe2T7MzBpGjgCOsvmBJdPbOlhWa72zfbxE0gxJLZJa2traOuiumVl95AjgTZIGA0gaAjyZ6huAESXtmlKt1npn+9hORMyJiOaIaG5qatqpgzIzq1WOAL4VOCFNTwMWp+nFaR5J44FBEbEWWAK8R9IeKVSnAEsiYg0wRNK4CtvqaB9mZg2j3ndBnA/8GDgg/al/BHAmcIKkVuDvgbNS87nAM6k+j+JOCFIIXwosBVqAiyPikbTOdGC+pNUUZ7nXpnpH+zAzaxj967nxiDgPOK/CoskV2m4FTulgO1cCV1ao3wMcWqHeVmkfZmaNxE/CmZll4gA2M8vEAWxmlokD2MwsEwewmVkmDmAzs0wcwGZmmTiAzcwycQCbmWXiADYzy8QBbGaWiQPYzCwTB7CZWSYOYDOzTBzAZmaZOIDNzDJxAJuZZeIANjPLxAFsZpaJA9jMLBMHsJlZJg5gM7NMHMBmZpk4gM3MMnEAm5ll4gA2M8vEAWxmlokD2MwsEwewmVkmWQJY0kclLZPUKukGSYMlDZe0KNUWSRqW2vaT9M1Uv1/ShJLtfFzSivRxUkm9ObVtlXS5JP+iMbOG0+PBJGlv4EvAWyNiLLAROBW4CFiQaguAWWmV6cDwVJ8OXJW2MxqYCTQDE4GzJI1M68wDpqd1moBj635gZmY1ynFmOBAYBAxO8xuAF4BJwPWpNh+YmqZfqkfEckCS9gXeCdwYEc9GxGZgETBZ0hhgS2pbvi0zs4bR4wEcEY8CXwdWSLqK4uz12xRnuU+lNk8Dw9Iq+1CcJbdrA0Z1oW5m1lByXIIYArwPeCvwM2B/4F1AlDUdWDK9rYNltdbL+zJDUouklra2tip6b2bWffpn2OfRwIqIWEFxFrwZOAXYJGlwRGxOIf1kar8BGFGyflOqbQDGldV/00n7V4iIOcAcgObm5vJfAGZmdZXjGvBa4O3tdzlQvIm2ErgVOCHVpgGL0/TiNI+k8cCgiFgLLAHeI2kPSYOBKcCSiFgDDJE0rsK2zMwaRo+fAUfEfZKuAH4laSvwADAD2A2YJ2kmsA74SFplLjBRUiuwheJOCCJiraRLgaWAgIsj4pG0znRgvqRBwE3AtT1ycGZmNchxCYKIuBy4vKz8P8DkCm23UlyiqLSdK4ErK9TvAQ7d+Z6amdWPH1AwM8vEAWxmlklVASzpvAq1L3V/d8zM+o5qz4CnVaidVKFmZmZV6vRNOEkfAj4M7CvpxyWL9qW4e8HMzLpoR3dB3AU8DgwHLimpb4qIB+vWKzOzPqDTAI6I9cB64G8AJO1Fcc8tkoZFxJOdrG5mZp2o6j5gSacBs4Gnga0UIRwU4ziYmVkXVPsgxueBAyLij/XsjJlZX1LtXRAbKJ5UMzOzblLtGXAbcI2ke0uLEXFp93fJzKxvqDaAl6bPr6pXR8zM+pqqAjgiZte7I2ZmfU21d0Es5JX/sYKIeF+398jMrI+o9hLExWXzbwMO6ua+mJn1KdVegri9rHS7pPvr0B8zsz6j2ksQw0pngUOAoXXpkZlZH1HLXRDBy0/A/R74bL06ZWbWF1R7CWJMvTtiZtbXVHsJYhfg08C7KM6AbwO+GxEv1q9rZma9W7WXIK4ABqTPAj4EfJvivxmbmVkXVBvAR0TEwSXzSyStqEeHzMz6imoH43le0ktDT0oaAzxfny6ZmfUN1Z4BnwbcImk9xSWI1+L/CWdmtlOqDeBTKMYEXpfmhwAnA3fUoU9mZn1CtQHcHBHb/WdkSVfWoT9mZn1GtdeAn5P00lCUkvasU3/MzPqMWgbjuUvSf6b5DwDfqE+XzMz6hmqfhGv/bxjvongT7sSIeKCuPTMz6+WqPQMmIh4CHqpjX8zM+pRqrwF3K0kDJF0i6WFJj0raS9L+ku6S1CrpOkm7pba7p/nWtHxMyXbOkbRK0jJJU0rqU1NtlaSzcxyjmdmOZAlgiseYnwUOBPYDngKuAmZHxFiK291OTm3PBNal+mzgMgBJ7wCmAAcDRwOXpWAfBHwHOAoYD0yRNKGHjsvMrGo9HsCSRgF/A8yKhOJSyCHATanZfGBqmp6U5omInwGHSVKq/yAitkbE48By4HDgMOC+iNiQBgu6oWRbZmYNI8cZ8CEUI6rdmi4RzANGAptSGAO0AaPS9D7AxpL1nwGGV6i3r9NR3cysoeQI4JFAK3AMxeWDPwCzgG1l7QaWTHe0rNb6diTNkNQiqaWtrW3HPTcz60Y5AngT8GxE/CkitgL/BezL9v/iqAnYkKY3ACNKlg2lOKstr7ev01H9FSJiTkQ0R0RzU1NT14/IzKwLcgTwL4B3SBqd5qek2ipJk1JtGrA4TS9O80g6BlgeEX9O9Q9K2kXSq4EJwD3A3cBESSMl9QeOK9mWmVnDqPo+4O4SEc9I+gTwI0kDgF9S3PEwH5gr6V+B+3h5tLULgaslrQaeAE5M27lN0hKKe5O3AqdExGYASacCSygGkb+2wn91NjPLrscDGCAibgHeVFZ+GHhrhbZbgOM72M5silvTyusLgYU731Mzs/rJdR+wmVmf5wA2M8vEAWxmlokD2MwsEwewmVkmDmAzs0wcwGZmmTiAzcwycQCbmWXiADYzy8QBbGaWiQPYzCwTB7CZWSYOYDOzTBzAZmaZOIDNzDJxAJuZZeIANjPLxAFsZpaJA9jMLBMHsJlZJg5gM7NMHMBmZpk4gM3MMnEAm5ll4gA2M8vEAWxmlokD2MwsEwewmVkmDmAzs0yyBrCkMyUtS9PDJS2S1Jo+D0v1fpK+mer3S5pQsv7HJa1IHyeV1JtT21ZJl0vyLxozazjZgknS3wIfLildBCyIiLHAAmBWqk8Hhqf6dOCqtP5oYCbQDEwEzpI0Mq0zD5ie1mkCjq3nsZiZdUWWAJY0Avg68JmS8iTg+jQ9H5haXo+I5cXq2hd4J3BjRDwbEZuBRcBkSWOALalt+bbMzBpGjwewJAHXAGcBfyhZNDwingKIiKeBYam+D7CxpF0bMKoLdTOzhpLjDPgLwF0RcVtZPcrmB5ZMb+tgWa317UiaIalFUktbW1vHPTYzq4McATwG+AdJK4HFwIGS7gQ2SRoMIGkI8GRqvwEYUbJ+U6rVWn+FiJgTEc0R0dzU1LTTB2ZmVoseD+CIODUiDoqIcRTXd1dHxNuBW4ETUrNpFOFM+jwNQNJ4YFBErAWWAO+RtEcK7inAkohYAwyRNK7CtszMGkb/3B0ocSYwT9JMYB3wkVSfC0yU1ApsobgTgohYK+lSYCkg4OKIeCStMx2YL2kQcBNwbY8dhZlZlbIGcESsAw5J023A5ApttgKndLD+lcCVFer3AId2Z1/NzLqbH1AwM8vEAWxmlokD2MwsEwewmVkmDmAzs0wcwGZmmTiAzcwycQCbmWXiADYzy8QBbGaWiQPYzCwTB7CZWSYOYDOzTBzAZmaZNNJ4wGa92uoLPp27C7YTDjz3u92+TZ8Bm5ll4gA2M8vEAWxmlokD2MwsEwewmVkmDmAzs0wcwGZmmTiAzcwycQCbmWXiADYzy8QBbGaWiQPYzCwTB7CZWSYOYDOzTHo8gCXtJukWSWsktUo6O9X3l3RXql0nabdU3z3Nt6blY0q2dY6kVZKWSZpSUp+aaqvat29m1mhynQH/S0QcALwJOEHSocBVwOyIGAusA05Obc8E1qX6bOAyAEnvAKYABwNHA5dJGiBpEPAd4ChgPDBF0oQeOzIzsyr1eABHxPMRcXOafg54GNgbOAS4KTWbD0xN05PSPBHxM+AwSUr1H0TE1oh4HFgOHA4cBtwXERsi4kXghpJtmZk1jKzXgCXtDbwFWAZsiohIi9qAUWl6H2BjyWrPAMMr1NvX6ahuZtZQsgWwpF2BHwDnpNK2siYDS6Y7WlZrvbwPMyS1SGppa2vbcafNzLpRlgCWNBD4IfDTiLia4ix1aEmTJmBDmt4AjChZNjS1L6+3r9NR/RUiYk5ENEdEc1NTU5ePx8ysK3LcBbEHsBC4MyK+ChARLwCrJE1KzaYBi9P04jSPpGOA5RHx51T/oKRdJL0amADcA9wNTJQ0UlJ/4LiSbZmZNYwc/xX5MOBI4HWSTkq1BcAngbmS/hW4D2hfdiFwtaTVwBPAiQARcZukJcBDwFbglIjYDCDpVGAJMAC4NiJu74kDMzOrRY8HcETcBuzaweK3Vmi/BTi+g23Nprg1rby+kOIs28ysYflJODOzTBzAZmaZOIDNzDJxAJuZZeIANjPLxAFsZpaJA9jMLBMHsJlZJg5gM7NMHMBmZpk4gM3MMnEAm5ll4gA2M8vEAWxmlokD2MwsEwewmVkmDmAzs0wcwGZmmTiAzcwycQCbmWXiADYzy8QBbGaWiQPYzCwTB7CZWSYOYDOzTBzAZmaZOIDNzDJxAJuZZeIANjPLxAFsZpZJrw1gSVMlLZO0StLZuftjZlauVwawpEHAd4CjgPHAFEkT8vbKzGx7vTKAgcOA+yJiQ0S8CNwATM3cJzOz7fTWAN4H2Fgy3waMytQXM7OK+ufuQB1tK5sfWN5A0gxgRprdLGlV3Xv1l2cE8ETuTtTLmTo9dxd6k179WuG8OV1d83UdLeitAbyB4sXQrinVthMRc4Auf1X7AkktEdGcux/W+PxaqV1vvQRxNzBR0khJ/YHjgMWZ+2Rmtp1eeQYcEZslnQosAQYA10bE7Zm7ZWa2nV4ZwAARsRBYmLsfvYAv0Vi1/FqpkSIidx/MzPqk3noN2Mys4TmAG4SkoZLmSFojqVXSr7vrEWpJmztZ9pn0uPaa9Oj2F7uw/UMl+UGXTCRtk7QyfR8fknR0jevfJqni3QuSjpDUkl4fayV9Kz1pWsv2h0o6uZZ1+goHcAOQ1A/4KbACODAixgLvBV5f5/1+Fngf0BwRBwBHA8O7sKlD8ZOGOW2JiHERcRDwWeDc7tiopDcCVwEfSq+PQ4BHgaE1bmoo4ACuJCL8kfkDmAws7mT5UIrHqVcCdwEH76A+GJgPtAJ3Aps72O56YN8Olq0DRqTpI4GfpOmjgGXAw8Avgb2Bx4FNqR+f6qRfs4CfAL8C1gCnAd9L7e4ABqV24yhuG1ye6mNK+vQN4DfAl3J/3xrlo/T7C3wM+EaaHpG+tu0fHylpd176Hi6leFK0ucJ2v1e6Ttmyq4HjyvsA7Afcnrb9UHrtXAf8KfXhytTuK2l+OfD+ktfZr4GfAauBb1H8MvlNei2/MbXbE7gWeDAtO6akT9cA9wI35v6+VPW9y90BfwTAWcAFnSz/OnBumn4H0LKD+leAr6bp3agQwMCrgMc62ec6Kgfw/cChafoQYFj6ob+iiv7OovjFsCswNv1QTkzLrgM+DCj9AI9O9Q8A3y/p0/G5v1+N9kHx1OdK4BHgBeDkVB8IDE3TrwF+n6YnA7el5aL4RVopgJdS/EVWaZ9XUzmAvw58Pk03AW8ARgPLStr+XQrZ/qnNGopf5EdS/BX4aorbR9cD/zet82lgTpq+AnhfyXGtLenT5cAuub8n1X702tvQ/sII2OWlGenXFCG1W0SMpnhhfgAgIu6Q1CRpz07qk4ETUv15SZX2uUcX+/oAcKmkBRRnGU9W2H5H/YIijP8k6WHgzxFxb6qvpvjBew0wEViUttsPeKxk27d2sd+92ZaIGAcgaRiwWNIyir8+TpP0boq/itrHQ5kMzI2IF9I6f+pgu115jTwAnJOuE98aEb+UNLqszZHA/CgGymqT9HPgcOAZYE1EPJ76tT4dAxSvj/ek6f8DHCXpwjQ/qOT1dUdEbO1Cv7NwADeGB4GX3nCLiDdBp2+eVUzUkvquwJ93sM+NwC6S9o2I31VYHh3s5xPAuyh+iO6UdMwO9lPar5c3HrGtLLi3pXb9gPUR8YYqtmtl0i/EW4CDgSOAvwKmRsQTJa+nal4fUFxqOowi/F6xKyp/X6+RdD9FyM+RdAXF2W5nlLZXblvZdPv++gFHRMQftttI5RONhuY34RrDIkCSzpG0C8XMniXLb6f48xxJbwPaIuKZTuotpLMFSX9daYdR/M32TeDfJe2V2o6QdH5q8jgwXsWr+m0lq74fWBIR/0TxyPdoiuu/+6VttF9CqNSvajya1nt/+ry7pCOqXLfPkzSE4hfkUoo3VG9P4ftGXh6QqvT1MZJi9MBKLgcukHRwarurpDMk7UN6faT620v2fwywLiIupngDbyzwFDAyrd/++jhe0i6SRgB/C9xTw2HeDMxUoZ+kyTWs21B8BtwAIiIkvRf4MvAbSQE8m+YBZgP/JmklRdh9dAf1WcD1kj5HEZId+SrFL+GfS9oNeBH497TsAoprak9TvNHR7t0UlyCepXgz7acUZ1QzJT1Ccf25o35V+7U4DviWpK9RhMblFD+0Vtke6Wu9C8VZ4oURca+kp4D/TLeA3Q20/2l+HcU/KVgNrKXy2ScRcaekM4BrUrDvTnE2+zTFU28/knQ8xRul7Q4Avi3pBYqQPjEinpJ0A8W13kUR8UlJb6F4k+5FYGZE/EFStX/1/CPFycNKivc4fgHcVOW6DcVPwpmZZeJLEGZmmTiAzcwycQCbmWXiADYzy8QBbGaWiQPYzCwTB7D1WpJGp0dyu7Lux9JTXJ21OVLST7rWOzMHsJlZNg5g6+2GSLohDVj+35IGS/qupIclrZY0T8V/zkbSW1QMhL8MOLOWnaRBx9v3c1fJ47vHpMHMV0i6T9KhqT5L0kJJv5K0XtIXuv3IreE5gK236w+ckUYLW08xrOG5EfH6iDiQYryEoyQNAOYC0yPiEIpHXWvxJeDXaT//SDGWLhSPAL8hDS50YVrWbgvwTuDNwCwVA/NbH+KxIKy3+2NErEvTPwGmA8slnQqMoRiicW/gIGBDRLSPe/F8jfs5kspDcO4KXJjGPhhM8Uug3b0R8RzwnKRngL2AP9a4X/sL5t+41pcMpAjcayjOWMcD36cYwKbaIRqr1T424vcpBrw5HDieCkM4Jls7WWa9lAPYeruBadjDfhRnv7cAv6MYrnEPin9/BLAKGCdp7zRk4ptq3E9HQ3AOpxi4/jmKSw1mL/ElCOvt9gJ+DowEbgS+RjFG7VqK4RK3AkTEZkkzKYbY3EQR0r+tYT+dDQ364zR85/07ezDWu3g4SjOzTHwGbNYJSadR/Kv3co9FxKSe7o/1Lj4DNjPLxG/CmZll4gA2M8vEAWxmlokD2MwsEwewmVkm/wtveSyvcpo0+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WAAAAFMCAYAAAD1D2YBAAAABHNCSVQICAgIfAhkiAAAAAlwSFlzAAALEgAACxIB0t1+/AAAADh0RVh0U29mdHdhcmUAbWF0cGxvdGxpYiB2ZXJzaW9uMy4xLjEsIGh0dHA6Ly9tYXRwbG90bGliLm9yZy8QZhcZAAAfY0lEQVR4nO3dfZxWdZ3/8dcbAW8gQWCQzAw0kcQ2lwat3UoLxR90s9aaUuGW3VBp/qy8YX+6GmhbrXelWW3o7k9DEjdbtmiNVMSbstRBzUBgEITMJMZEXUQz4bN/nO/oxeU1w3UNc833aub9fDzmMed8zvec8z0z17znzLnO+Y4iAjMz63n9cnfAzKyvcgCbmWXiADYzy8QBbGaWiQPYzCwTB7CZWSYOYDOzTBzAVleSTpB0j6Qtkv4o6VZJH+qB/Yak1+/E+hMk/VrS85K+V2H5kZJ+t3O9fGlbH5P08+5ua43PAWx1I+k04BLgAqAJOAD4N+DTOftVpXOBm4A9gE9l7ov1Ug5gqwtJQ4B/Bk6MiIUR8WxEPBUR84DJqc1ASZdI+r2kxyVdKmlgWrbdmZ6k/umsdnSav1rSf0haKOlpSQ9KOiQtW5xWWynpRUkzOujj4ZLulvQ/6Sz98FQ/DzgW+CLwAnBEB4c5UNJFkn4n6TFJnyjZ9pfSMT0v6beSZpYdy9ckbZS0ETi11q/vjo6hij7MkrRY0rz0l8kaSUd2tR/WNQ5gq5e3AJsjYkn5goh4IU3+P+Aw4M3AXwPNwNk17OONwKXAq4G7ga+k7U9Ky8dFRP+ImFO+oqS9gBuBbwAjKc7Ub5Q0LCLOB24HPp3Wv6mD/e8JrAIOBj4EXCFp/7TseuBNwO7A24DPSTosLfsCMAmYCOwHLKrhmKs6hir6ADAO+A/gtcDVwOVd6Yd1nQPY6mUE8NsdtDkRuCAiHo+IDcD5wEdr2McPI2JJRGwBfkQRKNV6N7AqIq6LiOci4npgBfDeGrbxRERcFRHPRMQdwC+Ao9Oy/sC/AK3Ag8BrKIIa4CRgVkSsj4jngdU17LOWY+isDwBLIuJH6eu3gNq+ftYNHMBWL09SXPftzGuA0jeyHk21rngeGFhD+/J97+z+ATYCwyUNBm4Dnqa43DISuIMiEAHGAI/sxH7adXgMVfSh3PPAgG7ok9XAAWz18itglKSjyhdIan/dPUbx52+716YaFNded92J/W8D1Mny8n2X778rRlME63igX0R8PiIeKbnk0u4JdvzLqRqdHcOO+mANwAFsdRERmyjehJsr6VhJgyS9StJxwHWp2VzgXEn7SBoFnAdck5atBMZLGitpRFpWi0eBY9I+h1VY/t/AWEkfkbS7pGnAG4CFNexj99S/gZJOBPZP210P7JHeIBso6WMU17lL9/15SXtKGgtMq/HYqjmGHfXBGoAD2OomIr4M/BMwC/gjxZ/Ln6F44wfgqxRvni0FHgBaePmNtPuAK4B7gHuBLTXu/gzgHOAPvHxdtrRvm4CpwGkUlw5OB94dEU/WsI8BwA8p/sz/fFr/mXQ9+zTgJ8AGijfA1pasdzbFpYDHgO+nNjXr7Biq6IM1AHlAdjOzPHwGbNYgJB2U7lvu6OOfc/fRulfdAzg90vlghfoB6Qb65pLaOZJWSVomaUpJfWqqrZJ0dkl9f0l3SWqVdJ2k3VJ99zTfmpaPqfdxmu2siFiV7jvu6OOc3H207lXXAJZ0CXBz+X4k7Upx4/eTJbV3AFMo7lM8GrhM0gBJg4DvAEdRvLM7RdKEtNpVwOyIGAusA05O9TOBdak+G7isHsdnZrYz6hrAEXE6ld95vQyYQ/FObbtJwA8iYmtEPA4sBw6neFLqvojYEBEvAjcAUyUNAA6heF4fYD7FGxLt25qf+vAz4DBJnd2SZGbW4zq6KbtuVIyE1T8i5pY+Ow/sQ3HrUbs2YBTFvaAby+oHUtxYvilefhexvX37tkrXeQYYTnH/ZUUjRoyI0aNH13w8ZmadWbp06RMRUfG+7x4NYEn7AZ+juJxQybay+YFdrO9oWXt/ZgAzAPbbbz9aWlo66JaZWddIWt/Rsp6+C+K1wL7A/ZJWUlxeuEHS2yjuVRxR0rYp1TqqtwFDK9SpsM7Q1H47ETEnIpojormpqTseTDIzq16PBnBE/CIiXhcR4yJiHMVN9sdFxM+BxcAHJe0i6dXAhLT8bmCipJGS+gPHAYvTo5WrJLWPfDUtbYP0eRqApGOA5RHx5546TjOzatT7LojzgR8DB0hqkdTRuKpExG3AEuAhigA9JSI2R8RmivFS25fdHBG3p9U+CXxZ0mqKx0AvSvULgYNSfRYeUNvMGpCfhEuam5vD14DNrLtJWhoRzZWW+Uk4M7NMHMBmZpk4gM3MMnEAm5ll4gA2M8vEAWxmlokD2Mwskx4fjKe3ufgNl+bugu2EM1Z8MXcXrA/zGbCZWSYOYDOzTBzAZmaZOIDNzDJxAJuZZeIANjPLxAFsZpaJA9jMLBMHsJlZJg5gM7NMHMBmZpk4gM3MMnEAm5ll4gA2M8vEAWxmlokD2MwsEwewmVkmDmAzs0wcwGZmmTiAzcwycQCbmWXiADYzy6TuASxpgqQHS+bPkPSwpJWSfiqpKdX7SfqmpFZJ90uaULLOxyWtSB8nldSbU9tWSZdL6pfqwyUtSvVFkobV+zjNzGpV1wCWdAlwc9l+HgD+KiLGAXcCZ6f6dGB4RIxN01elbYwGZgLNwETgLEkj0zrzgOlpnSbg2FS/CFiQ6guAWXU4PDOznVLXAI6I04E3l9VuiYgtafY3wKg0PQm4PrVZDkjSvsA7gRsj4tmI2AwsAiZLGgNsSW0B5gNTy7dVVjczaxi5rwFPBxan6X2AjSXL2ijCudY6FGfSTwFExNOAL0GYWcPJFsCSTgaGA/+/pLytrNnALtajg3p5H2ZIapHU0tbWtuNOm5l1oywBLOkfgBOBv4+Iram8ARhR0qwp1WqtA2ySNDjtawjwZKV+RMSciGiOiOampqadOygzsxr1eABLmgF8CpiSLg+0WwxMS23GA4MiYi2wBHiPpD1SqE4BlkTEGmCIpHFp/Wm8fDnjVuCECnUzs4bRv54bl3Q+xZ0JB0hqAU7n5bsefiUJgHRHxFxgoqRWYAvF9WEiYq2kS4GlgICLI+KRtI3pwHxJg4CbgGtT/UxgnqSZwDrgI/U8TjOzrqhrAEfEecB5ZeXRHbTdCpzSwbIrgSsr1O8BDq1QbwMm19hdM7MelfsuCDOzPssBbGaWiQPYzCwTB7CZWSYOYDOzTBzAZmaZOIDNzDJxAJuZZeIANjPLxAFsZpaJA9jMLBMHsJlZJg5gM7NMHMBmZpk4gM3MMnEAm5ll4gA2M8vEAWxmlokD2MwsEwewmVkmDmAzs0wcwGZmmTiAzcwycQCbmWXiADYzy8QBbGaWiQPYzCwTB7CZWSYOYDOzTBzAZmaZ1D2AJU2Q9GDJ/HBJiyS1ps/DUr2fpG+m+v2SJpSs83FJK9LHSSX15tS2VdLlkvp1tg8zs0ZS1wCWdAlwc9l+LgIWRMRYYAEwK9WnA8NTfTpwVdrGaGAm0AxMBM6SNDKtMw+YntZpAo7dwT7MzBpGXQM4Ik4H3lxWngRcn6bnA1PL6xGxHJCkfYF3AjdGxLMRsRlYBEyWNAbYktp2uK2yuplZw8hxDXh4RDwFEBFPA+2XB/YBNpa0awNGdaHe2T7MzBpGjgCOsvmBJdPbOlhWa72zfbxE0gxJLZJa2traOuiumVl95AjgTZIGA0gaAjyZ6huAESXtmlKt1npn+9hORMyJiOaIaG5qatqpgzIzq1WOAL4VOCFNTwMWp+nFaR5J44FBEbEWWAK8R9IeKVSnAEsiYg0wRNK4CtvqaB9mZg2j3ndBnA/8GDgg/al/BHAmcIKkVuDvgbNS87nAM6k+j+JOCFIIXwosBVqAiyPikbTOdGC+pNUUZ7nXpnpH+zAzaxj967nxiDgPOK/CoskV2m4FTulgO1cCV1ao3wMcWqHeVmkfZmaNxE/CmZll4gA2M8vEAWxmlokD2MwsEwewmVkmDmAzs0wcwGZmmTiAzcwycQCbmWXiADYzy8QBbGaWiQPYzCwTB7CZWSYOYDOzTBzAZmaZOIDNzDJxAJuZZeIANjPLxAFsZpaJA9jMLBMHsJlZJg5gM7NMHMBmZpk4gM3MMnEAm5ll4gA2M8vEAWxmlokD2MwsEwewmVkmWQJY0kclLZPUKukGSYMlDZe0KNUWSRqW2vaT9M1Uv1/ShJLtfFzSivRxUkm9ObVtlXS5JP+iMbOG0+PBJGlv4EvAWyNiLLAROBW4CFiQaguAWWmV6cDwVJ8OXJW2MxqYCTQDE4GzJI1M68wDpqd1moBj635gZmY1ynFmOBAYBAxO8xuAF4BJwPWpNh+YmqZfqkfEckCS9gXeCdwYEc9GxGZgETBZ0hhgS2pbvi0zs4bR4wEcEY8CXwdWSLqK4uz12xRnuU+lNk8Dw9Iq+1CcJbdrA0Z1oW5m1lByXIIYArwPeCvwM2B/4F1AlDUdWDK9rYNltdbL+zJDUouklra2tip6b2bWffpn2OfRwIqIWEFxFrwZOAXYJGlwRGxOIf1kar8BGFGyflOqbQDGldV/00n7V4iIOcAcgObm5vJfAGZmdZXjGvBa4O3tdzlQvIm2ErgVOCHVpgGL0/TiNI+k8cCgiFgLLAHeI2kPSYOBKcCSiFgDDJE0rsK2zMwaRo+fAUfEfZKuAH4laSvwADAD2A2YJ2kmsA74SFplLjBRUiuwheJOCCJiraRLgaWAgIsj4pG0znRgvqRBwE3AtT1ycGZmNchxCYKIuBy4vKz8P8DkCm23UlyiqLSdK4ErK9TvAQ7d+Z6amdWPH1AwM8vEAWxmlklVASzpvAq1L3V/d8zM+o5qz4CnVaidVKFmZmZV6vRNOEkfAj4M7CvpxyWL9qW4e8HMzLpoR3dB3AU8DgwHLimpb4qIB+vWKzOzPqDTAI6I9cB64G8AJO1Fcc8tkoZFxJOdrG5mZp2o6j5gSacBs4Gnga0UIRwU4ziYmVkXVPsgxueBAyLij/XsjJlZX1LtXRAbKJ5UMzOzblLtGXAbcI2ke0uLEXFp93fJzKxvqDaAl6bPr6pXR8zM+pqqAjgiZte7I2ZmfU21d0Es5JX/sYKIeF+398jMrI+o9hLExWXzbwMO6ua+mJn1KdVegri9rHS7pPvr0B8zsz6j2ksQw0pngUOAoXXpkZlZH1HLXRDBy0/A/R74bL06ZWbWF1R7CWJMvTtiZtbXVHsJYhfg08C7KM6AbwO+GxEv1q9rZma9W7WXIK4ABqTPAj4EfJvivxmbmVkXVBvAR0TEwSXzSyStqEeHzMz6imoH43le0ktDT0oaAzxfny6ZmfUN1Z4BnwbcImk9xSWI1+L/CWdmtlOqDeBTKMYEXpfmhwAnA3fUoU9mZn1CtQHcHBHb/WdkSVfWoT9mZn1GtdeAn5P00lCUkvasU3/MzPqMWgbjuUvSf6b5DwDfqE+XzMz6hmqfhGv/bxjvongT7sSIeKCuPTMz6+WqPQMmIh4CHqpjX8zM+pRqrwF3K0kDJF0i6WFJj0raS9L+ku6S1CrpOkm7pba7p/nWtHxMyXbOkbRK0jJJU0rqU1NtlaSzcxyjmdmOZAlgiseYnwUOBPYDngKuAmZHxFiK291OTm3PBNal+mzgMgBJ7wCmAAcDRwOXpWAfBHwHOAoYD0yRNKGHjsvMrGo9HsCSRgF/A8yKhOJSyCHATanZfGBqmp6U5omInwGHSVKq/yAitkbE48By4HDgMOC+iNiQBgu6oWRbZmYNI8cZ8CEUI6rdmi4RzANGAptSGAO0AaPS9D7AxpL1nwGGV6i3r9NR3cysoeQI4JFAK3AMxeWDPwCzgG1l7QaWTHe0rNb6diTNkNQiqaWtrW3HPTcz60Y5AngT8GxE/CkitgL/BezL9v/iqAnYkKY3ACNKlg2lOKstr7ev01H9FSJiTkQ0R0RzU1NT14/IzKwLcgTwL4B3SBqd5qek2ipJk1JtGrA4TS9O80g6BlgeEX9O9Q9K2kXSq4EJwD3A3cBESSMl9QeOK9mWmVnDqPo+4O4SEc9I+gTwI0kDgF9S3PEwH5gr6V+B+3h5tLULgaslrQaeAE5M27lN0hKKe5O3AqdExGYASacCSygGkb+2wn91NjPLrscDGCAibgHeVFZ+GHhrhbZbgOM72M5silvTyusLgYU731Mzs/rJdR+wmVmf5wA2M8vEAWxmlokD2MwsEwewmVkmDmAzs0wcwGZmmTiAzcwycQCbmWXiADYzy8QBbGaWiQPYzCwTB7CZWSYOYDOzTBzAZmaZOIDNzDJxAJuZZeIANjPLxAFsZpaJA9jMLBMHsJlZJg5gM7NMHMBmZpk4gM3MMnEAm5ll4gA2M8vEAWxmlokD2MwsEwewmVkmDmAzs0yyBrCkMyUtS9PDJS2S1Jo+D0v1fpK+mer3S5pQsv7HJa1IHyeV1JtT21ZJl0vyLxozazjZgknS3wIfLildBCyIiLHAAmBWqk8Hhqf6dOCqtP5oYCbQDEwEzpI0Mq0zD5ie1mkCjq3nsZiZdUWWAJY0Avg68JmS8iTg+jQ9H5haXo+I5cXq2hd4J3BjRDwbEZuBRcBkSWOALalt+bbMzBpGjwewJAHXAGcBfyhZNDwingKIiKeBYam+D7CxpF0bMKoLdTOzhpLjDPgLwF0RcVtZPcrmB5ZMb+tgWa317UiaIalFUktbW1vHPTYzq4McATwG+AdJK4HFwIGS7gQ2SRoMIGkI8GRqvwEYUbJ+U6rVWn+FiJgTEc0R0dzU1LTTB2ZmVoseD+CIODUiDoqIcRTXd1dHxNuBW4ETUrNpFOFM+jwNQNJ4YFBErAWWAO+RtEcK7inAkohYAwyRNK7CtszMGkb/3B0ocSYwT9JMYB3wkVSfC0yU1ApsobgTgohYK+lSYCkg4OKIeCStMx2YL2kQcBNwbY8dhZlZlbIGcESsAw5J023A5ApttgKndLD+lcCVFer3AId2Z1/NzLqbH1AwM8vEAWxmlokD2MwsEwewmVkmDmAzs0wcwGZmmTiAzcwycQCbmWXiADYzy8QBbGaWiQPYzCwTB7CZWSYOYDOzTBzAZmaZNNJ4wGa92uoLPp27C7YTDjz3u92+TZ8Bm5ll4gA2M8vEAWxmlokD2MwsEwewmVkmDmAzs0wcwGZmmTiAzcwycQCbmWXiADYzy8QBbGaWiQPYzCwTB7CZWSYOYDOzTHo8gCXtJukWSWsktUo6O9X3l3RXql0nabdU3z3Nt6blY0q2dY6kVZKWSZpSUp+aaqvat29m1mhynQH/S0QcALwJOEHSocBVwOyIGAusA05Obc8E1qX6bOAyAEnvAKYABwNHA5dJGiBpEPAd4ChgPDBF0oQeOzIzsyr1eABHxPMRcXOafg54GNgbOAS4KTWbD0xN05PSPBHxM+AwSUr1H0TE1oh4HFgOHA4cBtwXERsi4kXghpJtmZk1jKzXgCXtDbwFWAZsiohIi9qAUWl6H2BjyWrPAMMr1NvX6ahuZtZQsgWwpF2BHwDnpNK2siYDS6Y7WlZrvbwPMyS1SGppa2vbcafNzLpRlgCWNBD4IfDTiLia4ix1aEmTJmBDmt4AjChZNjS1L6+3r9NR/RUiYk5ENEdEc1NTU5ePx8ysK3LcBbEHsBC4MyK+ChARLwCrJE1KzaYBi9P04jSPpGOA5RHx51T/oKRdJL0amADcA9wNTJQ0UlJ/4LiSbZmZNYwc/xX5MOBI4HWSTkq1BcAngbmS/hW4D2hfdiFwtaTVwBPAiQARcZukJcBDwFbglIjYDCDpVGAJMAC4NiJu74kDMzOrRY8HcETcBuzaweK3Vmi/BTi+g23Nprg1rby+kOIs28ysYflJODOzTBzAZmaZOIDNzDJxAJuZZeIANjPLxAFsZpaJA9jMLBMHsJlZJg5gM7NMHMBmZpk4gM3MMnEAm5ll4gA2M8vEAWxmlokD2MwsEwewmVkmDmAzs0wcwGZmmTiAzcwycQCbmWXiADYzy8QBbGaWiQPYzCwTB7CZWSYOYDOzTBzAZmaZOIDNzDJxAJuZZeIANjPLxAFsZpZJrw1gSVMlLZO0StLZuftjZlauVwawpEHAd4CjgPHAFEkT8vbKzGx7vTKAgcOA+yJiQ0S8CNwATM3cJzOz7fTWAN4H2Fgy3waMytQXM7OK+ufuQB1tK5sfWN5A0gxgRprdLGlV3Xv1l2cE8ETuTtTLmTo9dxd6k179WuG8OV1d83UdLeitAbyB4sXQrinVthMRc4Auf1X7AkktEdGcux/W+PxaqV1vvQRxNzBR0khJ/YHjgMWZ+2Rmtp1eeQYcEZslnQosAQYA10bE7Zm7ZWa2nV4ZwAARsRBYmLsfvYAv0Vi1/FqpkSIidx/MzPqk3noN2Mys4TmAG4SkoZLmSFojqVXSr7vrEWpJmztZ9pn0uPaa9Oj2F7uw/UMl+UGXTCRtk7QyfR8fknR0jevfJqni3QuSjpDUkl4fayV9Kz1pWsv2h0o6uZZ1+goHcAOQ1A/4KbACODAixgLvBV5f5/1+Fngf0BwRBwBHA8O7sKlD8ZOGOW2JiHERcRDwWeDc7tiopDcCVwEfSq+PQ4BHgaE1bmoo4ACuJCL8kfkDmAws7mT5UIrHqVcCdwEH76A+GJgPtAJ3Aps72O56YN8Olq0DRqTpI4GfpOmjgGXAw8Avgb2Bx4FNqR+f6qRfs4CfAL8C1gCnAd9L7e4ABqV24yhuG1ye6mNK+vQN4DfAl3J/3xrlo/T7C3wM+EaaHpG+tu0fHylpd176Hi6leFK0ucJ2v1e6Ttmyq4HjyvsA7Afcnrb9UHrtXAf8KfXhytTuK2l+OfD+ktfZr4GfAauBb1H8MvlNei2/MbXbE7gWeDAtO6akT9cA9wI35v6+VPW9y90BfwTAWcAFnSz/OnBumn4H0LKD+leAr6bp3agQwMCrgMc62ec6Kgfw/cChafoQYFj6ob+iiv7OovjFsCswNv1QTkzLrgM+DCj9AI9O9Q8A3y/p0/G5v1+N9kHx1OdK4BHgBeDkVB8IDE3TrwF+n6YnA7el5aL4RVopgJdS/EVWaZ9XUzmAvw58Pk03AW8ARgPLStr+XQrZ/qnNGopf5EdS/BX4aorbR9cD/zet82lgTpq+AnhfyXGtLenT5cAuub8n1X702tvQ/sII2OWlGenXFCG1W0SMpnhhfgAgIu6Q1CRpz07qk4ETUv15SZX2uUcX+/oAcKmkBRRnGU9W2H5H/YIijP8k6WHgzxFxb6qvpvjBew0wEViUttsPeKxk27d2sd+92ZaIGAcgaRiwWNIyir8+TpP0boq/itrHQ5kMzI2IF9I6f+pgu115jTwAnJOuE98aEb+UNLqszZHA/CgGymqT9HPgcOAZYE1EPJ76tT4dAxSvj/ek6f8DHCXpwjQ/qOT1dUdEbO1Cv7NwADeGB4GX3nCLiDdBp2+eVUzUkvquwJ93sM+NwC6S9o2I31VYHh3s5xPAuyh+iO6UdMwO9lPar5c3HrGtLLi3pXb9gPUR8YYqtmtl0i/EW4CDgSOAvwKmRsQTJa+nal4fUFxqOowi/F6xKyp/X6+RdD9FyM+RdAXF2W5nlLZXblvZdPv++gFHRMQftttI5RONhuY34RrDIkCSzpG0C8XMniXLb6f48xxJbwPaIuKZTuotpLMFSX9daYdR/M32TeDfJe2V2o6QdH5q8jgwXsWr+m0lq74fWBIR/0TxyPdoiuu/+6VttF9CqNSvajya1nt/+ry7pCOqXLfPkzSE4hfkUoo3VG9P4ftGXh6QqvT1MZJi9MBKLgcukHRwarurpDMk7UN6faT620v2fwywLiIupngDbyzwFDAyrd/++jhe0i6SRgB/C9xTw2HeDMxUoZ+kyTWs21B8BtwAIiIkvRf4MvAbSQE8m+YBZgP/JmklRdh9dAf1WcD1kj5HEZId+SrFL+GfS9oNeBH497TsAoprak9TvNHR7t0UlyCepXgz7acUZ1QzJT1Ccf25o35V+7U4DviWpK9RhMblFD+0Vtke6Wu9C8VZ4oURca+kp4D/TLeA3Q20/2l+HcU/KVgNrKXy2ScRcaekM4BrUrDvTnE2+zTFU28/knQ8xRul7Q4Avi3pBYqQPjEinpJ0A8W13kUR8UlJb6F4k+5FYGZE/EFStX/1/CPFycNKivc4fgHcVOW6DcVPwpmZZeJLEGZmmTiAzcwycQCbmWXiADYzy8QBbGaWiQPYzCwTB7D1WpJGp0dyu7Lux9JTXJ21OVLST7rWOzMHsJlZNg5g6+2GSLohDVj+35IGS/qupIclrZY0T8V/zkbSW1QMhL8MOLOWnaRBx9v3c1fJ47vHpMHMV0i6T9KhqT5L0kJJv5K0XtIXuv3IreE5gK236w+ckUYLW08xrOG5EfH6iDiQYryEoyQNAOYC0yPiEIpHXWvxJeDXaT//SDGWLhSPAL8hDS50YVrWbgvwTuDNwCwVA/NbH+KxIKy3+2NErEvTPwGmA8slnQqMoRiicW/gIGBDRLSPe/F8jfs5kspDcO4KXJjGPhhM8Uug3b0R8RzwnKRngL2AP9a4X/sL5t+41pcMpAjcayjOWMcD36cYwKbaIRqr1T424vcpBrw5HDieCkM4Jls7WWa9lAPYeruBadjDfhRnv7cAv6MYrnEPin9/BLAKGCdp7zRk4ptq3E9HQ3AOpxi4/jmKSw1mL/ElCOvt9gJ+DowEbgS+RjFG7VqK4RK3AkTEZkkzKYbY3EQR0r+tYT+dDQ364zR85/07ezDWu3g4SjOzTHwGbNYJSadR/Kv3co9FxKSe7o/1Lj4DNjPLxG/CmZll4gA2M8vEAWxmlokD2MwsEwewmVkm/wtveSyvcpo0+Q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 descr="C:\Users\om\Downloads\download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3200400"/>
            <a:ext cx="3962401" cy="32004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7" descr="data:image/png;base64,iVBORw0KGgoAAAANSUhEUgAAATcAAAEeCAYAAADvgVLMAAAABHNCSVQICAgIfAhkiAAAAAlwSFlzAAALEgAACxIB0t1+/AAAADh0RVh0U29mdHdhcmUAbWF0cGxvdGxpYiB2ZXJzaW9uMy4xLjEsIGh0dHA6Ly9tYXRwbG90bGliLm9yZy8QZhcZAAAgAElEQVR4nO3deZgU1dn+8e8z+8gmqwJGSgFFJIq4RkFBY1Q6amKiMYtbTF73aKKJ5ZKk8yZv0onGLOYnJhI1xgWiIBrLuC8oLojBBRFEpAVlkWVstmGG6T6/P6qQYZmle7rndFU/n+vqi5meru57dOae01V16ogxBqWUipoy2wGUUqoQtNyUUpGk5aaUiiQtN6VUJGm5KaUiSctNKRVJWm5KqUjSclNKRZKWm1IqkrTclFKRpOWmlIokLTelVCRpuSmlIknLTSkVSVpuSqlI0nJTSkWSlptSKpK03JRSkaTlppSKJC03pVQkabkppSJJy00pFUlabkqpSNJyU0pFkpabUiqStNyUUpGk5aaUiiQtN6VUJGm5KaUiSctNKRVJWm5KqUjSclNKRZKWm1IqkipsB1Dh5rheT2AoMADoCey63W3Lfd3w/5iaYFMDNAINzW6fAsuBFcG/zW+rkonYlm2VapMYoz8vqnWO6/UAhuGX2JDgtuXjXp0UowlYCswF3gbmBLe5yURsUydlUCGi5aa24bheGTAc+EKz276A2MzVigywEL/o3gJmADOSidhGq6mUdVpuJc5xvVrgaOAo4AjgcKC71VAd1wjMBJ4FngNe0tFd6dFyK0GO6zlADBgPjANqrQYqvAbgFfyy85KJ2CzLeVQn0HIrEY7rjQBOC24HWo5j24fAVGAK/qhOfwkiSMstwhzX2x04DzgX2MdumqK1BJgE3JNMxN60HUblj5ZbxDiuVw6cCHwf/62nnu7Tfu8AE4Hbk4nYWtthVMdouUWE43qDgPPxR2p7WI4TduuBfwB/SSZi82yHUbnRcgs5x/XGANcAJ6AzTvLNAE8CNwOPJhOxjOU8KgtabiHluN6XgOuBMbazlIiF+CX3t2QiVm87jGqbllvIOK53CnAdcJjtLCVqGfAr4LZkIrbZdhjVMi23EAhmDXwNv9RK/TSOYrEIiAN369vV4qTlVuQc1zsS/+3QKNtZ1E7NBX6WTMSm2A6itqXlVqQc1xsA3AB8y3YW1S6vA1cmE7HnbQdRPi23IuO4XhVwJXAt0NVyHJW9O4GrkonYattBSp2WWxFxXO9k4Cb8Swmp8FqFP4q7y3aQUqblVgQc1+sP/BU42XYWlVfPABcmE7EFtoOUIi03yxzX+zb+AYOetrOogmgAfg0kkolYo+0wpUTLzRLH9frgj9ZOs51FdYq3gTOTidhc20FKhU7XsSCYXfAWWmyl5PPALMf1LrIdpFToyK0TBUdCE8AVFO9lu1XhTQO+m0zE6mwHiTItt07iuN5A/B/qQ2xnUUUhCZyuVwUuHH1b2gkc1/sCMAstNrWVA8xwXO8S20GiSkduBea43nnABKDadhZVtG4HLkgmYk22g0SJlluBBFfE/T1wue0sKhSeBL6uVwDOHy23AghWYZ8MHG87iwqVOcD4ZCK2xHaQKNByyzPH9QYDj6FTqFRulgGxZCI223aQsNMDCnnkuN5+wHS02FTu+gPTHdcbbztI2Gm55YnjeiOB54EBtrOo0OsKPOy43vdtBwkzLbc8cFzvcPxJ0n1tZ1GRUQ781XG9C2wHCSsttw5yXO9o/CNdOvFd5ZsAExzX+57tIGGUVbmJyN0isiC4TRGRLs2+FhORt0TkfRG5uIXtkyLycLPPa0RklYj8JZfwIjJSRMY3+zwuIlfl8ly5cFzvBPyDB9066zVVyRHgb8H5kioL2Y7c7gT2McYMxb+Uy+kAIjIG+BlwvDFmCP7VLlqyl4gMDj7+BrA8ywzNjQSs7Hh1XO944GGg1sbrq5IiwETH9c62HSRMsio3Y8xTxhgTjNj6Au8GX/oJcKUxZkXwuHQrTzMBuDT4+Fzg71u+ICJ7iMiTIjJPRJ4QkQHB/XeKyCQReV1EFovIGcEmvwG+HTx+y87X0SIyQ0Q+FJEfBtvvKSLPB6PKuSIyNpvve3uO640CpgJVHXkepbJQBtwRXP9PtUPW+9xE5Lv4o603gZnB3SOBS0Vkjoi8KiJfaOUppgJfEpFjgAVA8ysj3AzcZYwZBvwT+HOzry0DDge+DPwyuO8a4B5jzDBjzG3BfQ3AF4GDgbiIlAE/BB4MRpXHACuy/b63cFxvb+BRdH0D1fnKgH84rne67SBhkHW5GWNux9953g84J7i7B/BjY8wI4DLgfhFp6ZI+TcAk4F/A9vvaxgD3BR/fh19EW8wwxjQB79D66RavGWPqjTGrgLVB1jeAi0XkOmCIMebdVrZvkeN6ffH3se2Wy/ZK5UE58M/gYgyqFTkdLQ1K5im2XuViPcFoyBgzE2gEerXyFH8DHjPGvJXDa6dp/7XQ0vizMP4BfB1/VPc3Ecn68Lrjel2AR4Ch2W6rVJ5VA9Mc1xtkO0gxa3e5iUhPETk++LgS+Ar+ZXwAngAuDr42AmgwxrS4tJkxZoUx5pydfOlF/IMMBP++0EasOmDP4HVbLDwROQFIGmNuBCYC+7TxvNtwXK8Cf6R5WDbbKVVA/YBHHNfTI/UtyGbkJsC1IpLEX2U7CWxZuuxK4FgReRd/VHZmjnl+AHxXROYD5wWft+YpoI+ILAJaOxdoMDA7yHcq/vJ52ZiApaOySrViBDApuAKN2o5OnG9DcM37W2znUKoVf0omYlfYDlFstNxa4bjeEfjzRfWUD1XsLkomYrfaDlFMtNxa4LheP+C/wEDbWZRqhybg6GQi9rLtIMVC55buhON6ZcC9aLGp8KgA7gsulKrQcmvJtcBxtkMolaVBNJvxU+r0bel2gqt8PIN/sqRSYXRxMhGbYDuEbVpuzTiu1wP/OvZ72M6iVAfUAwclE7H5toPYpG9Lt3UDWmwq/GqBux3Xq7QdxCYtt4DjeuNo/URgpcLkEPzLkJUsfVsKOK5XC7yNP5NBqahIA6OSiVjWc7ijQEduvv9Fi01FTzlwi+N67b3QRKSUfLk5rncI/vXelIqio9h6abKSUtJvS4MdrrOAA2xnUaqAVgL7JhOxujYfGSGlPnL7EVpsKvr6Av9nO0RnK9mRm+N6vYGF+FcRVirqMsBhyUTsddtBOkspj9yuR4tNlY4y/IMLJfM7XzLfaHOO6zkEVw5WqoQcBpxlO0RnKclyA36FXqNNlaafBpfNj7ySKzfH9UYC37KdQylLBgMlsbhzyZUb8Fvav3qWUlF0fSnMOy2pcnNc7zjgS7ZzKGXZXpTAib0lVW74R0iVUiUweiuZcnNc7yBgrO0cShWJQfjLZ0ZWyZQb/mwEpdRW10V59FYS5ea43gC2rmSvlPLtCZxmO0ShlMT5LsBlQKf+hWr85ANWPvS7rXdk0pR3602v477PmicmkGnYQEXPAfQefznltd132H7N07dRv+AVKK+gqt/e9B5/BWWV1Z99PV2/jmV3/ICex55Pl2GjMSbDqmkJGld9SO1eo+j1xQsAWDvrYcpqutB1hK53o3bqImCy7RCFEPm5pY7rdQGWAFaXPFv3xmNsXr2E+g9ep++pV1PVby/WznqIzas/ovcJl+zw+PqFs6jZ6yCkrJzVj91MZZ896X7IqQAYY1g59ZdsXrOUXcd8hy7DRrNp8duse/Mx+p78Y5bf/RP6nHwV5V17sWLSdez2zV8jZbrejWrR8GQi9q7tEPlWCm9Lz8VysZlMmrWvTfPLKdNEVb+9AOh20Hjq3391p9vUDj7ks0Kq7OuQ3rD1ajVrX7mfqt2HUj1g38/uS69fQ0WP3QGo6NGP9Po1bHjnGbrsN0aLTbXlQtsBCiHS5RZcgfRy2zk2zHmGms/tT3n3vph0Ew3L3gMgvaGOTGN9q9sak2Hj3OepGTQSgE1L5rDpo3foceS2uxDLu/dl8+rFGJNhc93HlHfrzfq3n6Z28GEsv+9alt5+KZs+itwfZ5Uf5ziut4vtEPkW6XIDRgNDbQYwmTSpV6fQ/fCvIyL0OeVq1jx5K0v/fjF1z95BWU3XVrf/9Lk7qei1B7XOSDKN9dQ983f6jP8hItv+r6seuB/lNd1YOvFiavc+lIaP51E7+BA2vPMsuww9gj5f/hGpF+8p5LeqwqsH8E3bIfIt6gcUrM+h2/DudKp2H0xlz/4A1OyxH/3PvgmATR+9g2lqaHHbT1+axObVS+j71esAyGxaT3pDHcvvdQH/reim5GwwGbrsdzS9T/rBZ9suv+8a+p12PXXP3sEuw0ZT2WcQTetWFerbVOF3ERFbrT6y5ea4Xg1whs0MxmRY+8r99DnlJ9vcJ1JGemOKumdvp+dY/zxKk26i6dNlVPb+HAB10//J5lUf0ver1yLl/v+miu592ePiOz97rlXeH6gdfChdho3e5nXrF75G9cD9KKvuQnnXnpiGjWQaNlLe1equR1XcDnZc75BkIjbLdpB8iWy5AacCO55j0Yk2zn+Jil37U9XX+ey+9bP/w9rXpiGV1fQ85lxqPjcCgPT61SydeBGDrn4EgLUvT6aiZ3+W3n4ZABXderHbmb9u1+uunfUwfb58JQBdDzieumduZ+OCl+lxhNWuV8Xvm/hrikRCZE8FcVxvGn7BKaXaZzHgJBOxSJRCJA8oOK7XAzjRdg6lQmZP4AjbIfIlkuWGP2KrbvNRSqntnW47QL5Etdx055JSufmK7QD5Erl9bo7rVQF1QOROSlSqkxyQTMTeth2io6I4cjsSLTalOiISB+KiWG7H2w6gVMidYjtAPmi5KaW2N8pxvW62Q3RUpMrNcb1ewMG2cygVcuX4u3dCLVLlBhxL9L4npWwYYztAR0WtCL5oO4BSETG67YcUNy03pdTOHB6cVhVakSm3YH/bYNs5lIqIGuAQ2yE6IjLlBoy0HUCpiAn1frcoldtBtgMoFTFabkVCR25K5Veof6e03JRSLRnouF7ri3wUsUiUm+N61cAw2zmUiqDQ/l5FotyAEUT7kulK2aLlZpm+JVWqMPazHSBXUSm3fWwHUCqidORm2R62AygVUVpulg20HUCpiBriuF657RC5iEq56chNqcKoIqS/X1EpNx25KVU4fW0HyEXoy81xvd74k3yVUoXRx3aAXIS+3AjpkFmpEIlmuYnIN0VkvoikRGStiKwTkbWdEa6d9C2pUoUVynJrz1n9CfxFVxaY4lzktL/tAEpFXCjLrT1vS5cDHxRpsQGEfpUepYpcKMutPSO3m4F/iMjrze80xtxUmEhZ0wWYlSqsyJbbefijtx5AprBxctLFdgClIq637QC5aE+57W6MOa7gSXKnIzelCqvadoBctGef28siMqrgSXIXyv/wSoVIKKdftWfk9i3gLBFpCD4XwBhjuhcuVlb0Om5KFVYof8faE/oQY8zcgifJXaXtACo7/ahbWU6mGPffqp0wsM52hly0p9weAIYXOkgHhPKvSil7tPqaj/rIWl2tLDyWwdm2M2StPfvcFohIMZ8ou9l2AJWdp9MHpWxnUFlJ2w6Qi/aMegYCz4rIe83vNMacUphIWVtvO4DKzuT0uP7fqHjedgzVfk22A+SiPeV2ZcFTdEwo9weUsv+aoftkjKwsExPKS+mUoFCWW5tvS40xz+PvtN8n+HgpsLrQwbKgI7fQEVloBiywnUK1W0PbDyk+7bkqyB+AS4DrgrvSwJ0FzJQtHbmF0EPpI4t1rrLa0SrbAXLRngMKJwKnAfUAxpgPgF0LGSpLOnILoQfSxwyxnUG120rbAXLRnnKrJzhxF0BE+lJcw1QduYXQcnrtVm8q9a1pOES23G4B7gF6iMiPgenAHwuaKjs6cgupWZl9l9rOoNolsuV2KHAjfsnVAOcH9xWLOtsBVG7+lR7b1XYG1S6hLLf2nAoyxhhzAfA6gIhUAZMKmio7H9oOoHLzZObg4cawSUQX+ClyoSy3FkduInKRiLwN7C0ib225AYuBf3dawjYkE7EVBAc7VLhsorp2FT2Ked6y8kWr3IB7gZOBqcG/W277GmMu6YRs2dDRW0g9nR6lB4SKX7TKzRiTMsYkjTHfMsZ82OxWjPMCF9kOoHIzKT2umOctK//MiMie5xYGSdsBVG7eMIOHpo18YjuHatF84qlQXp5Ky01ZJvK+GajnuxWv0O4TjUq56dvSEHs4faTtCKplWm6WabmF2APpo4fazqBapOVm2TuE9LIsClbQq1+9qdK3psXpHdsBchWJcksmYvWE+H+Cgtd0KlYxagTetx0iV5Eot8BrtgOo3P0rPbab7QxqBwuIp0L7jkjLTRWFLVOxbOdQ2wjt/jbQclNFooGqGp2KVXRm2g7QEVEqt7dB//KH2ZPpg3UqVnF5znaAjohMuSUTsSbgDds5VO4mp8cNsJ1BfSYFzLYdoiMiU26BWbYDqNy9qVOxismLxFOhXK90i6iV23TbAVTHLDB76PluxeE52wE6Kmrl9hQQykm+yjctfZTYzqAALbfikkzE6tCjpqE2NT1mqDHosn92hX5/G0Ss3AJP2A6gcvcJPfvWU/We7RwlLvT72yCa5fao7QCqY17LDFtuO0OJe9p2gHyIYrnNBFbYDqFyp1OxrJtiO0A+RK7ckolYBvBs51C5eyozargxuuiPJa8QTy22HSIfIldugYdtB1C5a6CqZqVOxbJlsu0A+RLVcnsCWGs7hMrdk+mD19vOUIIMcL/tEPkixkTzqLvjercB37OdQ+XmAFm44OHqnxbsCr2bmgxfvncjiz7NUC7CuSMruXZMNR/UZfjO1HpWbTQcPKCMO06tpaZi21PvVm3MMPr2jdvc15A2LLrc31U48+M0lzxaT1294fThlfzmizWsbzScOmkjS1KG742q5CdHVQPwo8c38ZVhFRw9qD3roxfci8RTY2yHyJei+C9aIHei5RZab/lTsVaUi9mtUK9x9VHVHD+4gvrNhiP+voHxQyv40eOb+Pkx1ZwwpIJrntrELa818qMvVG+zXZ9dyph3adfPPn9iYRMTZjUCsHBNhnOn1fPQmbUM7V1OOuMPHqbM3cwRA8t5/DvV7H/LBq44oop1DYZ3Vqa56YSaQn2L2fqX7QD5FNW3pSQTsRmATuUJsffMHgW7CmxNhXD8YP9ve22lMKRXGSvWG+Z8kuFLg8sBOHNEJY8uaPtajb+c3sC1o/0C/OMrDVw7poqhvf3nKC/zR31L1xn26llGRZnQdxdhTb3hT6828oPDqgrx7eUiAzxgO0Q+RbbcAv+wHUDlblp6dKdMxVqxPsMrH6UZ0a+MnrWCiP+yfbsIy9e3vtvm2UVN1FbAoQP9Mpu9PMPUd5s48Nb1HHjrev49fzMAe/YoY+7KDJuaDJ9sMFSXCy8sTjOkVxmHT1zP4RPX895qq+fNTieeWmYzQL5FvdzuQueahtaUTpiK1dBkOP3+ev7vWH/kVbZdnTa20Te/nN7AtWO2vm39ZIPhmtHVvHlhV6aesQsXPLKJunrDaftVkPw0w6i/buDHR1Zx238bueDgKm58qZHrxlRz7ehqbpjRmO9vLxu32XzxQoh0uSUTsSVE5GzrUrSKXfvWU12wqViNacPX/lXPSUMqOHdkFX27CJ9u2tqlKzcYdu/a8uBxxuImGtIw1tm667pnLfSq9bcZ3KuMYX3K+KAuQ22lMPUbuzD3kq6cdWAl/36vidOHV7B4bYbhfcvZv185S9Za+zu8jAgdJd0i0uUWuNN2AJW7Vws0FWvjZsPJ921kzJ7lXBOMvKrKhX17l/H0B/5+tklzNnPcXhWfPX7hmm3Lx9/Xtu0+s5OGVHDzTH8Etmxdhg9TGfbpve2v2e2zN3P2AZWUlwn9u5axtsGwtsHQv5u1X8cJxFObbb14oUT5aOkWU4DfA7vbDqKyNzk9rvu48jfz/rwzP07zXDLNh58a7njD/73+6rAKJp5Sy1kP1nOht4lR/f1TQbY8/txp9SSv8E/3eO3jNMvXG2L7VG7zvO7oai54ZBPD/rKeXSrhtpNr6Va9dfTXlDHc+/Zmnj57FwAuP7yK385oQATco7Y9KttJGoC/2njhQovseW7NOa7nAr+xnUNlr4rNDfOrz8mIUGs7S0TdRTx1ju0QhVAKb0sBJqAzFkKpkcrqT9hVp2IVzp9sByiUkii3ZCKWAm61nUPlRqdiFcwM4qn/2g5RKCVRboE/4O9fUCEzKT1uoO0MEfVn2wEKqWTKLZmILcc/702FzByz95C0Eb2AZX69S0Su29aSkim3wO/Qk3pDab753ELbGSLm+ihcSrw1JVVuyUTsfSI2f65UdNZUrBIxk3hqqu0QhVZS5Ra4HojcCYtRNyU9Zh9dFStvXNsBOkPJlVsyEVsA/D/bOVR2VtOjz0aq59vOEQFPEk89aztEZyi5cgv8L7DGdgiVnVcz++nCPx1jgGtsh+gsJVluweLNcds5VHYmp8f1sJ0h5B4gnnrddojOUpLlFpgAzLMdQrXfM5mDhhvDxrYfqXaiCX9/c8ko2XJLJmJNwI9t51Dtt5mKqhX01KlYubmReKpgl48qRiVbbgDJROwR4CnbOVT7PZ4+REdu2VsA/MJ2iM5W0uUWuAydlhUak3UqVrYM8D/EU5tsB+lsJV9uyURsHiX4Vy2s5hpncNqURepa/wU2kXjqOdshbCj5cgvcAET26ghRM0+nYrXXMkp4v7KWG58dXPguOnMhFB5Mj9af2/a5lHgqZTuELfpDEkgmYm+i576FwtT06H11KlabHiyF+aOt0XLb1m+Bl2yHUK1bQ4/eOhWrVSuBS2yHsE3LrZlkIpYGzgb0yq9F7pXMcJ2KtXMGOCtqCyznQsttO8lEbCFwoe0cqnU6FatFNxBPPW47RDHQctuJZCJ2DxFeOCMKns2MHG4MG2znKDIvA9fZDlEstNxadhXwvO0Qauc2U1G1XKdiNfcJcDrxVJPtIMVCy60FwekhZwAf2c6idu7x9KH1tjMUiTTwDeKpj20HKSZabq1IJmKfAF9Dp2cVpcnpcXvYzlAkrs5mFoKIVIrI70XkfRFZIiI9g/v3FpGXROQ9EblPRGpa2N6IyJ+bfT5ARDaLyFW5hBeRsSJyZLPP7xSRr+fyXM1pubUhmYjNBC61nUPt6F0zaO8mU7bUdg7L7iGe+n2W29wCbACGAnsCnwb3TwR+YYzZB0gCF7ew/UZgrIh0Dz7/PtCRU3PGAke29aBsabm1QzIRmwj81XYOtaN5Zs8PbGew6EngvGw2EJHd8YskbpoRkUpgBPBE8NBJwPgWnsYAdwPniUgFcBIwrdlrjBCRl0Vknojcv6UEReS5YFT2pogsEpGjRWQg/uDhJ8Hjt7zmV0RkpogsFpEzgu1HisisYMT5hojs39r3quXWfpcAD9kOobY1NT2mVH+GZwGnEU9lO2VwBH45PSMi80XkHhHpAvQD6owxW2Z+rAR2b+V5JgLnA18FHsa/GOYWdwFXG2OGAW8BP2v2tTeBkcDlwHXGmI+BvwC/M8YMM8Y82uz1jwS+DPwyuO/nwK+MMUOAr9DG+ail+oORteAE328AJbG4Rlg8mD5qmDEltxbt+8B44qlcTjbvB7wHnAAMB1bglwbsuKZvVUtPYoxZA7wG3AjctuX+YJTW2xgzPbjrbuDYZpu+EBToO8CAVnLOMMY0bfe4N4CfBvv2uhtjPmxley23bCQTsQbgVPy/mqoI1NG91wZqSmkq1grgBOKplTluXwdsMMY0GGPS+G8n98MfKe3a7HF9geVtPNefgfuMMc2zbL++rMBO5wGnd/LYHQQZJfj4F/hvYWuAh0TkxNa21XLLUjIRW4e/j+Fd21mU75XM8E9sZ+gk/s9ePNWR/YwzgKNFxAk+Pwl41RjTCMwXkeOC+88Enm7tiYwxbxpj3O3uSwFrRGR0cNc3aft80Tr8AxuISIuFJyKnALONMb/CL+WhrT2pllsOkonYKuBLwGLbWRRMSo/dte1HhV4j8FXiqdkdeRJjzFr8fWUPichc/LepNwRf/h7wKxFZAOzd7P5snQPcKCLzgFH4S2m25gFgnIj4b7dbdhgwL8i9N3Bna08qW/cfqmw5rjcUeBH/B0RZUklT43vVZzeK0NV2lgKpB75GPPUf20HCREduHRCsXn8MsMR2llLmT8XqFdXdBGuBE7XYsqfl1kHBGgxHoWugWvVYNKdirQaOJZ6a3uYj1Q603PIgmYgtAcagR1GtmZwe9znbGfJsKXB0Ka0Qn29abnkSHGQ4FnjGdpZSNM/suVeTKYvKxPFFwBjiKb3qSQdoueVRcJrIeOBB21lK0btm0CLbGfJgLjC6g6d7KLTc8i440fd0mp21rTrHlPSYctsZOuhx/GIr9YsB5IWeClJAjutdBtwEVNjOUgp2ZV3d7OoLeoiE8o92AriOeKrUppIVjJZbgTmuNxa4H+hjOUpJmFP93bldZdNw2zmysAE4j3jqfttBoiaMf+FCJZmIPQccgh5J7RQvZfYP01SshcARWmyFoeXWCZKJ2IfAaGCC7SxRNzk9tqftDO30GHAo8dQc20GiSt+WdjLH9b6Nf+HLLrazRFEFTZsXVJ/dUMRTsdLAb4Cf6/61wtKRWycLlg08ENCzzgugiYrKZfQu1qlY/myWeOqnWmyFp+VmQbDw81j8q5FutJsmeopwKlYG/6j5QcRTr9oOUyr0balljusNAW7Hn76l8mBfWbzo8Wp3L9s5Au/jHw190XaQUqMjN8uSidj7+KO4K9BRXF7M96di2V5v1gA3AwdqsdmhI7ciEozi/gaMs50l7B6uuu6FA8oW2RoNzwUuyWYtUZV/OnIrIslE7P1kInYs/joN79nOE2ZT0kdXWnjZT4CLgAO02OzTkVuRclyvErgQf2Wi3pbjhE4P1n/6RvX/dO+kqVibgD8CvyGeWtsJr6faQcutyDmutytwPXAZrSy1pnb0dvX573ST+lYX7s2DSYBLPNXqMnOq82m5hYTjenvjn/z5dXR3QrvcWnnT8yeWzzqmQE8/A7iKeOqVAj2/6iAtt5BxXG9f4CrgLKDacpyiNq5s9lt3VN1wQB6f0gAe8Dviqc0uszQAAAJ8SURBVBfy+LyqALTcQspxvf74JwFfBHS3HKcolZNuer/6rHoRunXwqRqBe4AbiKeKdfaD2o6WW8g5rtcd/8DD5cAAy3GKzozqy2YOlNWH5bh5CrgV+LNeQDJ8tNwiwnG9KvxVws8HjrYcp2hcX/HP6d+r+E+2/z3mAHcAtxFPrStALNUJtNwiKFgs+jz8lb9LejS3jyxJPlF9tdOOhy4H7gX+STz1RmFTqc6g5RZhjuuV4c92+DbwNUp039yC6rM+qpT0Hjv50kZgGnAX8BTxVLpzk6lC0nIrEY7r1QAnAicFt6it89mih6quf+HAsg+2TMXagL/84hRgCvHUenvJVCFpuZUox/X2Z2vRjQFsTFfqFGeUPzvtd5W3JYFHgenEUw2WI6lOoOWmcFyvK3AccDxwGHAA4T6HbiH+xUCfBp5JJmLLLOdRFmi5qR0E81o/j7+wzcHBv5+n+EZ3TcC7wOxmtzeSiVjKaipVFLTcVLs4rleNX3CDAQcY1OzfQRRuTYh64CNgSbN/FwFvAHOCRbCV2oGWm8oLx/X64JfdbkAP/COzPYBuQE2zWxX+Gf/1+FfT2Nm/qwiKLJmIre7M70NFh5abUiqS9OoSSqlI0nJTSkWSlptSKpK03JRSkaTlppSKJC03pVQkabkppSJJy00pFUlabkqpSNJyU0pFkpabUiqStNyUUpGk5aaUiiQtN6VUJGm5KaUiSctNKRVJWm5KqUjSclNKRZKWm1IqkrTclFKRpOWmlIokLTelVCRpuSmlIknLTSkVSVpuSqlI0nJTSkWSlptSKpK03JRSkaTlppSKJC03pVQkabkppSJJy00pFUlabkqpSPr/4KwEtaDMmM4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9" descr="data:image/png;base64,iVBORw0KGgoAAAANSUhEUgAAATcAAAEeCAYAAADvgVLMAAAABHNCSVQICAgIfAhkiAAAAAlwSFlzAAALEgAACxIB0t1+/AAAADh0RVh0U29mdHdhcmUAbWF0cGxvdGxpYiB2ZXJzaW9uMy4xLjEsIGh0dHA6Ly9tYXRwbG90bGliLm9yZy8QZhcZAAAgAElEQVR4nO3deZgU1dn+8e8z+8gmqwJGSgFFJIq4RkFBY1Q6amKiMYtbTF73aKKJ5ZKk8yZv0onGLOYnJhI1xgWiIBrLuC8oLojBBRFEpAVlkWVstmGG6T6/P6qQYZmle7rndFU/n+vqi5meru57dOae01V16ogxBqWUipoy2wGUUqoQtNyUUpGk5aaUiiQtN6VUJGm5KaUiSctNKRVJWm5KqUjSclNKRZKWm1IqkrTclFKRpOWmlIokLTelVCRpuSmlIknLTSkVSVpuSqlI0nJTSkWSlptSKpK03JRSkaTlppSKJC03pVQkabkppSJJy00pFUlabkqpSNJyU0pFkpabUiqStNyUUpGk5aaUiiQtN6VUJGm5KaUiSctNKRVJWm5KqUjSclNKRZKWm1IqkipsB1Dh5rheT2AoMADoCey63W3Lfd3w/5iaYFMDNAINzW6fAsuBFcG/zW+rkonYlm2VapMYoz8vqnWO6/UAhuGX2JDgtuXjXp0UowlYCswF3gbmBLe5yURsUydlUCGi5aa24bheGTAc+EKz276A2MzVigywEL/o3gJmADOSidhGq6mUdVpuJc5xvVrgaOAo4AjgcKC71VAd1wjMBJ4FngNe0tFd6dFyK0GO6zlADBgPjANqrQYqvAbgFfyy85KJ2CzLeVQn0HIrEY7rjQBOC24HWo5j24fAVGAK/qhOfwkiSMstwhzX2x04DzgX2MdumqK1BJgE3JNMxN60HUblj5ZbxDiuVw6cCHwf/62nnu7Tfu8AE4Hbk4nYWtthVMdouUWE43qDgPPxR2p7WI4TduuBfwB/SSZi82yHUbnRcgs5x/XGANcAJ6AzTvLNAE8CNwOPJhOxjOU8KgtabiHluN6XgOuBMbazlIiF+CX3t2QiVm87jGqbllvIOK53CnAdcJjtLCVqGfAr4LZkIrbZdhjVMi23EAhmDXwNv9RK/TSOYrEIiAN369vV4qTlVuQc1zsS/+3QKNtZ1E7NBX6WTMSm2A6itqXlVqQc1xsA3AB8y3YW1S6vA1cmE7HnbQdRPi23IuO4XhVwJXAt0NVyHJW9O4GrkonYattBSp2WWxFxXO9k4Cb8Swmp8FqFP4q7y3aQUqblVgQc1+sP/BU42XYWlVfPABcmE7EFtoOUIi03yxzX+zb+AYOetrOogmgAfg0kkolYo+0wpUTLzRLH9frgj9ZOs51FdYq3gTOTidhc20FKhU7XsSCYXfAWWmyl5PPALMf1LrIdpFToyK0TBUdCE8AVFO9lu1XhTQO+m0zE6mwHiTItt07iuN5A/B/qQ2xnUUUhCZyuVwUuHH1b2gkc1/sCMAstNrWVA8xwXO8S20GiSkduBea43nnABKDadhZVtG4HLkgmYk22g0SJlluBBFfE/T1wue0sKhSeBL6uVwDOHy23AghWYZ8MHG87iwqVOcD4ZCK2xHaQKNByyzPH9QYDj6FTqFRulgGxZCI223aQsNMDCnnkuN5+wHS02FTu+gPTHdcbbztI2Gm55YnjeiOB54EBtrOo0OsKPOy43vdtBwkzLbc8cFzvcPxJ0n1tZ1GRUQ781XG9C2wHCSsttw5yXO9o/CNdOvFd5ZsAExzX+57tIGGUVbmJyN0isiC4TRGRLs2+FhORt0TkfRG5uIXtkyLycLPPa0RklYj8JZfwIjJSRMY3+zwuIlfl8ly5cFzvBPyDB9066zVVyRHgb8H5kioL2Y7c7gT2McYMxb+Uy+kAIjIG+BlwvDFmCP7VLlqyl4gMDj7+BrA8ywzNjQSs7Hh1XO944GGg1sbrq5IiwETH9c62HSRMsio3Y8xTxhgTjNj6Au8GX/oJcKUxZkXwuHQrTzMBuDT4+Fzg71u+ICJ7iMiTIjJPRJ4QkQHB/XeKyCQReV1EFovIGcEmvwG+HTx+y87X0SIyQ0Q+FJEfBtvvKSLPB6PKuSIyNpvve3uO640CpgJVHXkepbJQBtwRXP9PtUPW+9xE5Lv4o603gZnB3SOBS0Vkjoi8KiJfaOUppgJfEpFjgAVA8ysj3AzcZYwZBvwT+HOzry0DDge+DPwyuO8a4B5jzDBjzG3BfQ3AF4GDgbiIlAE/BB4MRpXHACuy/b63cFxvb+BRdH0D1fnKgH84rne67SBhkHW5GWNux9953g84J7i7B/BjY8wI4DLgfhFp6ZI+TcAk4F/A9vvaxgD3BR/fh19EW8wwxjQB79D66RavGWPqjTGrgLVB1jeAi0XkOmCIMebdVrZvkeN6ffH3se2Wy/ZK5UE58M/gYgyqFTkdLQ1K5im2XuViPcFoyBgzE2gEerXyFH8DHjPGvJXDa6dp/7XQ0vizMP4BfB1/VPc3Ecn68Lrjel2AR4Ch2W6rVJ5VA9Mc1xtkO0gxa3e5iUhPETk++LgS+Ar+ZXwAngAuDr42AmgwxrS4tJkxZoUx5pydfOlF/IMMBP++0EasOmDP4HVbLDwROQFIGmNuBCYC+7TxvNtwXK8Cf6R5WDbbKVVA/YBHHNfTI/UtyGbkJsC1IpLEX2U7CWxZuuxK4FgReRd/VHZmjnl+AHxXROYD5wWft+YpoI+ILAJaOxdoMDA7yHcq/vJ52ZiApaOySrViBDApuAKN2o5OnG9DcM37W2znUKoVf0omYlfYDlFstNxa4bjeEfjzRfWUD1XsLkomYrfaDlFMtNxa4LheP+C/wEDbWZRqhybg6GQi9rLtIMVC55buhON6ZcC9aLGp8KgA7gsulKrQcmvJtcBxtkMolaVBNJvxU+r0bel2gqt8PIN/sqRSYXRxMhGbYDuEbVpuzTiu1wP/OvZ72M6iVAfUAwclE7H5toPYpG9Lt3UDWmwq/GqBux3Xq7QdxCYtt4DjeuNo/URgpcLkEPzLkJUsfVsKOK5XC7yNP5NBqahIA6OSiVjWc7ijQEduvv9Fi01FTzlwi+N67b3QRKSUfLk5rncI/vXelIqio9h6abKSUtJvS4MdrrOAA2xnUaqAVgL7JhOxujYfGSGlPnL7EVpsKvr6Av9nO0RnK9mRm+N6vYGF+FcRVirqMsBhyUTsddtBOkspj9yuR4tNlY4y/IMLJfM7XzLfaHOO6zkEVw5WqoQcBpxlO0RnKclyA36FXqNNlaafBpfNj7ySKzfH9UYC37KdQylLBgMlsbhzyZUb8Fvav3qWUlF0fSnMOy2pcnNc7zjgS7ZzKGXZXpTAib0lVW74R0iVUiUweiuZcnNc7yBgrO0cShWJQfjLZ0ZWyZQb/mwEpdRW10V59FYS5ea43gC2rmSvlPLtCZxmO0ShlMT5LsBlQKf+hWr85ANWPvS7rXdk0pR3602v477PmicmkGnYQEXPAfQefznltd132H7N07dRv+AVKK+gqt/e9B5/BWWV1Z99PV2/jmV3/ICex55Pl2GjMSbDqmkJGld9SO1eo+j1xQsAWDvrYcpqutB1hK53o3bqImCy7RCFEPm5pY7rdQGWAFaXPFv3xmNsXr2E+g9ep++pV1PVby/WznqIzas/ovcJl+zw+PqFs6jZ6yCkrJzVj91MZZ896X7IqQAYY1g59ZdsXrOUXcd8hy7DRrNp8duse/Mx+p78Y5bf/RP6nHwV5V17sWLSdez2zV8jZbrejWrR8GQi9q7tEPlWCm9Lz8VysZlMmrWvTfPLKdNEVb+9AOh20Hjq3391p9vUDj7ks0Kq7OuQ3rD1ajVrX7mfqt2HUj1g38/uS69fQ0WP3QGo6NGP9Po1bHjnGbrsN0aLTbXlQtsBCiHS5RZcgfRy2zk2zHmGms/tT3n3vph0Ew3L3gMgvaGOTGN9q9sak2Hj3OepGTQSgE1L5rDpo3foceS2uxDLu/dl8+rFGJNhc93HlHfrzfq3n6Z28GEsv+9alt5+KZs+itwfZ5Uf5ziut4vtEPkW6XIDRgNDbQYwmTSpV6fQ/fCvIyL0OeVq1jx5K0v/fjF1z95BWU3XVrf/9Lk7qei1B7XOSDKN9dQ983f6jP8hItv+r6seuB/lNd1YOvFiavc+lIaP51E7+BA2vPMsuww9gj5f/hGpF+8p5LeqwqsH8E3bIfIt6gcUrM+h2/DudKp2H0xlz/4A1OyxH/3PvgmATR+9g2lqaHHbT1+axObVS+j71esAyGxaT3pDHcvvdQH/reim5GwwGbrsdzS9T/rBZ9suv+8a+p12PXXP3sEuw0ZT2WcQTetWFerbVOF3ERFbrT6y5ea4Xg1whs0MxmRY+8r99DnlJ9vcJ1JGemOKumdvp+dY/zxKk26i6dNlVPb+HAB10//J5lUf0ver1yLl/v+miu592ePiOz97rlXeH6gdfChdho3e5nXrF75G9cD9KKvuQnnXnpiGjWQaNlLe1equR1XcDnZc75BkIjbLdpB8iWy5AacCO55j0Yk2zn+Jil37U9XX+ey+9bP/w9rXpiGV1fQ85lxqPjcCgPT61SydeBGDrn4EgLUvT6aiZ3+W3n4ZABXderHbmb9u1+uunfUwfb58JQBdDzieumduZ+OCl+lxhNWuV8Xvm/hrikRCZE8FcVxvGn7BKaXaZzHgJBOxSJRCJA8oOK7XAzjRdg6lQmZP4AjbIfIlkuWGP2KrbvNRSqntnW47QL5Etdx055JSufmK7QD5Erl9bo7rVQF1QOROSlSqkxyQTMTeth2io6I4cjsSLTalOiISB+KiWG7H2w6gVMidYjtAPmi5KaW2N8pxvW62Q3RUpMrNcb1ewMG2cygVcuX4u3dCLVLlBhxL9L4npWwYYztAR0WtCL5oO4BSETG67YcUNy03pdTOHB6cVhVakSm3YH/bYNs5lIqIGuAQ2yE6IjLlBoy0HUCpiAn1frcoldtBtgMoFTFabkVCR25K5Veof6e03JRSLRnouF7ri3wUsUiUm+N61cAw2zmUiqDQ/l5FotyAEUT7kulK2aLlZpm+JVWqMPazHSBXUSm3fWwHUCqidORm2R62AygVUVpulg20HUCpiBriuF657RC5iEq56chNqcKoIqS/X1EpNx25KVU4fW0HyEXoy81xvd74k3yVUoXRx3aAXIS+3AjpkFmpEIlmuYnIN0VkvoikRGStiKwTkbWdEa6d9C2pUoUVynJrz1n9CfxFVxaY4lzktL/tAEpFXCjLrT1vS5cDHxRpsQGEfpUepYpcKMutPSO3m4F/iMjrze80xtxUmEhZ0wWYlSqsyJbbefijtx5AprBxctLFdgClIq637QC5aE+57W6MOa7gSXKnIzelCqvadoBctGef28siMqrgSXIXyv/wSoVIKKdftWfk9i3gLBFpCD4XwBhjuhcuVlb0Om5KFVYof8faE/oQY8zcgifJXaXtACo7/ahbWU6mGPffqp0wsM52hly0p9weAIYXOkgHhPKvSil7tPqaj/rIWl2tLDyWwdm2M2StPfvcFohIMZ8ou9l2AJWdp9MHpWxnUFlJ2w6Qi/aMegYCz4rIe83vNMacUphIWVtvO4DKzuT0uP7fqHjedgzVfk22A+SiPeV2ZcFTdEwo9weUsv+aoftkjKwsExPKS+mUoFCWW5tvS40xz+PvtN8n+HgpsLrQwbKgI7fQEVloBiywnUK1W0PbDyk+7bkqyB+AS4DrgrvSwJ0FzJQtHbmF0EPpI4t1rrLa0SrbAXLRngMKJwKnAfUAxpgPgF0LGSpLOnILoQfSxwyxnUG120rbAXLRnnKrJzhxF0BE+lJcw1QduYXQcnrtVm8q9a1pOES23G4B7gF6iMiPgenAHwuaKjs6cgupWZl9l9rOoNolsuV2KHAjfsnVAOcH9xWLOtsBVG7+lR7b1XYG1S6hLLf2nAoyxhhzAfA6gIhUAZMKmio7H9oOoHLzZObg4cawSUQX+ClyoSy3FkduInKRiLwN7C0ib225AYuBf3dawjYkE7EVBAc7VLhsorp2FT2Ked6y8kWr3IB7gZOBqcG/W277GmMu6YRs2dDRW0g9nR6lB4SKX7TKzRiTMsYkjTHfMsZ82OxWjPMCF9kOoHIzKT2umOctK//MiMie5xYGSdsBVG7eMIOHpo18YjuHatF84qlQXp5Ky01ZJvK+GajnuxWv0O4TjUq56dvSEHs4faTtCKplWm6WabmF2APpo4fazqBapOVm2TuE9LIsClbQq1+9qdK3psXpHdsBchWJcksmYvWE+H+Cgtd0KlYxagTetx0iV5Eot8BrtgOo3P0rPbab7QxqBwuIp0L7jkjLTRWFLVOxbOdQ2wjt/jbQclNFooGqGp2KVXRm2g7QEVEqt7dB//KH2ZPpg3UqVnF5znaAjohMuSUTsSbgDds5VO4mp8cNsJ1BfSYFzLYdoiMiU26BWbYDqNy9qVOxismLxFOhXK90i6iV23TbAVTHLDB76PluxeE52wE6Kmrl9hQQykm+yjctfZTYzqAALbfikkzE6tCjpqE2NT1mqDHosn92hX5/G0Ss3AJP2A6gcvcJPfvWU/We7RwlLvT72yCa5fao7QCqY17LDFtuO0OJe9p2gHyIYrnNBFbYDqFyp1OxrJtiO0A+RK7ckolYBvBs51C5eyozargxuuiPJa8QTy22HSIfIldugYdtB1C5a6CqZqVOxbJlsu0A+RLVcnsCWGs7hMrdk+mD19vOUIIMcL/tEPkixkTzqLvjercB37OdQ+XmAFm44OHqnxbsCr2bmgxfvncjiz7NUC7CuSMruXZMNR/UZfjO1HpWbTQcPKCMO06tpaZi21PvVm3MMPr2jdvc15A2LLrc31U48+M0lzxaT1294fThlfzmizWsbzScOmkjS1KG742q5CdHVQPwo8c38ZVhFRw9qD3roxfci8RTY2yHyJei+C9aIHei5RZab/lTsVaUi9mtUK9x9VHVHD+4gvrNhiP+voHxQyv40eOb+Pkx1ZwwpIJrntrELa818qMvVG+zXZ9dyph3adfPPn9iYRMTZjUCsHBNhnOn1fPQmbUM7V1OOuMPHqbM3cwRA8t5/DvV7H/LBq44oop1DYZ3Vqa56YSaQn2L2fqX7QD5FNW3pSQTsRmATuUJsffMHgW7CmxNhXD8YP9ve22lMKRXGSvWG+Z8kuFLg8sBOHNEJY8uaPtajb+c3sC1o/0C/OMrDVw7poqhvf3nKC/zR31L1xn26llGRZnQdxdhTb3hT6828oPDqgrx7eUiAzxgO0Q+RbbcAv+wHUDlblp6dKdMxVqxPsMrH6UZ0a+MnrWCiP+yfbsIy9e3vtvm2UVN1FbAoQP9Mpu9PMPUd5s48Nb1HHjrev49fzMAe/YoY+7KDJuaDJ9sMFSXCy8sTjOkVxmHT1zP4RPX895qq+fNTieeWmYzQL5FvdzuQueahtaUTpiK1dBkOP3+ev7vWH/kVbZdnTa20Te/nN7AtWO2vm39ZIPhmtHVvHlhV6aesQsXPLKJunrDaftVkPw0w6i/buDHR1Zx238bueDgKm58qZHrxlRz7ehqbpjRmO9vLxu32XzxQoh0uSUTsSVE5GzrUrSKXfvWU12wqViNacPX/lXPSUMqOHdkFX27CJ9u2tqlKzcYdu/a8uBxxuImGtIw1tm667pnLfSq9bcZ3KuMYX3K+KAuQ22lMPUbuzD3kq6cdWAl/36vidOHV7B4bYbhfcvZv185S9Za+zu8jAgdJd0i0uUWuNN2AJW7Vws0FWvjZsPJ921kzJ7lXBOMvKrKhX17l/H0B/5+tklzNnPcXhWfPX7hmm3Lx9/Xtu0+s5OGVHDzTH8Etmxdhg9TGfbpve2v2e2zN3P2AZWUlwn9u5axtsGwtsHQv5u1X8cJxFObbb14oUT5aOkWU4DfA7vbDqKyNzk9rvu48jfz/rwzP07zXDLNh58a7njD/73+6rAKJp5Sy1kP1nOht4lR/f1TQbY8/txp9SSv8E/3eO3jNMvXG2L7VG7zvO7oai54ZBPD/rKeXSrhtpNr6Va9dfTXlDHc+/Zmnj57FwAuP7yK385oQATco7Y9KttJGoC/2njhQovseW7NOa7nAr+xnUNlr4rNDfOrz8mIUGs7S0TdRTx1ju0QhVAKb0sBJqAzFkKpkcrqT9hVp2IVzp9sByiUkii3ZCKWAm61nUPlRqdiFcwM4qn/2g5RKCVRboE/4O9fUCEzKT1uoO0MEfVn2wEKqWTKLZmILcc/702FzByz95C0Eb2AZX69S0Su29aSkim3wO/Qk3pDab753ELbGSLm+ihcSrw1JVVuyUTsfSI2f65UdNZUrBIxk3hqqu0QhVZS5Ra4HojcCYtRNyU9Zh9dFStvXNsBOkPJlVsyEVsA/D/bOVR2VtOjz0aq59vOEQFPEk89aztEZyi5cgv8L7DGdgiVnVcz++nCPx1jgGtsh+gsJVluweLNcds5VHYmp8f1sJ0h5B4gnnrddojOUpLlFpgAzLMdQrXfM5mDhhvDxrYfqXaiCX9/c8ko2XJLJmJNwI9t51Dtt5mKqhX01KlYubmReKpgl48qRiVbbgDJROwR4CnbOVT7PZ4+REdu2VsA/MJ2iM5W0uUWuAydlhUak3UqVrYM8D/EU5tsB+lsJV9uyURsHiX4Vy2s5hpncNqURepa/wU2kXjqOdshbCj5cgvcAET26ghRM0+nYrXXMkp4v7KWG58dXPguOnMhFB5Mj9af2/a5lHgqZTuELfpDEkgmYm+i576FwtT06H11KlabHiyF+aOt0XLb1m+Bl2yHUK1bQ4/eOhWrVSuBS2yHsE3LrZlkIpYGzgb0yq9F7pXMcJ2KtXMGOCtqCyznQsttO8lEbCFwoe0cqnU6FatFNxBPPW47RDHQctuJZCJ2DxFeOCMKns2MHG4MG2znKDIvA9fZDlEstNxadhXwvO0Qauc2U1G1XKdiNfcJcDrxVJPtIMVCy60FwekhZwAf2c6idu7x9KH1tjMUiTTwDeKpj20HKSZabq1IJmKfAF9Dp2cVpcnpcXvYzlAkrs5mFoKIVIrI70XkfRFZIiI9g/v3FpGXROQ9EblPRGpa2N6IyJ+bfT5ARDaLyFW5hBeRsSJyZLPP7xSRr+fyXM1pubUhmYjNBC61nUPt6F0zaO8mU7bUdg7L7iGe+n2W29wCbACGAnsCnwb3TwR+YYzZB0gCF7ew/UZgrIh0Dz7/PtCRU3PGAke29aBsabm1QzIRmwj81XYOtaN5Zs8PbGew6EngvGw2EJHd8YskbpoRkUpgBPBE8NBJwPgWnsYAdwPniUgFcBIwrdlrjBCRl0Vknojcv6UEReS5YFT2pogsEpGjRWQg/uDhJ8Hjt7zmV0RkpogsFpEzgu1HisisYMT5hojs39r3quXWfpcAD9kOobY1NT2mVH+GZwGnEU9lO2VwBH45PSMi80XkHhHpAvQD6owxW2Z+rAR2b+V5JgLnA18FHsa/GOYWdwFXG2OGAW8BP2v2tTeBkcDlwHXGmI+BvwC/M8YMM8Y82uz1jwS+DPwyuO/nwK+MMUOAr9DG+ail+oORteAE328AJbG4Rlg8mD5qmDEltxbt+8B44qlcTjbvB7wHnAAMB1bglwbsuKZvVUtPYoxZA7wG3AjctuX+YJTW2xgzPbjrbuDYZpu+EBToO8CAVnLOMMY0bfe4N4CfBvv2uhtjPmxley23bCQTsQbgVPy/mqoI1NG91wZqSmkq1grgBOKplTluXwdsMMY0GGPS+G8n98MfKe3a7HF9geVtPNefgfuMMc2zbL++rMBO5wGnd/LYHQQZJfj4F/hvYWuAh0TkxNa21XLLUjIRW4e/j+Fd21mU75XM8E9sZ+gk/s9ePNWR/YwzgKNFxAk+Pwl41RjTCMwXkeOC+88Enm7tiYwxbxpj3O3uSwFrRGR0cNc3aft80Tr8AxuISIuFJyKnALONMb/CL+WhrT2pllsOkonYKuBLwGLbWRRMSo/dte1HhV4j8FXiqdkdeRJjzFr8fWUPichc/LepNwRf/h7wKxFZAOzd7P5snQPcKCLzgFH4S2m25gFgnIj4b7dbdhgwL8i9N3Bna08qW/cfqmw5rjcUeBH/B0RZUklT43vVZzeK0NV2lgKpB75GPPUf20HCREduHRCsXn8MsMR2llLmT8XqFdXdBGuBE7XYsqfl1kHBGgxHoWugWvVYNKdirQaOJZ6a3uYj1Q603PIgmYgtAcagR1GtmZwe9znbGfJsKXB0Ka0Qn29abnkSHGQ4FnjGdpZSNM/suVeTKYvKxPFFwBjiKb3qSQdoueVRcJrIeOBB21lK0btm0CLbGfJgLjC6g6d7KLTc8i440fd0mp21rTrHlPSYctsZOuhx/GIr9YsB5IWeClJAjutdBtwEVNjOUgp2ZV3d7OoLeoiE8o92AriOeKrUppIVjJZbgTmuNxa4H+hjOUpJmFP93bldZdNw2zmysAE4j3jqfttBoiaMf+FCJZmIPQccgh5J7RQvZfYP01SshcARWmyFoeXWCZKJ2IfAaGCC7SxRNzk9tqftDO30GHAo8dQc20GiSt+WdjLH9b6Nf+HLLrazRFEFTZsXVJ/dUMRTsdLAb4Cf6/61wtKRWycLlg08ENCzzgugiYrKZfQu1qlY/myWeOqnWmyFp+VmQbDw81j8q5FutJsmeopwKlYG/6j5QcRTr9oOUyr0balljusNAW7Hn76l8mBfWbzo8Wp3L9s5Au/jHw190XaQUqMjN8uSidj7+KO4K9BRXF7M96di2V5v1gA3AwdqsdmhI7ciEozi/gaMs50l7B6uuu6FA8oW2RoNzwUuyWYtUZV/OnIrIslE7P1kInYs/joN79nOE2ZT0kdXWnjZT4CLgAO02OzTkVuRclyvErgQf2Wi3pbjhE4P1n/6RvX/dO+kqVibgD8CvyGeWtsJr6faQcutyDmutytwPXAZrSy1pnb0dvX573ST+lYX7s2DSYBLPNXqMnOq82m5hYTjenvjn/z5dXR3QrvcWnnT8yeWzzqmQE8/A7iKeOqVAj2/6iAtt5BxXG9f4CrgLKDacpyiNq5s9lt3VN1wQB6f0gAe8Dviqc0uszQAAAJ8SURBVBfy+LyqALTcQspxvf74JwFfBHS3HKcolZNuer/6rHoRunXwqRqBe4AbiKeKdfaD2o6WW8g5rtcd/8DD5cAAy3GKzozqy2YOlNWH5bh5CrgV+LNeQDJ8tNwiwnG9KvxVws8HjrYcp2hcX/HP6d+r+E+2/z3mAHcAtxFPrStALNUJtNwiKFgs+jz8lb9LejS3jyxJPlF9tdOOhy4H7gX+STz1RmFTqc6g5RZhjuuV4c92+DbwNUp039yC6rM+qpT0Hjv50kZgGnAX8BTxVLpzk6lC0nIrEY7r1QAnAicFt6it89mih6quf+HAsg+2TMXagL/84hRgCvHUenvJVCFpuZUox/X2Z2vRjQFsTFfqFGeUPzvtd5W3JYFHgenEUw2WI6lOoOWmcFyvK3AccDxwGHAA4T6HbiH+xUCfBp5JJmLLLOdRFmi5qR0E81o/j7+wzcHBv5+n+EZ3TcC7wOxmtzeSiVjKaipVFLTcVLs4rleNX3CDAQcY1OzfQRRuTYh64CNgSbN/FwFvAHOCRbCV2oGWm8oLx/X64JfdbkAP/COzPYBuQE2zWxX+Gf/1+FfT2Nm/qwiKLJmIre7M70NFh5abUiqS9OoSSqlI0nJTSkWSlptSKpK03JRSkaTlppSKJC03pVQkabkppSJJy00pFUlabkqpSNJyU0pFkpabUiqStNyUUpGk5aaUiiQtN6VUJGm5KaUiSctNKRVJWm5KqUjSclNKRZKWm1IqkrTclFKRpOWmlIokLTelVCRpuSmlIknLTSkVSVpuSqlI0nJTSkWSlptSKpK03JRSkaTlppSKJC03pVQkabkppSJJy00pFUlabkqpSPr/4KwEtaDMmM4AAAAASUVORK5CYII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9" name="Picture 11" descr="C:\Users\om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670" y="3172689"/>
            <a:ext cx="3740729" cy="322118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86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4909" y="5562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 err="1"/>
              <a:t>Skewness</a:t>
            </a:r>
            <a:r>
              <a:rPr lang="en-US" sz="2000" dirty="0"/>
              <a:t> has been observed in  distribution of Annual Income which can be removed with log transformation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Distribution of Annual Income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251960" cy="64008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Log Transformation on Annual Income</a:t>
            </a:r>
          </a:p>
        </p:txBody>
      </p:sp>
      <p:pic>
        <p:nvPicPr>
          <p:cNvPr id="4098" name="Picture 2" descr="C:\Users\om\Desktop\download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87" y="1142479"/>
            <a:ext cx="4484122" cy="396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om\Desktop\download (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142479"/>
            <a:ext cx="4407904" cy="373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43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0375" y="5410200"/>
            <a:ext cx="8229600" cy="1143000"/>
          </a:xfrm>
        </p:spPr>
        <p:txBody>
          <a:bodyPr>
            <a:normAutofit/>
          </a:bodyPr>
          <a:lstStyle/>
          <a:p>
            <a:r>
              <a:rPr lang="en-US" sz="2000" dirty="0"/>
              <a:t>With increase in Annual Income approved Loan Amount  increases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Distribution of loan amount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Annual Income – Loan Amount relationship </a:t>
            </a:r>
          </a:p>
        </p:txBody>
      </p:sp>
      <p:sp>
        <p:nvSpPr>
          <p:cNvPr id="4" name="AutoShape 2" descr="data:image/png;base64,iVBORw0KGgoAAAANSUhEUgAAAWAAAAFMCAYAAAD1D2YBAAAABHNCSVQICAgIfAhkiAAAAAlwSFlzAAALEgAACxIB0t1+/AAAADh0RVh0U29mdHdhcmUAbWF0cGxvdGxpYiB2ZXJzaW9uMy4xLjEsIGh0dHA6Ly9tYXRwbG90bGliLm9yZy8QZhcZAAAfY0lEQVR4nO3dfZxWdZ3/8dcbAW8gQWCQzAw0kcQ2lwat3UoLxR90s9aaUuGW3VBp/qy8YX+6GmhbrXelWW3o7k9DEjdbtmiNVMSbstRBzUBgEITMJMZEXUQz4bN/nO/oxeU1w3UNc833aub9fDzmMed8zvec8z0z17znzLnO+Y4iAjMz63n9cnfAzKyvcgCbmWXiADYzy8QBbGaWiQPYzCwTB7CZWSYOYDOzTBzAVleSTpB0j6Qtkv4o6VZJH+qB/Yak1+/E+hMk/VrS85K+V2H5kZJ+t3O9fGlbH5P08+5ua43PAWx1I+k04BLgAqAJOAD4N+DTOftVpXOBm4A9gE9l7ov1Ug5gqwtJQ4B/Bk6MiIUR8WxEPBUR84DJqc1ASZdI+r2kxyVdKmlgWrbdmZ6k/umsdnSav1rSf0haKOlpSQ9KOiQtW5xWWynpRUkzOujj4ZLulvQ/6Sz98FQ/DzgW+CLwAnBEB4c5UNJFkn4n6TFJnyjZ9pfSMT0v6beSZpYdy9ckbZS0ETi11q/vjo6hij7MkrRY0rz0l8kaSUd2tR/WNQ5gq5e3AJsjYkn5goh4IU3+P+Aw4M3AXwPNwNk17OONwKXAq4G7ga+k7U9Ky8dFRP+ImFO+oqS9gBuBbwAjKc7Ub5Q0LCLOB24HPp3Wv6mD/e8JrAIOBj4EXCFp/7TseuBNwO7A24DPSTosLfsCMAmYCOwHLKrhmKs6hir6ADAO+A/gtcDVwOVd6Yd1nQPY6mUE8NsdtDkRuCAiHo+IDcD5wEdr2McPI2JJRGwBfkQRKNV6N7AqIq6LiOci4npgBfDeGrbxRERcFRHPRMQdwC+Ao9Oy/sC/AK3Ag8BrKIIa4CRgVkSsj4jngdU17LOWY+isDwBLIuJH6eu3gNq+ftYNHMBWL09SXPftzGuA0jeyHk21rngeGFhD+/J97+z+ATYCwyUNBm4Dnqa43DISuIMiEAHGAI/sxH7adXgMVfSh3PPAgG7ok9XAAWz18itglKSjyhdIan/dPUbx52+716YaFNded92J/W8D1Mny8n2X778rRlME63igX0R8PiIeKbnk0u4JdvzLqRqdHcOO+mANwAFsdRERmyjehJsr6VhJgyS9StJxwHWp2VzgXEn7SBoFnAdck5atBMZLGitpRFpWi0eBY9I+h1VY/t/AWEkfkbS7pGnAG4CFNexj99S/gZJOBPZP210P7JHeIBso6WMU17lL9/15SXtKGgtMq/HYqjmGHfXBGoAD2OomIr4M/BMwC/gjxZ/Ln6F44wfgqxRvni0FHgBaePmNtPuAK4B7gHuBLTXu/gzgHOAPvHxdtrRvm4CpwGkUlw5OB94dEU/WsI8BwA8p/sz/fFr/mXQ9+zTgJ8AGijfA1pasdzbFpYDHgO+nNjXr7Biq6IM1AHlAdjOzPHwGbNYgJB2U7lvu6OOfc/fRulfdAzg90vlghfoB6Qb65pLaOZJWSVomaUpJfWqqrZJ0dkl9f0l3SWqVdJ2k3VJ99zTfmpaPqfdxmu2siFiV7jvu6OOc3H207lXXAJZ0CXBz+X4k7Upx4/eTJbV3AFMo7lM8GrhM0gBJg4DvAEdRvLM7RdKEtNpVwOyIGAusA05O9TOBdak+G7isHsdnZrYz6hrAEXE6ld95vQyYQ/FObbtJwA8iYmtEPA4sBw6neFLqvojYEBEvAjcAUyUNAA6heF4fYD7FGxLt25qf+vAz4DBJnd2SZGbW4zq6KbtuVIyE1T8i5pY+Ow/sQ3HrUbs2YBTFvaAby+oHUtxYvilefhexvX37tkrXeQYYTnH/ZUUjRoyI0aNH13w8ZmadWbp06RMRUfG+7x4NYEn7AZ+juJxQybay+YFdrO9oWXt/ZgAzAPbbbz9aWlo66JaZWddIWt/Rsp6+C+K1wL7A/ZJWUlxeuEHS2yjuVRxR0rYp1TqqtwFDK9SpsM7Q1H47ETEnIpojormpqTseTDIzq16PBnBE/CIiXhcR4yJiHMVN9sdFxM+BxcAHJe0i6dXAhLT8bmCipJGS+gPHAYvTo5WrJLWPfDUtbYP0eRqApGOA5RHx5546TjOzatT7LojzgR8DB0hqkdTRuKpExG3AEuAhigA9JSI2R8RmivFS25fdHBG3p9U+CXxZ0mqKx0AvSvULgYNSfRYeUNvMGpCfhEuam5vD14DNrLtJWhoRzZWW+Uk4M7NMHMBmZpk4gM3MMnEAm5ll4gA2M8vEAWxmlokD2Mwskx4fjKe3ufgNl+bugu2EM1Z8MXcXrA/zGbCZWSYOYDOzTBzAZmaZOIDNzDJxAJuZZeIANjPLxAFsZpaJA9jMLBMHsJlZJg5gM7NMHMBmZpk4gM3MMnEAm5ll4gA2M8vEAWxmlokD2MwsEwewmVkmDmAzs0wcwGZmmTiAzcwycQCbmWXiADYzy6TuASxpgqQHS+bPkPSwpJWSfiqpKdX7SfqmpFZJ90uaULLOxyWtSB8nldSbU9tWSZdL6pfqwyUtSvVFkobV+zjNzGpV1wCWdAlwc9l+HgD+KiLGAXcCZ6f6dGB4RIxN01elbYwGZgLNwETgLEkj0zrzgOlpnSbg2FS/CFiQ6guAWXU4PDOznVLXAI6I04E3l9VuiYgtafY3wKg0PQm4PrVZDkjSvsA7gRsj4tmI2AwsAiZLGgNsSW0B5gNTy7dVVjczaxi5rwFPBxan6X2AjSXL2ijCudY6FGfSTwFExNOAL0GYWcPJFsCSTgaGA/+/pLytrNnALtajg3p5H2ZIapHU0tbWtuNOm5l1oywBLOkfgBOBv4+Iram8ARhR0qwp1WqtA2ySNDjtawjwZKV+RMSciGiOiOampqadOygzsxr1eABLmgF8CpiSLg+0WwxMS23GA4MiYi2wBHiPpD1SqE4BlkTEGmCIpHFp/Wm8fDnjVuCECnUzs4bRv54bl3Q+xZ0JB0hqAU7n5bsefiUJgHRHxFxgoqRWYAvF9WEiYq2kS4GlgICLI+KRtI3pwHxJg4CbgGtT/UxgnqSZwDrgI/U8TjOzrqhrAEfEecB5ZeXRHbTdCpzSwbIrgSsr1O8BDq1QbwMm19hdM7MelfsuCDOzPssBbGaWiQPYzCwTB7CZWSYOYDOzTBzAZmaZOIDNzDJxAJuZZeIANjPLxAFsZpaJA9jMLBMHsJlZJg5gM7NMHMBmZpk4gM3MMnEAm5ll4gA2M8vEAWxmlokD2MwsEwewmVkmDmAzs0wcwGZmmTiAzcwycQCbmWXiADYzy8QBbGaWiQPYzCwTB7CZWSYOYDOzTBzAZmaZ1D2AJU2Q9GDJ/HBJiyS1ps/DUr2fpG+m+v2SJpSs83FJK9LHSSX15tS2VdLlkvp1tg8zs0ZS1wCWdAlwc9l+LgIWRMRYYAEwK9WnA8NTfTpwVdrGaGAm0AxMBM6SNDKtMw+YntZpAo7dwT7MzBpGXQM4Ik4H3lxWngRcn6bnA1PL6xGxHJCkfYF3AjdGxLMRsRlYBEyWNAbYktp2uK2yuplZw8hxDXh4RDwFEBFPA+2XB/YBNpa0awNGdaHe2T7MzBpGjgCOsvmBJdPbOlhWa72zfbxE0gxJLZJa2traOuiumVl95AjgTZIGA0gaAjyZ6huAESXtmlKt1npn+9hORMyJiOaIaG5qatqpgzIzq1WOAL4VOCFNTwMWp+nFaR5J44FBEbEWWAK8R9IeKVSnAEsiYg0wRNK4CtvqaB9mZg2j3ndBnA/8GDgg/al/BHAmcIKkVuDvgbNS87nAM6k+j+JOCFIIXwosBVqAiyPikbTOdGC+pNUUZ7nXpnpH+zAzaxj967nxiDgPOK/CoskV2m4FTulgO1cCV1ao3wMcWqHeVmkfZmaNxE/CmZll4gA2M8vEAWxmlokD2MwsEwewmVkmDmAzs0wcwGZmmTiAzcwycQCbmWXiADYzy8QBbGaWiQPYzCwTB7CZWSYOYDOzTBzAZmaZOIDNzDJxAJuZZeIANjPLxAFsZpaJA9jMLBMHsJlZJg5gM7NMHMBmZpk4gM3MMnEAm5ll4gA2M8vEAWxmlokD2MwsEwewmVkmWQJY0kclLZPUKukGSYMlDZe0KNUWSRqW2vaT9M1Uv1/ShJLtfFzSivRxUkm9ObVtlXS5JP+iMbOG0+PBJGlv4EvAWyNiLLAROBW4CFiQaguAWWmV6cDwVJ8OXJW2MxqYCTQDE4GzJI1M68wDpqd1moBj635gZmY1ynFmOBAYBAxO8xuAF4BJwPWpNh+YmqZfqkfEckCS9gXeCdwYEc9GxGZgETBZ0hhgS2pbvi0zs4bR4wEcEY8CXwdWSLqK4uz12xRnuU+lNk8Dw9Iq+1CcJbdrA0Z1oW5m1lByXIIYArwPeCvwM2B/4F1AlDUdWDK9rYNltdbL+zJDUouklra2tip6b2bWffpn2OfRwIqIWEFxFrwZOAXYJGlwRGxOIf1kar8BGFGyflOqbQDGldV/00n7V4iIOcAcgObm5vJfAGZmdZXjGvBa4O3tdzlQvIm2ErgVOCHVpgGL0/TiNI+k8cCgiFgLLAHeI2kPSYOBKcCSiFgDDJE0rsK2zMwaRo+fAUfEfZKuAH4laSvwADAD2A2YJ2kmsA74SFplLjBRUiuwheJOCCJiraRLgaWAgIsj4pG0znRgvqRBwE3AtT1ycGZmNchxCYKIuBy4vKz8P8DkCm23UlyiqLSdK4ErK9TvAQ7d+Z6amdWPH1AwM8vEAWxmlklVASzpvAq1L3V/d8zM+o5qz4CnVaidVKFmZmZV6vRNOEkfAj4M7CvpxyWL9qW4e8HMzLpoR3dB3AU8DgwHLimpb4qIB+vWKzOzPqDTAI6I9cB64G8AJO1Fcc8tkoZFxJOdrG5mZp2o6j5gSacBs4Gnga0UIRwU4ziYmVkXVPsgxueBAyLij/XsjJlZX1LtXRAbKJ5UMzOzblLtGXAbcI2ke0uLEXFp93fJzKxvqDaAl6bPr6pXR8zM+pqqAjgiZte7I2ZmfU21d0Es5JX/sYKIeF+398jMrI+o9hLExWXzbwMO6ua+mJn1KdVegri9rHS7pPvr0B8zsz6j2ksQw0pngUOAoXXpkZlZH1HLXRDBy0/A/R74bL06ZWbWF1R7CWJMvTtiZtbXVHsJYhfg08C7KM6AbwO+GxEv1q9rZma9W7WXIK4ABqTPAj4EfJvivxmbmVkXVBvAR0TEwSXzSyStqEeHzMz6imoH43le0ktDT0oaAzxfny6ZmfUN1Z4BnwbcImk9xSWI1+L/CWdmtlOqDeBTKMYEXpfmhwAnA3fUoU9mZn1CtQHcHBHb/WdkSVfWoT9mZn1GtdeAn5P00lCUkvasU3/MzPqMWgbjuUvSf6b5DwDfqE+XzMz6hmqfhGv/bxjvongT7sSIeKCuPTMz6+WqPQMmIh4CHqpjX8zM+pRqrwF3K0kDJF0i6WFJj0raS9L+ku6S1CrpOkm7pba7p/nWtHxMyXbOkbRK0jJJU0rqU1NtlaSzcxyjmdmOZAlgiseYnwUOBPYDngKuAmZHxFiK291OTm3PBNal+mzgMgBJ7wCmAAcDRwOXpWAfBHwHOAoYD0yRNKGHjsvMrGo9HsCSRgF/A8yKhOJSyCHATanZfGBqmp6U5omInwGHSVKq/yAitkbE48By4HDgMOC+iNiQBgu6oWRbZmYNI8cZ8CEUI6rdmi4RzANGAptSGAO0AaPS9D7AxpL1nwGGV6i3r9NR3cysoeQI4JFAK3AMxeWDPwCzgG1l7QaWTHe0rNb6diTNkNQiqaWtrW3HPTcz60Y5AngT8GxE/CkitgL/BezL9v/iqAnYkKY3ACNKlg2lOKstr7ev01H9FSJiTkQ0R0RzU1NT14/IzKwLcgTwL4B3SBqd5qek2ipJk1JtGrA4TS9O80g6BlgeEX9O9Q9K2kXSq4EJwD3A3cBESSMl9QeOK9mWmVnDqPo+4O4SEc9I+gTwI0kDgF9S3PEwH5gr6V+B+3h5tLULgaslrQaeAE5M27lN0hKKe5O3AqdExGYASacCSygGkb+2wn91NjPLrscDGCAibgHeVFZ+GHhrhbZbgOM72M5silvTyusLgYU731Mzs/rJdR+wmVmf5wA2M8vEAWxmlokD2MwsEwewmVkmDmAzs0wcwGZmmTiAzcwycQCbmWXiADYzy8QBbGaWiQPYzCwTB7CZWSYOYDOzTBzAZmaZOIDNzDJxAJuZZeIANjPLxAFsZpaJA9jMLBMHsJlZJg5gM7NMHMBmZpk4gM3MMnEAm5ll4gA2M8vEAWxmlokD2MwsEwewmVkmDmAzs0yyBrCkMyUtS9PDJS2S1Jo+D0v1fpK+mer3S5pQsv7HJa1IHyeV1JtT21ZJl0vyLxozazjZgknS3wIfLildBCyIiLHAAmBWqk8Hhqf6dOCqtP5oYCbQDEwEzpI0Mq0zD5ie1mkCjq3nsZiZdUWWAJY0Avg68JmS8iTg+jQ9H5haXo+I5cXq2hd4J3BjRDwbEZuBRcBkSWOALalt+bbMzBpGjwewJAHXAGcBfyhZNDwingKIiKeBYam+D7CxpF0bMKoLdTOzhpLjDPgLwF0RcVtZPcrmB5ZMb+tgWa317UiaIalFUktbW1vHPTYzq4McATwG+AdJK4HFwIGS7gQ2SRoMIGkI8GRqvwEYUbJ+U6rVWn+FiJgTEc0R0dzU1LTTB2ZmVoseD+CIODUiDoqIcRTXd1dHxNuBW4ETUrNpFOFM+jwNQNJ4YFBErAWWAO+RtEcK7inAkohYAwyRNK7CtszMGkb/3B0ocSYwT9JMYB3wkVSfC0yU1ApsobgTgohYK+lSYCkg4OKIeCStMx2YL2kQcBNwbY8dhZlZlbIGcESsAw5J023A5ApttgKndLD+lcCVFer3AId2Z1/NzLqbH1AwM8vEAWxmlokD2MwsEwewmVkmDmAzs0wcwGZmmTiAzcwycQCbmWXiADYzy8QBbGaWiQPYzCwTB7CZWSYOYDOzTBzAZmaZNNJ4wGa92uoLPp27C7YTDjz3u92+TZ8Bm5ll4gA2M8vEAWxmlokD2MwsEwewmVkmDmAzs0wcwGZmmTiAzcwycQCbmWXiADYzy8QBbGaWiQPYzCwTB7CZWSYOYDOzTHo8gCXtJukWSWsktUo6O9X3l3RXql0nabdU3z3Nt6blY0q2dY6kVZKWSZpSUp+aaqvat29m1mhynQH/S0QcALwJOEHSocBVwOyIGAusA05Obc8E1qX6bOAyAEnvAKYABwNHA5dJGiBpEPAd4ChgPDBF0oQeOzIzsyr1eABHxPMRcXOafg54GNgbOAS4KTWbD0xN05PSPBHxM+AwSUr1H0TE1oh4HFgOHA4cBtwXERsi4kXghpJtmZk1jKzXgCXtDbwFWAZsiohIi9qAUWl6H2BjyWrPAMMr1NvX6ahuZtZQsgWwpF2BHwDnpNK2siYDS6Y7WlZrvbwPMyS1SGppa2vbcafNzLpRlgCWNBD4IfDTiLia4ix1aEmTJmBDmt4AjChZNjS1L6+3r9NR/RUiYk5ENEdEc1NTU5ePx8ysK3LcBbEHsBC4MyK+ChARLwCrJE1KzaYBi9P04jSPpGOA5RHx51T/oKRdJL0amADcA9wNTJQ0UlJ/4LiSbZmZNYwc/xX5MOBI4HWSTkq1BcAngbmS/hW4D2hfdiFwtaTVwBPAiQARcZukJcBDwFbglIjYDCDpVGAJMAC4NiJu74kDMzOrRY8HcETcBuzaweK3Vmi/BTi+g23Nprg1rby+kOIs28ysYflJODOzTBzAZmaZOIDNzDJxAJuZZeIANjPLxAFsZpaJA9jMLBMHsJlZJg5gM7NMHMBmZpk4gM3MMnEAm5ll4gA2M8vEAWxmlokD2MwsEwewmVkmDmAzs0wcwGZmmTiAzcwycQCbmWXiADYzy8QBbGaWiQPYzCwTB7CZWSYOYDOzTBzAZmaZOIDNzDJxAJuZZeIANjPLxAFsZpZJrw1gSVMlLZO0StLZuftjZlauVwawpEHAd4CjgPHAFEkT8vbKzGx7vTKAgcOA+yJiQ0S8CNwATM3cJzOz7fTWAN4H2Fgy3waMytQXM7OK+ufuQB1tK5sfWN5A0gxgRprdLGlV3Xv1l2cE8ETuTtTLmTo9dxd6k179WuG8OV1d83UdLeitAbyB4sXQrinVthMRc4Auf1X7AkktEdGcux/W+PxaqV1vvQRxNzBR0khJ/YHjgMWZ+2Rmtp1eeQYcEZslnQosAQYA10bE7Zm7ZWa2nV4ZwAARsRBYmLsfvYAv0Vi1/FqpkSIidx/MzPqk3noN2Mys4TmAG4SkoZLmSFojqVXSr7vrEWpJmztZ9pn0uPaa9Oj2F7uw/UMl+UGXTCRtk7QyfR8fknR0jevfJqni3QuSjpDUkl4fayV9Kz1pWsv2h0o6uZZ1+goHcAOQ1A/4KbACODAixgLvBV5f5/1+Fngf0BwRBwBHA8O7sKlD8ZOGOW2JiHERcRDwWeDc7tiopDcCVwEfSq+PQ4BHgaE1bmoo4ACuJCL8kfkDmAws7mT5UIrHqVcCdwEH76A+GJgPtAJ3Aps72O56YN8Olq0DRqTpI4GfpOmjgGXAw8Avgb2Bx4FNqR+f6qRfs4CfAL8C1gCnAd9L7e4ABqV24yhuG1ye6mNK+vQN4DfAl3J/3xrlo/T7C3wM+EaaHpG+tu0fHylpd176Hi6leFK0ucJ2v1e6Ttmyq4HjyvsA7Afcnrb9UHrtXAf8KfXhytTuK2l+OfD+ktfZr4GfAauBb1H8MvlNei2/MbXbE7gWeDAtO6akT9cA9wI35v6+VPW9y90BfwTAWcAFnSz/OnBumn4H0LKD+leAr6bp3agQwMCrgMc62ec6Kgfw/cChafoQYFj6ob+iiv7OovjFsCswNv1QTkzLrgM+DCj9AI9O9Q8A3y/p0/G5v1+N9kHx1OdK4BHgBeDkVB8IDE3TrwF+n6YnA7el5aL4RVopgJdS/EVWaZ9XUzmAvw58Pk03AW8ARgPLStr+XQrZ/qnNGopf5EdS/BX4aorbR9cD/zet82lgTpq+AnhfyXGtLenT5cAuub8n1X702tvQ/sII2OWlGenXFCG1W0SMpnhhfgAgIu6Q1CRpz07qk4ETUv15SZX2uUcX+/oAcKmkBRRnGU9W2H5H/YIijP8k6WHgzxFxb6qvpvjBew0wEViUttsPeKxk27d2sd+92ZaIGAcgaRiwWNIyir8+TpP0boq/itrHQ5kMzI2IF9I6f+pgu115jTwAnJOuE98aEb+UNLqszZHA/CgGymqT9HPgcOAZYE1EPJ76tT4dAxSvj/ek6f8DHCXpwjQ/qOT1dUdEbO1Cv7NwADeGB4GX3nCLiDdBp2+eVUzUkvquwJ93sM+NwC6S9o2I31VYHh3s5xPAuyh+iO6UdMwO9lPar5c3HrGtLLi3pXb9gPUR8YYqtmtl0i/EW4CDgSOAvwKmRsQTJa+nal4fUFxqOowi/F6xKyp/X6+RdD9FyM+RdAXF2W5nlLZXblvZdPv++gFHRMQftttI5RONhuY34RrDIkCSzpG0C8XMniXLb6f48xxJbwPaIuKZTuotpLMFSX9daYdR/M32TeDfJe2V2o6QdH5q8jgwXsWr+m0lq74fWBIR/0TxyPdoiuu/+6VttF9CqNSvajya1nt/+ry7pCOqXLfPkzSE4hfkUoo3VG9P4ftGXh6QqvT1MZJi9MBKLgcukHRwarurpDMk7UN6faT620v2fwywLiIupngDbyzwFDAyrd/++jhe0i6SRgB/C9xTw2HeDMxUoZ+kyTWs21B8BtwAIiIkvRf4MvAbSQE8m+YBZgP/JmklRdh9dAf1WcD1kj5HEZId+SrFL+GfS9oNeBH497TsAoprak9TvNHR7t0UlyCepXgz7acUZ1QzJT1Ccf25o35V+7U4DviWpK9RhMblFD+0Vtke6Wu9C8VZ4oURca+kp4D/TLeA3Q20/2l+HcU/KVgNrKXy2ScRcaekM4BrUrDvTnE2+zTFU28/knQ8xRul7Q4Avi3pBYqQPjEinpJ0A8W13kUR8UlJb6F4k+5FYGZE/EFStX/1/CPFycNKivc4fgHcVOW6DcVPwpmZZeJLEGZmmTiAzcwycQCbmWXiADYzy8QBbGaWiQPYzCwTB7D1WpJGp0dyu7Lux9JTXJ21OVLST7rWOzMHsJlZNg5g6+2GSLohDVj+35IGS/qupIclrZY0T8V/zkbSW1QMhL8MOLOWnaRBx9v3c1fJ47vHpMHMV0i6T9KhqT5L0kJJv5K0XtIXuv3IreE5gK236w+ckUYLW08xrOG5EfH6iDiQYryEoyQNAOYC0yPiEIpHXWvxJeDXaT//SDGWLhSPAL8hDS50YVrWbgvwTuDNwCwVA/NbH+KxIKy3+2NErEvTPwGmA8slnQqMoRiicW/gIGBDRLSPe/F8jfs5kspDcO4KXJjGPhhM8Uug3b0R8RzwnKRngL2AP9a4X/sL5t+41pcMpAjcayjOWMcD36cYwKbaIRqr1T424vcpBrw5HDieCkM4Jls7WWa9lAPYeruBadjDfhRnv7cAv6MYrnEPin9/BLAKGCdp7zRk4ptq3E9HQ3AOpxi4/jmKSw1mL/ElCOvt9gJ+DowEbgS+RjFG7VqK4RK3AkTEZkkzKYbY3EQR0r+tYT+dDQ364zR85/07ezDWu3g4SjOzTHwGbNYJSadR/Kv3co9FxKSe7o/1Lj4DNjPLxG/CmZll4gA2M8vEAWxmlokD2MwsEwewmVkm/wtveSyvcpo0+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 descr="C:\Users\om\Desktop\download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928255"/>
            <a:ext cx="4420607" cy="421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om\Desktop\download (5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28255"/>
            <a:ext cx="4191955" cy="421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3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4691" y="175878"/>
            <a:ext cx="8839200" cy="35752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/>
              <a:t>#No of borrowers per purpose</a:t>
            </a:r>
          </a:p>
        </p:txBody>
      </p:sp>
      <p:pic>
        <p:nvPicPr>
          <p:cNvPr id="5122" name="Picture 2" descr="C:\Users\om\Desktop\download (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909" y="568037"/>
            <a:ext cx="9324109" cy="295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4"/>
          <p:cNvSpPr>
            <a:spLocks noGrp="1"/>
          </p:cNvSpPr>
          <p:nvPr>
            <p:ph type="body" idx="1"/>
          </p:nvPr>
        </p:nvSpPr>
        <p:spPr>
          <a:xfrm>
            <a:off x="10391" y="3505200"/>
            <a:ext cx="8839200" cy="35752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/>
              <a:t>#No of borrowers per state</a:t>
            </a:r>
          </a:p>
        </p:txBody>
      </p:sp>
      <p:pic>
        <p:nvPicPr>
          <p:cNvPr id="5123" name="Picture 3" descr="C:\Users\om\Desktop\download (8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909" y="3733800"/>
            <a:ext cx="914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683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269</TotalTime>
  <Words>708</Words>
  <Application>Microsoft Office PowerPoint</Application>
  <PresentationFormat>On-screen Show (4:3)</PresentationFormat>
  <Paragraphs>145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Gill Sans MT</vt:lpstr>
      <vt:lpstr>Verdana</vt:lpstr>
      <vt:lpstr>Wingdings 2</vt:lpstr>
      <vt:lpstr>Solstice</vt:lpstr>
      <vt:lpstr>Bad loan Prediction</vt:lpstr>
      <vt:lpstr>PowerPoint Presentation</vt:lpstr>
      <vt:lpstr>Problem</vt:lpstr>
      <vt:lpstr>1. Data Gathering : Feature Set</vt:lpstr>
      <vt:lpstr>Dataset</vt:lpstr>
      <vt:lpstr>2. Data Preparation : Exploratory Data Analysis</vt:lpstr>
      <vt:lpstr>Skewness has been observed in  distribution of Annual Income which can be removed with log transformation </vt:lpstr>
      <vt:lpstr>With increase in Annual Income approved Loan Amount  increases </vt:lpstr>
      <vt:lpstr>PowerPoint Presentation</vt:lpstr>
      <vt:lpstr>PowerPoint Presentation</vt:lpstr>
      <vt:lpstr>Missing Values can be replaced by median in continuous feature or with mode in categorical feature</vt:lpstr>
      <vt:lpstr>3.2 Outlier Detection</vt:lpstr>
      <vt:lpstr>3.3 Categorical Numeric conversion</vt:lpstr>
      <vt:lpstr>3.4 Feature Scaling</vt:lpstr>
      <vt:lpstr>Correlation Matrix</vt:lpstr>
      <vt:lpstr>4. Classification Model </vt:lpstr>
      <vt:lpstr>Handling Imbalanced dataset</vt:lpstr>
      <vt:lpstr>SMOTE: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Bad loan Prediction</dc:title>
  <dc:creator>om</dc:creator>
  <cp:lastModifiedBy> </cp:lastModifiedBy>
  <cp:revision>64</cp:revision>
  <dcterms:created xsi:type="dcterms:W3CDTF">2020-07-24T08:10:18Z</dcterms:created>
  <dcterms:modified xsi:type="dcterms:W3CDTF">2021-10-24T08:59:07Z</dcterms:modified>
</cp:coreProperties>
</file>