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70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76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4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8AA095-1816-4B42-AE78-B6AA0620B6E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9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23" y="1584102"/>
            <a:ext cx="8915399" cy="1866756"/>
          </a:xfrm>
        </p:spPr>
        <p:txBody>
          <a:bodyPr/>
          <a:lstStyle/>
          <a:p>
            <a:pPr algn="ctr"/>
            <a:r>
              <a:rPr lang="en-US" dirty="0"/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14" y="948605"/>
            <a:ext cx="8915400" cy="38552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</a:p>
          <a:p>
            <a:r>
              <a:rPr lang="en-US" sz="7200" dirty="0"/>
              <a:t>Before training the model the dataset is divided into </a:t>
            </a:r>
            <a:r>
              <a:rPr lang="en-US" sz="7200" dirty="0" smtClean="0"/>
              <a:t>the training </a:t>
            </a:r>
            <a:r>
              <a:rPr lang="en-US" sz="7200" dirty="0"/>
              <a:t>set and testing/validation set.</a:t>
            </a:r>
          </a:p>
          <a:p>
            <a:r>
              <a:rPr lang="en-US" sz="7200" dirty="0"/>
              <a:t>The scaling was performed </a:t>
            </a:r>
            <a:r>
              <a:rPr lang="en-US" sz="7200" dirty="0" smtClean="0"/>
              <a:t>on the training </a:t>
            </a:r>
            <a:r>
              <a:rPr lang="en-US" sz="7200" dirty="0"/>
              <a:t>and </a:t>
            </a:r>
            <a:r>
              <a:rPr lang="en-US" sz="7200" dirty="0" smtClean="0"/>
              <a:t>testing </a:t>
            </a:r>
            <a:r>
              <a:rPr lang="en-US" sz="7200" dirty="0"/>
              <a:t>set.</a:t>
            </a:r>
          </a:p>
          <a:p>
            <a:r>
              <a:rPr lang="en-US" sz="7200" dirty="0"/>
              <a:t>The categorical columns were converted into numeric values.</a:t>
            </a:r>
          </a:p>
          <a:p>
            <a:r>
              <a:rPr lang="en-US" sz="7200" dirty="0"/>
              <a:t>We train the different models using a training set by using multiple regression algorithms like Linear Regression, Random Forest, Gradient Boosting, and Grid Search CV for best parameters. </a:t>
            </a:r>
          </a:p>
          <a:p>
            <a:r>
              <a:rPr lang="en-US" sz="7200" dirty="0"/>
              <a:t>Then we test each model with a test set, we will find the accuracy of train and test predictions using evaluation metrics like RMSE (Root mean squared error) and r2_score (R-squared).</a:t>
            </a:r>
          </a:p>
          <a:p>
            <a:r>
              <a:rPr lang="en-US" sz="7200" dirty="0"/>
              <a:t>The model which gives close train and test accuracy with the least RMSE train test difference is chosen.</a:t>
            </a:r>
          </a:p>
        </p:txBody>
      </p:sp>
    </p:spTree>
    <p:extLst>
      <p:ext uri="{BB962C8B-B14F-4D97-AF65-F5344CB8AC3E}">
        <p14:creationId xmlns:p14="http://schemas.microsoft.com/office/powerpoint/2010/main" val="39948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995" y="922847"/>
            <a:ext cx="8915400" cy="4473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</a:p>
          <a:p>
            <a:pPr marL="0" indent="0">
              <a:buNone/>
            </a:pPr>
            <a:r>
              <a:rPr lang="en-US" sz="1800" dirty="0"/>
              <a:t>On the basis of </a:t>
            </a:r>
            <a:r>
              <a:rPr lang="en-US" sz="1800" dirty="0" smtClean="0"/>
              <a:t>the trained </a:t>
            </a:r>
            <a:r>
              <a:rPr lang="en-US" sz="1800" dirty="0"/>
              <a:t>model, the prediction was performed. We also created </a:t>
            </a:r>
            <a:r>
              <a:rPr lang="en-US" sz="1800" dirty="0" smtClean="0"/>
              <a:t>an API </a:t>
            </a:r>
            <a:r>
              <a:rPr lang="en-US" sz="1800" dirty="0"/>
              <a:t>interface for estimating </a:t>
            </a:r>
            <a:r>
              <a:rPr lang="en-US" sz="1800" dirty="0" smtClean="0"/>
              <a:t>the cost </a:t>
            </a:r>
            <a:r>
              <a:rPr lang="en-US" sz="1800" dirty="0"/>
              <a:t>of </a:t>
            </a:r>
            <a:r>
              <a:rPr lang="en-US" sz="1800" dirty="0" smtClean="0"/>
              <a:t>premiums </a:t>
            </a:r>
            <a:r>
              <a:rPr lang="en-US" sz="1800" dirty="0"/>
              <a:t>on the basis of personal health information/status.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</a:p>
          <a:p>
            <a:r>
              <a:rPr lang="en-US" dirty="0"/>
              <a:t>When the </a:t>
            </a:r>
            <a:r>
              <a:rPr lang="en-US" dirty="0" smtClean="0"/>
              <a:t>code is ready we store all the files in GitHub.</a:t>
            </a:r>
          </a:p>
          <a:p>
            <a:r>
              <a:rPr lang="en-US" dirty="0" smtClean="0"/>
              <a:t>With the help of GitHub actions, we create the workflow for creating a Docker image for the model as well as pushing it into the Heroku platform.</a:t>
            </a:r>
          </a:p>
          <a:p>
            <a:r>
              <a:rPr lang="en-US" dirty="0" smtClean="0"/>
              <a:t>When the code is pushed to the main branch the workflow gets triggered and the model gets deployed into Heroku</a:t>
            </a:r>
          </a:p>
          <a:p>
            <a:pPr marL="0" indent="0">
              <a:buNone/>
            </a:pPr>
            <a:r>
              <a:rPr lang="en-IN" b="1" dirty="0"/>
              <a:t>Q </a:t>
            </a:r>
            <a:r>
              <a:rPr lang="en-IN" b="1" dirty="0" smtClean="0"/>
              <a:t>8) </a:t>
            </a:r>
            <a:r>
              <a:rPr lang="en-IN" b="1" dirty="0"/>
              <a:t>How logs are managed</a:t>
            </a:r>
            <a:r>
              <a:rPr lang="en-IN" b="1" dirty="0" smtClean="0"/>
              <a:t>?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We are </a:t>
            </a:r>
            <a:r>
              <a:rPr lang="en-IN" dirty="0" smtClean="0"/>
              <a:t>using logs at each start and end of the components process and where there is any important import or export of file happens inside the pipeline.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72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699" y="879837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</a:t>
            </a:r>
            <a:r>
              <a:rPr lang="en-US" sz="3200" b="1" dirty="0" smtClean="0"/>
              <a:t>:</a:t>
            </a:r>
            <a:endParaRPr lang="en-US" sz="32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Development of a predictive model that should able to predict the amount of the premium for health insurance which will give an estimate of how much a person needs on their individual health situation.                      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Gets </a:t>
            </a:r>
            <a:r>
              <a:rPr lang="en-US" dirty="0" smtClean="0"/>
              <a:t>an idea about </a:t>
            </a:r>
            <a:r>
              <a:rPr lang="en-US" dirty="0"/>
              <a:t>how much amount </a:t>
            </a:r>
            <a:r>
              <a:rPr lang="en-US" dirty="0" smtClean="0"/>
              <a:t>is required </a:t>
            </a:r>
            <a:r>
              <a:rPr lang="en-US" dirty="0"/>
              <a:t>annually according to their own </a:t>
            </a:r>
            <a:r>
              <a:rPr lang="en-US" dirty="0" smtClean="0"/>
              <a:t>health </a:t>
            </a:r>
            <a:r>
              <a:rPr lang="en-US" dirty="0"/>
              <a:t>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can help a person in focusing more on the health aspect of </a:t>
            </a:r>
            <a:r>
              <a:rPr lang="en-US" dirty="0" smtClean="0"/>
              <a:t>insurance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 in giving premium of health insurance.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Data Sharing Agreement 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319" y="2065867"/>
            <a:ext cx="10131425" cy="3649133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Column </a:t>
            </a:r>
            <a:r>
              <a:rPr lang="en-IN" dirty="0" smtClean="0"/>
              <a:t>names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Column data </a:t>
            </a:r>
            <a:r>
              <a:rPr lang="en-IN" dirty="0" smtClean="0"/>
              <a:t>type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Numerical Columns names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Categorical Columns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Target columns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Domain Values of categorical columns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3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873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1026" name="Picture 2" descr="https://imgr.whimsical.com/object/CiEQ2QM7BZ1sRsWQJ86jT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28" y="1596981"/>
            <a:ext cx="7443989" cy="4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624110"/>
            <a:ext cx="8911687" cy="7668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Data Ingestion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</a:rPr>
              <a:t>Data validation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02" y="1571223"/>
            <a:ext cx="8915400" cy="4365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</a:t>
            </a:r>
            <a:r>
              <a:rPr lang="en-US" dirty="0" smtClean="0"/>
              <a:t>page and saved into the MongoDB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accumulated data from </a:t>
            </a:r>
            <a:r>
              <a:rPr lang="en-IN" dirty="0" smtClean="0"/>
              <a:t>the DB </a:t>
            </a:r>
            <a:r>
              <a:rPr lang="en-IN" dirty="0"/>
              <a:t>is exported in </a:t>
            </a:r>
            <a:r>
              <a:rPr lang="en-IN" dirty="0" smtClean="0"/>
              <a:t>CSV </a:t>
            </a:r>
            <a:r>
              <a:rPr lang="en-IN" dirty="0"/>
              <a:t>format for </a:t>
            </a:r>
            <a:r>
              <a:rPr lang="en-US" dirty="0" smtClean="0"/>
              <a:t>data validation.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data </a:t>
            </a:r>
            <a:r>
              <a:rPr lang="en-US" dirty="0"/>
              <a:t>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Numerical columns – Validating the names of columns that have numerical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Categorical columns – Validating the names of columns that have categorical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Domain values of categorical columns – Validating the categories that are present in each categorical column.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Target column – Validating the name of the target column.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39" y="624110"/>
            <a:ext cx="8911687" cy="11358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Data Transformation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933" y="1729785"/>
            <a:ext cx="8915400" cy="2739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Data </a:t>
            </a:r>
            <a:r>
              <a:rPr lang="en-US" sz="2400" b="1" dirty="0"/>
              <a:t>Pre-processing: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</a:t>
            </a:r>
            <a:r>
              <a:rPr lang="en-US" dirty="0" smtClean="0"/>
              <a:t>outliers, </a:t>
            </a:r>
            <a:r>
              <a:rPr lang="en-US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</a:t>
            </a:r>
            <a:r>
              <a:rPr lang="en-US" dirty="0" smtClean="0"/>
              <a:t>imputes </a:t>
            </a:r>
            <a:r>
              <a:rPr lang="en-US" dirty="0"/>
              <a:t>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Encode the categorical features/columns.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Standard Scalar to scale down values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the pre-processing steps were kept in the pipeline and saved as an object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87" y="624110"/>
            <a:ext cx="8911687" cy="113586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Model Training </a:t>
            </a:r>
            <a:r>
              <a:rPr lang="en-US" sz="2400" b="1" dirty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</a:rPr>
              <a:t>Evaluation and Selection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297" y="1759974"/>
            <a:ext cx="8915400" cy="366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pre-processing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model training, we find the best model for premium prediction.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train the different models using a training set by using multiple </a:t>
            </a:r>
            <a:r>
              <a:rPr lang="en-US" dirty="0"/>
              <a:t>regression algorithms like Linear Regression</a:t>
            </a:r>
            <a:r>
              <a:rPr lang="en-US" dirty="0" smtClean="0"/>
              <a:t>, </a:t>
            </a:r>
            <a:r>
              <a:rPr lang="en-US" dirty="0"/>
              <a:t>Random Forest, Gradient Boosting</a:t>
            </a:r>
            <a:r>
              <a:rPr lang="en-US" dirty="0" smtClean="0"/>
              <a:t>,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Grid Search </a:t>
            </a:r>
            <a:r>
              <a:rPr lang="en-US" dirty="0" smtClean="0"/>
              <a:t>CV </a:t>
            </a:r>
            <a:r>
              <a:rPr lang="en-US" dirty="0" smtClean="0"/>
              <a:t>for best parameters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Then we test each model with a test set, we </a:t>
            </a:r>
            <a:r>
              <a:rPr lang="en-US" dirty="0"/>
              <a:t>will find </a:t>
            </a:r>
            <a:r>
              <a:rPr lang="en-US" dirty="0" smtClean="0"/>
              <a:t>the accuracy </a:t>
            </a:r>
            <a:r>
              <a:rPr lang="en-US" dirty="0"/>
              <a:t>of </a:t>
            </a:r>
            <a:r>
              <a:rPr lang="en-US" dirty="0" smtClean="0"/>
              <a:t>train and test </a:t>
            </a:r>
            <a:r>
              <a:rPr lang="en-US" dirty="0"/>
              <a:t>predictions </a:t>
            </a:r>
            <a:r>
              <a:rPr lang="en-US" dirty="0"/>
              <a:t>using </a:t>
            </a:r>
            <a:r>
              <a:rPr lang="en-US" dirty="0" smtClean="0"/>
              <a:t>evaluation </a:t>
            </a:r>
            <a:r>
              <a:rPr lang="en-US" dirty="0"/>
              <a:t>metrics like RMSE (Root mean squared error) and r2_score (</a:t>
            </a:r>
            <a:r>
              <a:rPr lang="en-US" dirty="0" smtClean="0"/>
              <a:t>R-squared).</a:t>
            </a:r>
          </a:p>
          <a:p>
            <a:pPr marL="0" indent="0">
              <a:buNone/>
            </a:pPr>
            <a:r>
              <a:rPr lang="en-US" dirty="0" smtClean="0"/>
              <a:t>The model which gives close train and test accuracy with the least RMSE train test difference is chosen.</a:t>
            </a:r>
          </a:p>
          <a:p>
            <a:pPr marL="0" indent="0">
              <a:buNone/>
            </a:pPr>
            <a:r>
              <a:rPr lang="en-US" dirty="0" smtClean="0"/>
              <a:t>The object file of the model along with preprocessing technique was saved and combined for </a:t>
            </a:r>
            <a:r>
              <a:rPr lang="en-US" dirty="0"/>
              <a:t>developing API for </a:t>
            </a:r>
            <a:r>
              <a:rPr lang="en-US" dirty="0" smtClean="0"/>
              <a:t>the prediction </a:t>
            </a:r>
            <a:r>
              <a:rPr lang="en-US" dirty="0"/>
              <a:t>of premium.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14" y="516648"/>
            <a:ext cx="8911687" cy="1135864"/>
          </a:xfrm>
        </p:spPr>
        <p:txBody>
          <a:bodyPr>
            <a:normAutofit/>
          </a:bodyPr>
          <a:lstStyle/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82" y="1652512"/>
            <a:ext cx="8915400" cy="22240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user inputs the required details over the API and submits them.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At the backend the combined saved object file is called which does the required transformation as well as the prediction using the input data.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outcome of the prediction along with the user inputs is displayed over the API for the user.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07" y="315017"/>
            <a:ext cx="8284894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707" y="1450881"/>
            <a:ext cx="8915400" cy="440900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</a:p>
          <a:p>
            <a:pPr marL="0" indent="0">
              <a:buNone/>
            </a:pPr>
            <a:r>
              <a:rPr lang="en-US" sz="7200" dirty="0"/>
              <a:t>The source of the data is Kaggle. The data </a:t>
            </a:r>
            <a:r>
              <a:rPr lang="en-US" sz="7200" dirty="0" smtClean="0"/>
              <a:t>is stored in the MongoDB database.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Q2) What was the type of </a:t>
            </a:r>
            <a:r>
              <a:rPr lang="en-US" sz="7200" b="1" dirty="0" smtClean="0"/>
              <a:t>data</a:t>
            </a:r>
            <a:r>
              <a:rPr lang="en-US" sz="7200" b="1" dirty="0"/>
              <a:t>?</a:t>
            </a:r>
          </a:p>
          <a:p>
            <a:pPr marL="0" indent="0">
              <a:buNone/>
            </a:pPr>
            <a:r>
              <a:rPr lang="en-US" sz="7200" dirty="0"/>
              <a:t>The data was </a:t>
            </a:r>
            <a:r>
              <a:rPr lang="en-US" sz="7200" dirty="0" smtClean="0"/>
              <a:t>a combination </a:t>
            </a:r>
            <a:r>
              <a:rPr lang="en-US" sz="7200" dirty="0"/>
              <a:t>of categorical and numerical values.</a:t>
            </a:r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</a:p>
          <a:p>
            <a:pPr marL="0" indent="0">
              <a:buNone/>
            </a:pPr>
            <a:r>
              <a:rPr lang="en-US" sz="7200" dirty="0"/>
              <a:t>Refer </a:t>
            </a:r>
            <a:r>
              <a:rPr lang="en-US" sz="7200" dirty="0" smtClean="0"/>
              <a:t>to the </a:t>
            </a:r>
            <a:r>
              <a:rPr lang="en-US" sz="7200" dirty="0" smtClean="0"/>
              <a:t>5th</a:t>
            </a:r>
            <a:r>
              <a:rPr lang="en-US" sz="7200" dirty="0" smtClean="0"/>
              <a:t> </a:t>
            </a:r>
            <a:r>
              <a:rPr lang="en-US" sz="7200" dirty="0"/>
              <a:t>slide for </a:t>
            </a:r>
            <a:r>
              <a:rPr lang="en-US" sz="7200" dirty="0" smtClean="0"/>
              <a:t>a better </a:t>
            </a:r>
            <a:r>
              <a:rPr lang="en-US" sz="7200" dirty="0"/>
              <a:t>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</a:p>
          <a:p>
            <a:r>
              <a:rPr lang="en-US" sz="7200" dirty="0"/>
              <a:t>Visualizing relation of independent variables with each other and dependent variable. </a:t>
            </a:r>
          </a:p>
          <a:p>
            <a:r>
              <a:rPr lang="en-US" sz="7200" dirty="0"/>
              <a:t>Checking distribution of Continuous variables.</a:t>
            </a:r>
          </a:p>
          <a:p>
            <a:r>
              <a:rPr lang="en-US" sz="7200" dirty="0"/>
              <a:t>Checking any null values present in the dataset</a:t>
            </a:r>
            <a:r>
              <a:rPr lang="en-US" sz="7200" dirty="0" smtClean="0"/>
              <a:t>.</a:t>
            </a:r>
          </a:p>
          <a:p>
            <a:r>
              <a:rPr lang="en-US" sz="7200" dirty="0"/>
              <a:t>Converting categorical data into numeric values.</a:t>
            </a:r>
          </a:p>
          <a:p>
            <a:r>
              <a:rPr lang="en-US" sz="7200" dirty="0"/>
              <a:t>Scaling the data</a:t>
            </a:r>
            <a:r>
              <a:rPr lang="en-US" sz="7200" dirty="0" smtClean="0"/>
              <a:t>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6415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1041</TotalTime>
  <Words>810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Insurance Premium Prediction</vt:lpstr>
      <vt:lpstr>PowerPoint Presentation</vt:lpstr>
      <vt:lpstr>Data Sharing Agreement : </vt:lpstr>
      <vt:lpstr>Architecture</vt:lpstr>
      <vt:lpstr>Data Ingestion and Data validation</vt:lpstr>
      <vt:lpstr>Data Transformation</vt:lpstr>
      <vt:lpstr> Model Training ,Evaluation and Selection</vt:lpstr>
      <vt:lpstr> Predictions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Vishal</cp:lastModifiedBy>
  <cp:revision>24</cp:revision>
  <dcterms:created xsi:type="dcterms:W3CDTF">2021-08-31T07:31:57Z</dcterms:created>
  <dcterms:modified xsi:type="dcterms:W3CDTF">2022-11-04T12:26:33Z</dcterms:modified>
</cp:coreProperties>
</file>