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9" r:id="rId2"/>
    <p:sldId id="288" r:id="rId3"/>
    <p:sldId id="292" r:id="rId4"/>
    <p:sldId id="297" r:id="rId5"/>
    <p:sldId id="298" r:id="rId6"/>
    <p:sldId id="296" r:id="rId7"/>
    <p:sldId id="313" r:id="rId8"/>
    <p:sldId id="303" r:id="rId9"/>
    <p:sldId id="306" r:id="rId10"/>
    <p:sldId id="305" r:id="rId11"/>
    <p:sldId id="299" r:id="rId12"/>
    <p:sldId id="300" r:id="rId13"/>
    <p:sldId id="304" r:id="rId14"/>
  </p:sldIdLst>
  <p:sldSz cx="12192000" cy="6858000"/>
  <p:notesSz cx="6858000" cy="9144000"/>
  <p:embeddedFontLst>
    <p:embeddedFont>
      <p:font typeface="MetricHPE" panose="020B0604020202020204" charset="0"/>
      <p:regular r:id="rId17"/>
      <p:bold r:id="rId18"/>
      <p:italic r:id="rId19"/>
      <p:boldItalic r:id="rId20"/>
    </p:embeddedFont>
    <p:embeddedFont>
      <p:font typeface="MetricHPE Black" panose="020B0604020202020204" charset="0"/>
      <p:bold r:id="rId21"/>
      <p:boldItalic r:id="rId22"/>
    </p:embeddedFont>
  </p:embeddedFontLst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4" orient="horz" pos="3840" userDrawn="1">
          <p15:clr>
            <a:srgbClr val="A4A3A4"/>
          </p15:clr>
        </p15:guide>
        <p15:guide id="5" pos="3780" userDrawn="1">
          <p15:clr>
            <a:srgbClr val="A4A3A4"/>
          </p15:clr>
        </p15:guide>
        <p15:guide id="6" pos="329" userDrawn="1">
          <p15:clr>
            <a:srgbClr val="A4A3A4"/>
          </p15:clr>
        </p15:guide>
        <p15:guide id="7" pos="7380" userDrawn="1">
          <p15:clr>
            <a:srgbClr val="A4A3A4"/>
          </p15:clr>
        </p15:guide>
        <p15:guide id="8" orient="horz" pos="9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8">
          <p15:clr>
            <a:srgbClr val="A4A3A4"/>
          </p15:clr>
        </p15:guide>
        <p15:guide id="2" pos="212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na Seo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4F9A"/>
    <a:srgbClr val="0A0F82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8138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233"/>
        <p:guide orient="horz" pos="3840"/>
        <p:guide pos="3780"/>
        <p:guide pos="329"/>
        <p:guide pos="7380"/>
        <p:guide orient="horz" pos="98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7602" y="120"/>
      </p:cViewPr>
      <p:guideLst>
        <p:guide orient="horz" pos="2978"/>
        <p:guide pos="212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61830-C416-483F-955E-54203C65B711}" type="datetimeFigureOut">
              <a:rPr lang="en-US">
                <a:latin typeface="MetricHPE" panose="020B0503030202060203" pitchFamily="34" charset="0"/>
              </a:rPr>
              <a:t>7/16/2025</a:t>
            </a:fld>
            <a:endParaRPr dirty="0">
              <a:latin typeface="MetricHPE" panose="020B05030302020602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latin typeface="MetricHPE" panose="020B05030302020602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31B20-3646-4475-8BC4-560CAF715D08}" type="slidenum">
              <a:rPr>
                <a:latin typeface="MetricHPE" panose="020B0503030202060203" pitchFamily="34" charset="0"/>
              </a:rPr>
              <a:t>‹#›</a:t>
            </a:fld>
            <a:endParaRPr dirty="0">
              <a:latin typeface="MetricHPE" panose="020B05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381000"/>
            <a:ext cx="4572001" cy="2573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3124200"/>
            <a:ext cx="6096000" cy="533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1000" y="8686800"/>
            <a:ext cx="48768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latin typeface="MetricHPE" panose="020B050303020206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867400" y="8686800"/>
            <a:ext cx="609600" cy="2270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latin typeface="MetricHPE" panose="020B0503030202060203" pitchFamily="34" charset="0"/>
              </a:defRPr>
            </a:lvl1pPr>
          </a:lstStyle>
          <a:p>
            <a:fld id="{5BFEAE42-E3FE-4405-B7FC-4425D05B92A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45720" indent="-36830" algn="l" defTabSz="914400" rtl="0" eaLnBrk="1" latinLnBrk="0" hangingPunct="1">
      <a:spcBef>
        <a:spcPts val="600"/>
      </a:spcBef>
      <a:buSzPct val="25000"/>
      <a:buChar char=" "/>
      <a:defRPr sz="11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1pPr>
    <a:lvl2pPr marL="228600" indent="-137160" algn="l" defTabSz="914400" rtl="0" eaLnBrk="1" latinLnBrk="0" hangingPunct="1">
      <a:spcBef>
        <a:spcPts val="600"/>
      </a:spcBef>
      <a:buChar char="–"/>
      <a:defRPr sz="105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2pPr>
    <a:lvl3pPr marL="365760" indent="-109855" algn="l" defTabSz="914400" rtl="0" eaLnBrk="1" latinLnBrk="0" hangingPunct="1">
      <a:spcBef>
        <a:spcPts val="600"/>
      </a:spcBef>
      <a:buChar char="–"/>
      <a:defRPr sz="10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3pPr>
    <a:lvl4pPr marL="548640" indent="-109855" algn="l" defTabSz="914400" rtl="0" eaLnBrk="1" latinLnBrk="0" hangingPunct="1">
      <a:spcBef>
        <a:spcPts val="600"/>
      </a:spcBef>
      <a:buChar char="–"/>
      <a:defRPr sz="9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4pPr>
    <a:lvl5pPr marL="731520" indent="-109855" algn="l" defTabSz="914400" rtl="0" eaLnBrk="1" latinLnBrk="0" hangingPunct="1">
      <a:spcBef>
        <a:spcPts val="600"/>
      </a:spcBef>
      <a:buChar char="–"/>
      <a:defRPr sz="800" kern="1200">
        <a:solidFill>
          <a:schemeClr val="tx1"/>
        </a:solidFill>
        <a:latin typeface="MetricHPE" panose="020B050303020206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hpe.kadanza.com/kadanza/photography/ppt-title-images/?sso=saml" TargetMode="Externa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8439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439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439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685800"/>
            <a:ext cx="9106250" cy="3075861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4398" y="899032"/>
            <a:ext cx="9148360" cy="2862630"/>
          </a:xfrm>
        </p:spPr>
        <p:txBody>
          <a:bodyPr lIns="91440" anchor="b" anchorCtr="0"/>
          <a:lstStyle>
            <a:lvl1pPr marL="219710" indent="-219710">
              <a:defRPr sz="4600" cap="none" baseline="0"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512997" y="3989508"/>
            <a:ext cx="8228011" cy="533400"/>
          </a:xfrm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5750" y="999160"/>
            <a:ext cx="11525249" cy="5096839"/>
          </a:xfrm>
        </p:spPr>
        <p:txBody>
          <a:bodyPr lIns="91440" rIns="91440"/>
          <a:lstStyle>
            <a:lvl1pPr>
              <a:buClrTx/>
              <a:defRPr>
                <a:latin typeface="MetricHPE" panose="020B0503030202060203" pitchFamily="34" charset="0"/>
              </a:defRPr>
            </a:lvl1pPr>
            <a:lvl2pPr>
              <a:buClrTx/>
              <a:defRPr>
                <a:latin typeface="MetricHPE" panose="020B0503030202060203" pitchFamily="34" charset="0"/>
              </a:defRPr>
            </a:lvl2pPr>
            <a:lvl3pPr>
              <a:buClrTx/>
              <a:defRPr>
                <a:latin typeface="MetricHPE" panose="020B0503030202060203" pitchFamily="34" charset="0"/>
              </a:defRPr>
            </a:lvl3pPr>
            <a:lvl4pPr>
              <a:buClrTx/>
              <a:defRPr>
                <a:latin typeface="MetricHPE" panose="020B0503030202060203" pitchFamily="34" charset="0"/>
              </a:defRPr>
            </a:lvl4pPr>
            <a:lvl5pPr>
              <a:buClrTx/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lang="en-US" dirty="0"/>
              <a:t>Click to add one-line subtitle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1746" y="1344281"/>
            <a:ext cx="11529254" cy="4751719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8096" y="1733015"/>
            <a:ext cx="11522904" cy="4367541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solidFill>
                  <a:schemeClr val="bg1"/>
                </a:solidFill>
                <a:latin typeface="MetricHPE" panose="020B0503030202060203" pitchFamily="34" charset="0"/>
              </a:defRPr>
            </a:lvl5pPr>
            <a:lvl6pPr>
              <a:buClrTx/>
              <a:defRPr>
                <a:solidFill>
                  <a:schemeClr val="bg1"/>
                </a:solidFill>
              </a:defRPr>
            </a:lvl6pPr>
            <a:lvl7pPr>
              <a:buClrTx/>
              <a:defRPr>
                <a:solidFill>
                  <a:schemeClr val="bg1"/>
                </a:solidFill>
              </a:defRPr>
            </a:lvl7pPr>
            <a:lvl8pPr>
              <a:buClrTx/>
              <a:defRPr>
                <a:solidFill>
                  <a:schemeClr val="bg1"/>
                </a:solidFill>
              </a:defRPr>
            </a:lvl8pPr>
            <a:lvl9pPr>
              <a:buClrTx/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88095" y="1350296"/>
            <a:ext cx="1151413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13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287008" y="995363"/>
            <a:ext cx="5523992" cy="5100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283500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8095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292414" y="1376363"/>
            <a:ext cx="5518586" cy="4719637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97009" y="995363"/>
            <a:ext cx="551390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 with Light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349316"/>
            <a:ext cx="11423555" cy="1300311"/>
          </a:xfrm>
        </p:spPr>
        <p:txBody>
          <a:bodyPr anchor="t" anchorCtr="0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OVSW-XXXXX:  Enter the name of your project here</a:t>
            </a:r>
            <a:endParaRPr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6" y="1806203"/>
            <a:ext cx="5097931" cy="332420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Enter the names of your participants here</a:t>
            </a:r>
            <a:endParaRPr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224724" y="1806203"/>
            <a:ext cx="5489578" cy="190723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Enter a brief description here</a:t>
            </a:r>
            <a:endParaRPr dirty="0"/>
          </a:p>
        </p:txBody>
      </p:sp>
      <p:sp>
        <p:nvSpPr>
          <p:cNvPr id="10" name="Subtitle 2"/>
          <p:cNvSpPr txBox="1"/>
          <p:nvPr userDrawn="1"/>
        </p:nvSpPr>
        <p:spPr>
          <a:xfrm>
            <a:off x="290747" y="5193910"/>
            <a:ext cx="5097930" cy="1416295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32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SzPct val="90000"/>
              <a:buNone/>
              <a:defRPr sz="20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8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buClrTx/>
              <a:buNone/>
              <a:defRPr sz="16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Enter the teams represented by the participants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24724" y="3870017"/>
            <a:ext cx="5489578" cy="4297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 i="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Was this project worked on before this hackathon?  Yes/No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276815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1411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280277" y="1358232"/>
            <a:ext cx="5529386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276923" y="1739233"/>
            <a:ext cx="5534077" cy="4360322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182288" y="996365"/>
            <a:ext cx="3628711" cy="5099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90" y="996365"/>
            <a:ext cx="3631038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282832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233288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182290" y="1377365"/>
            <a:ext cx="3628710" cy="4718635"/>
          </a:xfrm>
          <a:ln>
            <a:noFill/>
            <a:miter lim="800000"/>
          </a:ln>
        </p:spPr>
        <p:txBody>
          <a:bodyPr lIns="91440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996365"/>
            <a:ext cx="3623985" cy="381000"/>
          </a:xfrm>
          <a:ln>
            <a:noFill/>
            <a:miter lim="800000"/>
          </a:ln>
        </p:spPr>
        <p:txBody>
          <a:bodyPr lIns="91440"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28742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182288" y="1365166"/>
            <a:ext cx="3631039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282830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233286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182288" y="1746167"/>
            <a:ext cx="3628711" cy="4353388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233287" y="1365166"/>
            <a:ext cx="3623986" cy="381000"/>
          </a:xfrm>
          <a:ln>
            <a:noFill/>
            <a:miter lim="800000"/>
          </a:ln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="1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8" name="Rectangle 27"/>
          <p:cNvSpPr/>
          <p:nvPr userDrawn="1"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1746" y="704332"/>
            <a:ext cx="1152925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286670" y="1000162"/>
            <a:ext cx="7942930" cy="5095837"/>
          </a:xfrm>
          <a:ln>
            <a:noFill/>
            <a:miter lim="800000"/>
          </a:ln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553153" y="999674"/>
            <a:ext cx="3257847" cy="5096326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13028" y="999674"/>
            <a:ext cx="3797971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007016" y="999674"/>
            <a:ext cx="3803983" cy="5096326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2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7470648" cy="5096460"/>
          </a:xfrm>
          <a:ln>
            <a:noFill/>
            <a:miter lim="800000"/>
          </a:ln>
        </p:spPr>
        <p:txBody>
          <a:bodyPr/>
          <a:lstStyle>
            <a:lvl1pPr marL="0" indent="0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1000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561128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199712" y="4925740"/>
            <a:ext cx="5611118" cy="1170260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197180" y="999540"/>
            <a:ext cx="5619836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25740"/>
            <a:ext cx="3678308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1800">
                <a:latin typeface="MetricHPE" panose="020B05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999540"/>
            <a:ext cx="3678308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4749" y="521016"/>
            <a:ext cx="6195700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3442" y="3528820"/>
            <a:ext cx="11517557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290747" y="1869197"/>
            <a:ext cx="11423555" cy="1905000"/>
          </a:xfrm>
        </p:spPr>
        <p:txBody>
          <a:bodyPr lIns="91440" tIns="91440" rIns="91440" bIns="91440" anchor="b"/>
          <a:lstStyle>
            <a:lvl1pPr>
              <a:lnSpc>
                <a:spcPct val="800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0747" y="4133088"/>
            <a:ext cx="8229600" cy="438912"/>
          </a:xfrm>
        </p:spPr>
        <p:txBody>
          <a:bodyPr lIns="91440" tIns="91440" rIns="91440" bIns="91440"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90747" y="4577983"/>
            <a:ext cx="5489578" cy="339214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chemeClr val="tx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grpSp>
        <p:nvGrpSpPr>
          <p:cNvPr id="9" name="Group 8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 userDrawn="1"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dirty="0">
                <a:latin typeface="MetricHPE Black" panose="020B08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289410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  <a:endParaRPr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9410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 and title</a:t>
            </a:r>
            <a:endParaRPr dirty="0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9410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solidFill>
                  <a:sysClr val="windowText" lastClr="000000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Month day, year</a:t>
            </a:r>
            <a:endParaRPr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87427" y="1060591"/>
            <a:ext cx="11421304" cy="381000"/>
          </a:xfrm>
        </p:spPr>
        <p:txBody>
          <a:bodyPr vert="horz" lIns="91440" tIns="91440" rIns="91440" bIns="91440" rtlCol="0" anchor="ctr">
            <a:noAutofit/>
          </a:bodyPr>
          <a:lstStyle>
            <a:lvl1pPr marL="0" indent="0">
              <a:buNone/>
              <a:defRPr sz="2400" baseline="0" dirty="0"/>
            </a:lvl1pPr>
          </a:lstStyle>
          <a:p>
            <a:pPr marL="182880" lvl="0" indent="-182880">
              <a:spcBef>
                <a:spcPts val="0"/>
              </a:spcBef>
            </a:pPr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289122" y="2691855"/>
            <a:ext cx="3566206" cy="795528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sz="2400" baseline="0" dirty="0"/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3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2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122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78731" y="2534960"/>
            <a:ext cx="3546475" cy="3446462"/>
          </a:xfrm>
        </p:spPr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  <a:lvl2pPr>
              <a:defRPr>
                <a:latin typeface="MetricHPE" panose="020B0503030202060203" pitchFamily="34" charset="0"/>
              </a:defRPr>
            </a:lvl2pPr>
            <a:lvl3pPr>
              <a:defRPr>
                <a:latin typeface="MetricHPE" panose="020B0503030202060203" pitchFamily="34" charset="0"/>
              </a:defRPr>
            </a:lvl3pPr>
            <a:lvl4pPr>
              <a:defRPr>
                <a:latin typeface="MetricHPE" panose="020B0503030202060203" pitchFamily="34" charset="0"/>
              </a:defRPr>
            </a:lvl4pPr>
            <a:lvl5pPr>
              <a:defRPr>
                <a:latin typeface="MetricHPE" panose="020B05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92839" y="2743510"/>
            <a:ext cx="5923811" cy="1485280"/>
          </a:xfrm>
        </p:spPr>
        <p:txBody>
          <a:bodyPr lIns="91440" tIns="91440" rIns="91440" bIns="91440"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2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92101" y="2686713"/>
            <a:ext cx="8522208" cy="499365"/>
          </a:xfrm>
        </p:spPr>
        <p:txBody>
          <a:bodyPr lIns="91440" tIns="91440" rIns="91440" bIns="91440"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92100" y="3413925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solidFill>
                  <a:schemeClr val="bg1"/>
                </a:solidFill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4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To change your section image, go to [View] -&gt; [Slide Master] 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MetricHPE" panose="020B0503030202060203" pitchFamily="34" charset="0"/>
                <a:hlinkClick r:id="rId5"/>
              </a:rPr>
              <a:t>here</a:t>
            </a:r>
            <a:r>
              <a:rPr lang="en-US" sz="1500" dirty="0">
                <a:latin typeface="MetricHPE" panose="020B05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" panose="020B0503030202060203" pitchFamily="34" charset="0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 err="1">
              <a:solidFill>
                <a:schemeClr val="bg1"/>
              </a:solidFill>
              <a:latin typeface="MetricHPE" panose="020B050303020206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390"/>
            <a:endParaRPr lang="en-US" sz="2150" dirty="0">
              <a:solidFill>
                <a:prstClr val="white"/>
              </a:solidFill>
              <a:latin typeface="MetricHPE" panose="020B05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8995" y="685800"/>
            <a:ext cx="8522208" cy="1957353"/>
          </a:xfrm>
        </p:spPr>
        <p:txBody>
          <a:bodyPr lIns="91440" tIns="91440" rIns="91440" bIns="91440"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8994" y="2871000"/>
            <a:ext cx="8228011" cy="533400"/>
          </a:xfrm>
        </p:spPr>
        <p:txBody>
          <a:bodyPr lIns="91440" tIns="91440" rIns="91440" bIns="9144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00">
                <a:latin typeface="MetricHPE" panose="020B05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5743" y="391852"/>
            <a:ext cx="11430000" cy="401362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 anchor="ctr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909" y="998682"/>
            <a:ext cx="11429834" cy="4571999"/>
          </a:xfrm>
          <a:prstGeom prst="rect">
            <a:avLst/>
          </a:prstGeom>
          <a:ln w="57150">
            <a:noFill/>
            <a:miter lim="800000"/>
          </a:ln>
        </p:spPr>
        <p:txBody>
          <a:bodyPr vert="horz" lIns="91440" tIns="91440" rIns="9144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740" indent="-205740" algn="l">
              <a:lnSpc>
                <a:spcPct val="90000"/>
              </a:lnSpc>
              <a:buSzPct val="120000"/>
              <a:buFontTx/>
              <a:buBlip>
                <a:blip r:embed="rId39"/>
              </a:buBlip>
              <a:defRPr sz="2000" kern="1200" cap="all" normalizeH="0" baseline="1000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pPr defTabSz="1088390">
              <a:buFontTx/>
              <a:buBlip>
                <a:blip r:embed="rId39"/>
              </a:buBlip>
            </a:pPr>
            <a:fld id="{104FC826-72BB-4AF1-BA01-A94F7396A7D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" panose="020B0503030202060203" pitchFamily="34" charset="0"/>
              </a:defRPr>
            </a:lvl1pPr>
          </a:lstStyle>
          <a:p>
            <a:r>
              <a:rPr lang="en-US" dirty="0"/>
              <a:t>CONFIDENTIAL | AUTHORIZED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8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Tx/>
        <a:buChar char="•"/>
        <a:defRPr sz="22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Tx/>
        <a:buSzPct val="90000"/>
        <a:buChar char="•"/>
        <a:defRPr sz="20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8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Tx/>
        <a:buChar char="–"/>
        <a:defRPr sz="1600" kern="1200">
          <a:solidFill>
            <a:schemeClr val="tx1"/>
          </a:solidFill>
          <a:latin typeface="MetricHPE" panose="020B05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Tx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 Preview Program project 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84397" y="4611539"/>
            <a:ext cx="5489578" cy="339214"/>
          </a:xfrm>
        </p:spPr>
        <p:txBody>
          <a:bodyPr/>
          <a:lstStyle/>
          <a:p>
            <a:r>
              <a:rPr lang="en-US" dirty="0"/>
              <a:t>15th July 2025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7D8F6D-38CE-4E9B-D34A-64FE3CA72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880" y="998538"/>
            <a:ext cx="11240120" cy="4965382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         Testing and Evaluation:</a:t>
            </a:r>
          </a:p>
          <a:p>
            <a:pPr marL="0" indent="0">
              <a:buNone/>
            </a:pPr>
            <a:endParaRPr lang="en-IN" sz="1800" b="1" dirty="0"/>
          </a:p>
          <a:p>
            <a:pPr marL="365760" lvl="2" indent="0">
              <a:buNone/>
            </a:pPr>
            <a:r>
              <a:rPr lang="en-US" sz="1600" dirty="0"/>
              <a:t>1. Execution-Based Evaluation:</a:t>
            </a:r>
          </a:p>
          <a:p>
            <a:pPr marL="548640" lvl="3" indent="0">
              <a:buNone/>
            </a:pPr>
            <a:r>
              <a:rPr lang="en-US" dirty="0"/>
              <a:t>Both predicted and actual SQL queries are executed on a live PostgreSQL database, not just compared as strings.</a:t>
            </a:r>
          </a:p>
          <a:p>
            <a:pPr marL="365760" lvl="2" indent="0">
              <a:buNone/>
            </a:pPr>
            <a:r>
              <a:rPr lang="en-IN" sz="1600" dirty="0"/>
              <a:t>2. Dataset Used:</a:t>
            </a:r>
          </a:p>
          <a:p>
            <a:pPr marL="548640" lvl="3" indent="0">
              <a:buNone/>
            </a:pPr>
            <a:r>
              <a:rPr lang="en-US" dirty="0"/>
              <a:t>A cleaned and schema-rich subset of the </a:t>
            </a:r>
            <a:r>
              <a:rPr lang="en-US" b="1" dirty="0"/>
              <a:t>Bird dataset</a:t>
            </a:r>
            <a:r>
              <a:rPr lang="en-IN" dirty="0"/>
              <a:t> (mini_dev_postgressql.json) </a:t>
            </a:r>
            <a:r>
              <a:rPr lang="en-US" dirty="0"/>
              <a:t>, known for:</a:t>
            </a:r>
          </a:p>
          <a:p>
            <a:pPr lvl="4"/>
            <a:r>
              <a:rPr lang="en-US" dirty="0"/>
              <a:t>Multi-table queries</a:t>
            </a:r>
          </a:p>
          <a:p>
            <a:pPr lvl="4"/>
            <a:r>
              <a:rPr lang="en-US" dirty="0"/>
              <a:t>Join logic</a:t>
            </a:r>
          </a:p>
          <a:p>
            <a:pPr lvl="4"/>
            <a:r>
              <a:rPr lang="en-US" dirty="0"/>
              <a:t>SQL with aggregation and conditions</a:t>
            </a:r>
          </a:p>
          <a:p>
            <a:pPr marL="365760" lvl="2" indent="0">
              <a:buNone/>
            </a:pPr>
            <a:r>
              <a:rPr lang="en-IN" sz="1600" dirty="0"/>
              <a:t>3. Quantized Model Shows Competitive Accuracy:</a:t>
            </a:r>
          </a:p>
          <a:p>
            <a:pPr marL="548640" lvl="3" indent="0">
              <a:buNone/>
            </a:pPr>
            <a:r>
              <a:rPr lang="en-US" b="1" dirty="0"/>
              <a:t>Inference</a:t>
            </a:r>
            <a:r>
              <a:rPr lang="en-US" dirty="0"/>
              <a:t>: Despite quantization, the model achieves strong performance — which is efficient and memory-friendly.</a:t>
            </a:r>
            <a:r>
              <a:rPr lang="en-IN" dirty="0"/>
              <a:t> </a:t>
            </a:r>
          </a:p>
          <a:p>
            <a:pPr marL="365760" lvl="2" indent="0">
              <a:buNone/>
            </a:pPr>
            <a:r>
              <a:rPr lang="en-US" sz="1600" dirty="0"/>
              <a:t>4. Observed Accuracy: </a:t>
            </a:r>
            <a:r>
              <a:rPr lang="en-US" sz="1600" b="1" dirty="0"/>
              <a:t>70–80%</a:t>
            </a:r>
          </a:p>
          <a:p>
            <a:pPr lvl="3"/>
            <a:r>
              <a:rPr lang="en-US" dirty="0"/>
              <a:t>The system achieved ~70–80% execution accuracy on the mentioned dataset.</a:t>
            </a:r>
          </a:p>
          <a:p>
            <a:pPr lvl="3"/>
            <a:r>
              <a:rPr lang="en-US" dirty="0"/>
              <a:t>Reflects that the model handles:</a:t>
            </a:r>
          </a:p>
          <a:p>
            <a:pPr lvl="4"/>
            <a:r>
              <a:rPr lang="en-US" dirty="0"/>
              <a:t>Basic SELECT queries</a:t>
            </a:r>
          </a:p>
          <a:p>
            <a:pPr lvl="4"/>
            <a:r>
              <a:rPr lang="en-US" dirty="0"/>
              <a:t>Column filters</a:t>
            </a:r>
          </a:p>
          <a:p>
            <a:pPr lvl="4"/>
            <a:r>
              <a:rPr lang="en-US" dirty="0"/>
              <a:t>Joins with PK–FK relations</a:t>
            </a:r>
            <a:br>
              <a:rPr lang="en-US" dirty="0"/>
            </a:br>
            <a:r>
              <a:rPr lang="en-US" dirty="0"/>
              <a:t>well.</a:t>
            </a:r>
          </a:p>
          <a:p>
            <a:pPr marL="228600" lvl="1" indent="0">
              <a:buNone/>
            </a:pPr>
            <a:endParaRPr lang="en-IN" sz="1600" dirty="0"/>
          </a:p>
        </p:txBody>
      </p:sp>
      <p:pic>
        <p:nvPicPr>
          <p:cNvPr id="8" name="Picture 7" descr="icons8-pass-fail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089026"/>
            <a:ext cx="444500" cy="317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4491B529-D7E0-3C61-C580-F0B5CA27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A10682D-3B27-EBFE-46FB-FB2AD156C062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40396DC-EDD8-FB83-4502-D54BA96C0603}"/>
              </a:ext>
            </a:extLst>
          </p:cNvPr>
          <p:cNvSpPr txBox="1"/>
          <p:nvPr/>
        </p:nvSpPr>
        <p:spPr>
          <a:xfrm>
            <a:off x="570880" y="99214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A9D40B-8D3A-0C3F-DA77-CAD6EE457CC0}"/>
              </a:ext>
            </a:extLst>
          </p:cNvPr>
          <p:cNvSpPr/>
          <p:nvPr/>
        </p:nvSpPr>
        <p:spPr bwMode="ltGray">
          <a:xfrm>
            <a:off x="232198" y="734786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27418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Key Learnings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Gained hands-on experience with Generative AI and Large Language Models (LLMs) for structured query generation.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Understood the limitations of baseline models like Wiki-SQL and how advanced models solve real-world constraints.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Learned to deploy LLMs locally with quantization to balance performance and resource usage.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Implemented schema-aware prompt engineering and RAG, which significantly improved query relevance and reduced hallucinations.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Developed a full-stack system with Stream lit (frontend) and FastAPI (backend) for real-time interaction.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Realized the importance of Chain-of-Thought reasoning in improving model explainability and trustworthiness.</a:t>
            </a:r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collaboration and project planning skills through phased development, model comparison, and iterative improvements.</a:t>
            </a:r>
          </a:p>
        </p:txBody>
      </p:sp>
      <p:pic>
        <p:nvPicPr>
          <p:cNvPr id="2" name="Picture 1" descr="icons8-key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502" y="1084775"/>
            <a:ext cx="285750" cy="211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2000" cy="504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92032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          Conclusion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Easy Database Access</a:t>
            </a:r>
            <a:r>
              <a:rPr lang="en-IN" sz="1600" dirty="0"/>
              <a:t>: Lets users query databases using simple language—no SQL knowledge needed.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AI-Powered</a:t>
            </a:r>
            <a:r>
              <a:rPr lang="en-IN" sz="1600" dirty="0"/>
              <a:t>: Uses local LLMs (like Qwen2.5) and RAG to convert natural language to SQL accurately.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Schema-Aware</a:t>
            </a:r>
            <a:r>
              <a:rPr lang="en-IN" sz="1600" dirty="0"/>
              <a:t>: Checks database structure in real-time for correct query generation.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Transparent</a:t>
            </a:r>
            <a:r>
              <a:rPr lang="en-IN" sz="1600" dirty="0"/>
              <a:t>: Explains how each SQL query was created for trust and debugging.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Performance</a:t>
            </a:r>
            <a:r>
              <a:rPr lang="en-IN" sz="1600" dirty="0"/>
              <a:t>: Achieves 70-80% accuracy in generating correct queries.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Security</a:t>
            </a:r>
            <a:r>
              <a:rPr lang="en-IN" sz="16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Runs </a:t>
            </a:r>
            <a:r>
              <a:rPr lang="en-IN" sz="1600" b="1" dirty="0"/>
              <a:t>locally</a:t>
            </a:r>
            <a:r>
              <a:rPr lang="en-IN" sz="1600" dirty="0"/>
              <a:t> (no risky cloud dependencies).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IN" sz="1600" dirty="0"/>
              <a:t>Follows </a:t>
            </a:r>
            <a:r>
              <a:rPr lang="en-IN" sz="1600" b="1" dirty="0"/>
              <a:t>OWASP security standards</a:t>
            </a:r>
            <a:r>
              <a:rPr lang="en-IN" sz="1600" dirty="0"/>
              <a:t> to prevent SQL injection and data leaks.</a:t>
            </a:r>
          </a:p>
          <a:p>
            <a:pPr lvl="2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Fast &amp; Efficient</a:t>
            </a:r>
            <a:r>
              <a:rPr lang="en-IN" sz="1600" dirty="0"/>
              <a:t>: Optimized for quick responses.</a:t>
            </a:r>
          </a:p>
          <a:p>
            <a:pPr lvl="1" algn="just"/>
            <a:endParaRPr lang="en-IN" sz="16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Future Upgrades</a:t>
            </a:r>
            <a:r>
              <a:rPr lang="en-IN" sz="1600" dirty="0"/>
              <a:t>: Could support complex logic (PL/SQL) and multiple database types.</a:t>
            </a:r>
          </a:p>
        </p:txBody>
      </p:sp>
      <p:pic>
        <p:nvPicPr>
          <p:cNvPr id="2" name="Picture 1" descr="icons8-conclusion-contract-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265" y="985520"/>
            <a:ext cx="307340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B53D-3689-65F4-10A5-023238C9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91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r>
              <a:rPr lang="en-US" sz="2400" dirty="0"/>
              <a:t>Text-2-SQL, Text-2-PL/SQL code generation and execution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82727" y="743836"/>
            <a:ext cx="8210602" cy="5308542"/>
            <a:chOff x="1779260" y="893125"/>
            <a:chExt cx="7373130" cy="5064389"/>
          </a:xfrm>
        </p:grpSpPr>
        <p:sp>
          <p:nvSpPr>
            <p:cNvPr id="9" name="Text Placeholder 7"/>
            <p:cNvSpPr txBox="1"/>
            <p:nvPr/>
          </p:nvSpPr>
          <p:spPr>
            <a:xfrm>
              <a:off x="1779261" y="893125"/>
              <a:ext cx="7306788" cy="66606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</a:rPr>
                <a:t>Project Name </a:t>
              </a:r>
              <a:r>
                <a:rPr lang="en-US" sz="2000" dirty="0"/>
                <a:t>:</a:t>
              </a:r>
              <a:r>
                <a:rPr lang="en-US" b="1" dirty="0"/>
                <a:t>Text-2-SQL, Text-2-PL/SQL code generation and execution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1779260" y="2592291"/>
              <a:ext cx="7306789" cy="1754326"/>
              <a:chOff x="436667" y="2163803"/>
              <a:chExt cx="7168278" cy="1754326"/>
            </a:xfrm>
          </p:grpSpPr>
          <p:sp>
            <p:nvSpPr>
              <p:cNvPr id="5" name="Subtitle 2"/>
              <p:cNvSpPr txBox="1"/>
              <p:nvPr/>
            </p:nvSpPr>
            <p:spPr>
              <a:xfrm>
                <a:off x="436667" y="2226399"/>
                <a:ext cx="7168278" cy="1286602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6667" y="2163803"/>
                <a:ext cx="7109909" cy="1754326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Project Participants:</a:t>
                </a:r>
                <a:r>
                  <a:rPr lang="en-IN" dirty="0"/>
                  <a:t> Vidhi Sharma</a:t>
                </a:r>
              </a:p>
              <a:p>
                <a:r>
                  <a:rPr lang="en-IN" dirty="0"/>
                  <a:t>                                  </a:t>
                </a:r>
                <a:r>
                  <a:rPr lang="en-US" dirty="0"/>
                  <a:t> </a:t>
                </a:r>
                <a:r>
                  <a:rPr lang="en-IN" dirty="0"/>
                  <a:t>Raunak Jain</a:t>
                </a:r>
              </a:p>
              <a:p>
                <a:r>
                  <a:rPr lang="en-IN" dirty="0"/>
                  <a:t>                                   Vishesh Jain</a:t>
                </a:r>
              </a:p>
              <a:p>
                <a:r>
                  <a:rPr lang="en-IN" dirty="0"/>
                  <a:t>                                   Anshul Suwalka </a:t>
                </a:r>
              </a:p>
              <a:p>
                <a:r>
                  <a:rPr lang="en-IN" dirty="0"/>
                  <a:t>                                   Priyanshi Sharma</a:t>
                </a:r>
              </a:p>
              <a:p>
                <a:endParaRPr lang="en-US" dirty="0"/>
              </a:p>
            </p:txBody>
          </p:sp>
        </p:grpSp>
        <p:sp>
          <p:nvSpPr>
            <p:cNvPr id="21" name="Text Placeholder 7"/>
            <p:cNvSpPr txBox="1"/>
            <p:nvPr/>
          </p:nvSpPr>
          <p:spPr>
            <a:xfrm>
              <a:off x="1779260" y="5427852"/>
              <a:ext cx="7373130" cy="52966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1800" i="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>
                  <a:latin typeface="+mn-lt"/>
                </a:rPr>
                <a:t>Project Code Link/GitHub: https://github.com/Vish2503/Text2SQL-Qwen/ </a:t>
              </a:r>
              <a:endParaRPr lang="en-US" sz="2000" dirty="0"/>
            </a:p>
            <a:p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779260" y="1814753"/>
              <a:ext cx="7306788" cy="459382"/>
              <a:chOff x="436667" y="1640301"/>
              <a:chExt cx="7168278" cy="459382"/>
            </a:xfrm>
          </p:grpSpPr>
          <p:sp>
            <p:nvSpPr>
              <p:cNvPr id="7" name="Subtitle 2"/>
              <p:cNvSpPr txBox="1"/>
              <p:nvPr/>
            </p:nvSpPr>
            <p:spPr>
              <a:xfrm>
                <a:off x="436667" y="1702897"/>
                <a:ext cx="7168278" cy="396786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36667" y="1640301"/>
                <a:ext cx="7109910" cy="352345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College  / University Name : JECRC Foundation / JECRC University </a:t>
                </a:r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1779260" y="4333203"/>
              <a:ext cx="7373130" cy="880864"/>
              <a:chOff x="436667" y="3668334"/>
              <a:chExt cx="7168278" cy="880864"/>
            </a:xfrm>
          </p:grpSpPr>
          <p:sp>
            <p:nvSpPr>
              <p:cNvPr id="19" name="Subtitle 2"/>
              <p:cNvSpPr txBox="1"/>
              <p:nvPr/>
            </p:nvSpPr>
            <p:spPr>
              <a:xfrm>
                <a:off x="436667" y="3669593"/>
                <a:ext cx="7168278" cy="583735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  <p:txBody>
              <a:bodyPr>
                <a:noAutofit/>
              </a:bodyPr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buClrTx/>
                  <a:buNone/>
                  <a:defRPr sz="32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SzPct val="90000"/>
                  <a:buNone/>
                  <a:defRPr sz="20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8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MetricHPE" panose="020B0503030202060203" pitchFamily="34" charset="0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ClrTx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2200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36667" y="3668334"/>
                <a:ext cx="7109910" cy="880864"/>
              </a:xfrm>
              <a:prstGeom prst="rect">
                <a:avLst/>
              </a:prstGeom>
              <a:noFill/>
              <a:ln w="571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Mentor Names : Mr. Karthikeyan Soundararajan (HPE Mentor)</a:t>
                </a:r>
              </a:p>
              <a:p>
                <a:r>
                  <a:rPr lang="en-US" dirty="0"/>
                  <a:t>                            Ms. Meghna Sharma (College Mentor)</a:t>
                </a:r>
              </a:p>
              <a:p>
                <a:endParaRPr lang="en-US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9571" y="985521"/>
            <a:ext cx="11294402" cy="5078315"/>
            <a:chOff x="378299" y="2020357"/>
            <a:chExt cx="7168278" cy="1413894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299" y="2020357"/>
              <a:ext cx="6097424" cy="1413894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Problem statement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:</a:t>
              </a:r>
              <a:r>
                <a:rPr lang="en-US" dirty="0"/>
                <a:t> Text-2-SQL, Text-2-PL/SQL code generation and execution</a:t>
              </a:r>
            </a:p>
            <a:p>
              <a:pPr algn="just"/>
              <a:r>
                <a:rPr lang="en-US" dirty="0"/>
                <a:t>Accessing data in relational databases requires SQL/PL-SQL knowledge, which limits non-technical users from retrieving insights independently. Writing SQL is also time-consuming and error-prone, especially with complex schemas or multi-table queries.</a:t>
              </a:r>
            </a:p>
            <a:p>
              <a:pPr algn="just"/>
              <a:r>
                <a:rPr lang="en-US" dirty="0"/>
                <a:t>This project aims to build a system that uses Generative AI and LLMs to convert natural language into accurate, executable SQL/PL-SQL queries. The system will:</a:t>
              </a:r>
            </a:p>
            <a:p>
              <a:pPr algn="just"/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endParaRPr lang="en-US" dirty="0"/>
            </a:p>
            <a:p>
              <a:pPr algn="just"/>
              <a:r>
                <a:rPr lang="en-US" dirty="0"/>
                <a:t>The goal is to provide a reliable, schema-aware, end-to-end solution with &gt;90% query accuracy—empowering users to access data without writing code.</a:t>
              </a:r>
            </a:p>
            <a:p>
              <a:pPr lvl="0"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/>
                <a:ea typeface="+mn-ea"/>
                <a:cs typeface="+mn-cs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368347" y="4122420"/>
            <a:ext cx="1151255" cy="45974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none" lIns="91440" tIns="91440" rIns="91440" bIns="91440" rtlCol="0">
            <a:spAutoFit/>
          </a:bodyPr>
          <a:lstStyle/>
          <a:p>
            <a:pPr algn="l">
              <a:lnSpc>
                <a:spcPct val="90000"/>
              </a:lnSpc>
              <a:spcBef>
                <a:spcPts val="400"/>
              </a:spcBef>
            </a:pPr>
            <a:r>
              <a:rPr lang="en-IN" sz="2000" b="1" i="1" dirty="0">
                <a:solidFill>
                  <a:srgbClr val="264F9A"/>
                </a:solidFill>
              </a:rPr>
              <a:t>Inference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106232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933378" y="4259722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901023" y="3483238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086003" y="4263639"/>
            <a:ext cx="900000" cy="36000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833360" y="3001010"/>
            <a:ext cx="3239770" cy="701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Understand user intent in plain English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7" name="TextBox 26"/>
          <p:cNvSpPr txBox="1"/>
          <p:nvPr/>
        </p:nvSpPr>
        <p:spPr>
          <a:xfrm>
            <a:off x="7843520" y="4122420"/>
            <a:ext cx="3239770" cy="720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Dynamically retrieve schema              context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8" name="TextBox 27"/>
          <p:cNvSpPr txBox="1"/>
          <p:nvPr/>
        </p:nvSpPr>
        <p:spPr>
          <a:xfrm>
            <a:off x="824228" y="2983439"/>
            <a:ext cx="324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Generate valid DML 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queries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9" name="TextBox 28"/>
          <p:cNvSpPr txBox="1"/>
          <p:nvPr/>
        </p:nvSpPr>
        <p:spPr>
          <a:xfrm>
            <a:off x="814705" y="4122420"/>
            <a:ext cx="3239770" cy="7880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              Execute them in real-time via a user-friendly UI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pic>
        <p:nvPicPr>
          <p:cNvPr id="2" name="Picture 1" descr="infer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899" y="3406140"/>
            <a:ext cx="833120" cy="797560"/>
          </a:xfrm>
          <a:prstGeom prst="rect">
            <a:avLst/>
          </a:prstGeom>
        </p:spPr>
      </p:pic>
      <p:pic>
        <p:nvPicPr>
          <p:cNvPr id="6" name="Picture 5" descr="mindse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350" y="3001010"/>
            <a:ext cx="569595" cy="603250"/>
          </a:xfrm>
          <a:prstGeom prst="rect">
            <a:avLst/>
          </a:prstGeom>
        </p:spPr>
      </p:pic>
      <p:pic>
        <p:nvPicPr>
          <p:cNvPr id="9" name="Picture 8" descr="database-tabl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700" y="4203700"/>
            <a:ext cx="409575" cy="557530"/>
          </a:xfrm>
          <a:prstGeom prst="rect">
            <a:avLst/>
          </a:prstGeom>
        </p:spPr>
      </p:pic>
      <p:pic>
        <p:nvPicPr>
          <p:cNvPr id="10" name="Picture 9" descr="sql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485" y="3001010"/>
            <a:ext cx="609600" cy="609600"/>
          </a:xfrm>
          <a:prstGeom prst="rect">
            <a:avLst/>
          </a:prstGeom>
        </p:spPr>
      </p:pic>
      <p:pic>
        <p:nvPicPr>
          <p:cNvPr id="15" name="Picture 14" descr="monitor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485" y="4203700"/>
            <a:ext cx="484505" cy="582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2103" y="894080"/>
            <a:ext cx="10849939" cy="98385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b="1" dirty="0"/>
              <a:t>Solution Proposal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dirty="0"/>
              <a:t>We propose an end-to-end AI system that converts natural language into executable SQL queries using LLMs. Here’s how we built it: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29665" y="2205355"/>
            <a:ext cx="2705100" cy="353949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1. </a:t>
            </a:r>
            <a:r>
              <a:rPr lang="en-US" sz="1600" b="1" dirty="0"/>
              <a:t>Initial Architecture &amp; Planning: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Defined the objective: Convert natural language into executable SQL.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Designed a modular pipeline with frontend (UI), backend (LLM), and database layer.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Chose SQLite/PostgreSQL for testing with custom schemas.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9455" y="2204085"/>
            <a:ext cx="2808605" cy="35350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2. </a:t>
            </a:r>
            <a:r>
              <a:rPr lang="en-US" sz="1600" b="1" dirty="0"/>
              <a:t>Baseline Model: Wiki-SQL (T5-base)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Integrated mrm8488/t5-base-finetuned-wikiSQL model.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Achieved quick prototyping and initial validation using simple, single-table 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Limitations: No JOINs, subqueries, or schema adaptability.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53070" y="2208530"/>
            <a:ext cx="3159125" cy="351472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3. </a:t>
            </a:r>
            <a:r>
              <a:rPr lang="en-US" sz="1600" b="1" dirty="0"/>
              <a:t>Advanced Model: Gemini API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Used Google Gemini 1.5 Flash via API for more complex query generation like joins and sub-queries.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Added schema-guided prompt templates with examples.</a:t>
            </a:r>
          </a:p>
          <a:p>
            <a:pPr marL="285750" indent="-285750" algn="just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Improved accuracy for basic multi-condition queries, but limited control and privacy due to API dependency.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918857" y="359773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442177" y="3603186"/>
            <a:ext cx="536247" cy="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 bwMode="ltGray">
          <a:xfrm>
            <a:off x="1129665" y="2205355"/>
            <a:ext cx="2704465" cy="3549015"/>
          </a:xfrm>
          <a:prstGeom prst="rect">
            <a:avLst/>
          </a:pr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pic>
        <p:nvPicPr>
          <p:cNvPr id="7" name="Picture 6" descr="research-and-develop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0" y="5003800"/>
            <a:ext cx="755015" cy="650240"/>
          </a:xfrm>
          <a:prstGeom prst="rect">
            <a:avLst/>
          </a:prstGeom>
        </p:spPr>
      </p:pic>
      <p:pic>
        <p:nvPicPr>
          <p:cNvPr id="8" name="Picture 7" descr="agi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40" y="4940935"/>
            <a:ext cx="739775" cy="622935"/>
          </a:xfrm>
          <a:prstGeom prst="rect">
            <a:avLst/>
          </a:prstGeom>
        </p:spPr>
      </p:pic>
      <p:pic>
        <p:nvPicPr>
          <p:cNvPr id="2" name="Picture 1" descr="api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3380" y="4940935"/>
            <a:ext cx="738505" cy="622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/>
          <p:cNvSpPr txBox="1"/>
          <p:nvPr/>
        </p:nvSpPr>
        <p:spPr>
          <a:xfrm>
            <a:off x="570880" y="996406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0880" y="950308"/>
            <a:ext cx="11233093" cy="453560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1600" dirty="0"/>
              <a:t>The final product is a fully functional, end-to-end Text-to-SQL system that allows users to query a relational database using plain English. It features: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b="1" dirty="0"/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341495" y="1438275"/>
            <a:ext cx="3420110" cy="1168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User Interface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Built with Stream lit, the UI lets users input natural language queries and view the generated SQL along with real-time results.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3" name="TextBox 2"/>
          <p:cNvSpPr txBox="1"/>
          <p:nvPr/>
        </p:nvSpPr>
        <p:spPr>
          <a:xfrm>
            <a:off x="4341499" y="4470605"/>
            <a:ext cx="3420000" cy="133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Local LLM Backend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Uses the Qwen2.5-Coder-7B-Instruct model, deployed locally with quantization (4-bit) to ensure fast performance on standard hardware while maintaining user data privacy.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8201120" y="2102594"/>
            <a:ext cx="342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Schema-Aware Query Generation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Incorporates RAG (Retrieval-Augmented Generation) to fetch relevant schema definitions dynamically from the database, reducing hallucination and improving accuracy.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054" y="3836070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Chain-of-Thought Reasoning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 Model explains its steps before generating SQL, offering transparency and making it easier to debug or understand how queries are formed.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45867" y="3840605"/>
            <a:ext cx="3420000" cy="13087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Execution Engine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Validates and executes SQL statements in real-time using PostgreSQL and displays outputs within the UI.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10" name="TextBox 9"/>
          <p:cNvSpPr txBox="1"/>
          <p:nvPr/>
        </p:nvSpPr>
        <p:spPr>
          <a:xfrm>
            <a:off x="756054" y="2096252"/>
            <a:ext cx="3240000" cy="120545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400" b="1" dirty="0"/>
              <a:t>Scalable &amp; Modular Design</a:t>
            </a:r>
          </a:p>
          <a:p>
            <a:pPr algn="just">
              <a:lnSpc>
                <a:spcPct val="90000"/>
              </a:lnSpc>
              <a:spcBef>
                <a:spcPts val="400"/>
              </a:spcBef>
            </a:pPr>
            <a:r>
              <a:rPr lang="en-US" sz="1400" dirty="0"/>
              <a:t>The architecture supports future upgrades (e.g., PL/SQL logic blocks, multi-database support) and can be integrated into enterprise applications.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1082" y="3231237"/>
            <a:ext cx="2700000" cy="68400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Final System</a:t>
            </a:r>
          </a:p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US" sz="1600" b="1" dirty="0"/>
              <a:t>Qwen2.5-Coder + RAG</a:t>
            </a:r>
          </a:p>
          <a:p>
            <a:pPr algn="l">
              <a:lnSpc>
                <a:spcPct val="90000"/>
              </a:lnSpc>
              <a:spcBef>
                <a:spcPts val="400"/>
              </a:spcBef>
            </a:pPr>
            <a:endParaRPr lang="en-IN" dirty="0" err="1"/>
          </a:p>
        </p:txBody>
      </p:sp>
      <p:sp>
        <p:nvSpPr>
          <p:cNvPr id="25" name="Hexagon 24"/>
          <p:cNvSpPr/>
          <p:nvPr/>
        </p:nvSpPr>
        <p:spPr bwMode="ltGray">
          <a:xfrm>
            <a:off x="4635665" y="3245864"/>
            <a:ext cx="2880000" cy="667185"/>
          </a:xfrm>
          <a:prstGeom prst="hexagon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7531402" y="3081878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60193" y="3834735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040224" y="2685596"/>
            <a:ext cx="0" cy="545641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" idx="0"/>
          </p:cNvCxnSpPr>
          <p:nvPr/>
        </p:nvCxnSpPr>
        <p:spPr>
          <a:xfrm>
            <a:off x="6040224" y="3945596"/>
            <a:ext cx="11275" cy="525009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071498" y="3070951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>
            <a:off x="4071498" y="3787049"/>
            <a:ext cx="540000" cy="252000"/>
          </a:xfrm>
          <a:prstGeom prst="straightConnector1">
            <a:avLst/>
          </a:prstGeom>
          <a:ln w="5715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icons8-monitor-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755" y="1467485"/>
            <a:ext cx="306705" cy="339090"/>
          </a:xfrm>
          <a:prstGeom prst="rect">
            <a:avLst/>
          </a:prstGeom>
        </p:spPr>
      </p:pic>
      <p:pic>
        <p:nvPicPr>
          <p:cNvPr id="13" name="Picture 12" descr="icons8-chip-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455" y="4498340"/>
            <a:ext cx="472440" cy="307340"/>
          </a:xfrm>
          <a:prstGeom prst="rect">
            <a:avLst/>
          </a:prstGeom>
        </p:spPr>
      </p:pic>
      <p:pic>
        <p:nvPicPr>
          <p:cNvPr id="15" name="Picture 14" descr="icons8-document-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325" y="2102485"/>
            <a:ext cx="255270" cy="327025"/>
          </a:xfrm>
          <a:prstGeom prst="rect">
            <a:avLst/>
          </a:prstGeom>
        </p:spPr>
      </p:pic>
      <p:pic>
        <p:nvPicPr>
          <p:cNvPr id="16" name="Picture 15" descr="icons8-thought-bubble-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3840480"/>
            <a:ext cx="398780" cy="328930"/>
          </a:xfrm>
          <a:prstGeom prst="rect">
            <a:avLst/>
          </a:prstGeom>
        </p:spPr>
      </p:pic>
      <p:pic>
        <p:nvPicPr>
          <p:cNvPr id="17" name="Picture 16" descr="icons8-server-5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1435" y="3840480"/>
            <a:ext cx="370840" cy="329565"/>
          </a:xfrm>
          <a:prstGeom prst="rect">
            <a:avLst/>
          </a:prstGeom>
        </p:spPr>
      </p:pic>
      <p:pic>
        <p:nvPicPr>
          <p:cNvPr id="18" name="Picture 17" descr="icons8-level-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845" y="2102485"/>
            <a:ext cx="305435" cy="327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/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70876" y="985520"/>
            <a:ext cx="11233097" cy="4978400"/>
            <a:chOff x="417208" y="2020357"/>
            <a:chExt cx="7129369" cy="1386076"/>
          </a:xfrm>
        </p:grpSpPr>
        <p:sp>
          <p:nvSpPr>
            <p:cNvPr id="12" name="Text Placeholder 7"/>
            <p:cNvSpPr txBox="1"/>
            <p:nvPr/>
          </p:nvSpPr>
          <p:spPr>
            <a:xfrm>
              <a:off x="417210" y="2020357"/>
              <a:ext cx="7129367" cy="1386076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txBody>
            <a:bodyPr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200" kern="1200" baseline="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SzPct val="90000"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MetricHPE" panose="020B0503030202060203" pitchFamily="34" charset="0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90000"/>
                </a:lnSpc>
                <a:spcBef>
                  <a:spcPts val="0"/>
                </a:spcBef>
                <a:buClrTx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None/>
                <a:defRPr/>
              </a:pPr>
              <a:endPara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etricHPE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7208" y="2020357"/>
              <a:ext cx="7129367" cy="102829"/>
            </a:xfrm>
            <a:prstGeom prst="rect">
              <a:avLst/>
            </a:prstGeom>
            <a:noFill/>
            <a:ln w="57150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MetricHPE" panose="020B0503030202060203"/>
                  <a:ea typeface="+mn-ea"/>
                  <a:cs typeface="+mn-cs"/>
                </a:rPr>
                <a:t>System Architecture 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5" y="985520"/>
            <a:ext cx="11232515" cy="4978400"/>
          </a:xfrm>
          <a:prstGeom prst="rect">
            <a:avLst/>
          </a:prstGeom>
        </p:spPr>
      </p:pic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30E3990-4E45-D149-C9D9-ECDBED8604CC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85932DD3-1259-8D30-1E1C-3F982CF19D27}"/>
              </a:ext>
            </a:extLst>
          </p:cNvPr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System Architecture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14D81-00F3-0F63-5070-4E7E3B189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96BBBE22-5111-7373-9B37-3E4D42BF2335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41177F6-4C8F-FFAD-0DE9-8B5A61745176}"/>
              </a:ext>
            </a:extLst>
          </p:cNvPr>
          <p:cNvSpPr txBox="1"/>
          <p:nvPr/>
        </p:nvSpPr>
        <p:spPr>
          <a:xfrm>
            <a:off x="570879" y="985520"/>
            <a:ext cx="11233094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D287CAF-BF71-8FD6-987B-1203E537B723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90761C-010C-6766-7111-F29DE0A28D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8052" y="1676044"/>
            <a:ext cx="5298889" cy="4064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4A4880-4A17-AA53-7BAC-98CE5C9247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1655070"/>
            <a:ext cx="4091550" cy="20720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4EF4C22-D494-2E53-F455-2F83A497C9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40" y="3849377"/>
            <a:ext cx="4044063" cy="1890882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8ECFE983-6AAA-82B8-AEC1-8A787954D1B3}"/>
              </a:ext>
            </a:extLst>
          </p:cNvPr>
          <p:cNvSpPr txBox="1"/>
          <p:nvPr/>
        </p:nvSpPr>
        <p:spPr>
          <a:xfrm>
            <a:off x="781353" y="997444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Project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7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642521"/>
              </p:ext>
            </p:extLst>
          </p:nvPr>
        </p:nvGraphicFramePr>
        <p:xfrm>
          <a:off x="755373" y="1760349"/>
          <a:ext cx="10988964" cy="4547685"/>
        </p:xfrm>
        <a:graphic>
          <a:graphicData uri="http://schemas.openxmlformats.org/drawingml/2006/table">
            <a:tbl>
              <a:tblPr/>
              <a:tblGrid>
                <a:gridCol w="2747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7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691">
                <a:tc>
                  <a:txBody>
                    <a:bodyPr/>
                    <a:lstStyle/>
                    <a:p>
                      <a:r>
                        <a:rPr sz="1800" b="1" dirty="0"/>
                        <a:t>Feature / Limitation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 dirty="0"/>
                        <a:t>Wiki</a:t>
                      </a:r>
                      <a:r>
                        <a:rPr lang="en-IN" sz="1800" b="1" dirty="0"/>
                        <a:t>-</a:t>
                      </a:r>
                      <a:r>
                        <a:rPr sz="1800" b="1" dirty="0"/>
                        <a:t>SQL (Baseline)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Gemini API (Intermediate)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b="1"/>
                        <a:t>Qwen2.5 + RAG (Final)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Query Complexity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Simple (no JOINs, </a:t>
                      </a:r>
                      <a:r>
                        <a:rPr lang="en-US" sz="1800" dirty="0"/>
                        <a:t>         </a:t>
                      </a:r>
                      <a:r>
                        <a:rPr sz="1800" dirty="0"/>
                        <a:t>subqueries)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lang="en-US" sz="1800"/>
                        <a:t> </a:t>
                      </a:r>
                      <a:r>
                        <a:rPr sz="1800"/>
                        <a:t>Moderate (multi-condition support)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✅✅</a:t>
                      </a:r>
                      <a:r>
                        <a:rPr sz="1800"/>
                        <a:t> Complex with schema awareness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Schema Adaptability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 dirty="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 dirty="0"/>
                        <a:t> Hardcoded or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Partial via prompt tuning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Dynamic via RAG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Privacy &amp; Control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Local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API-dependent (cloud)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Full local privacy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Explainability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None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Chain-of-Thought reasoning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r>
                        <a:rPr sz="1800"/>
                        <a:t>Deployment Type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⚠</a:t>
                      </a:r>
                      <a:r>
                        <a:rPr sz="1800"/>
                        <a:t> 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sz="1800"/>
                        <a:t> API-based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80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✅</a:t>
                      </a:r>
                      <a:r>
                        <a:rPr sz="1800"/>
                        <a:t> Streamlit + FastAPI locally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2999"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1800" dirty="0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601980" y="1221105"/>
            <a:ext cx="10812145" cy="433965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91440" tIns="91440" rIns="91440" bIns="91440" rtlCol="0">
            <a:spAutoFit/>
          </a:bodyPr>
          <a:lstStyle/>
          <a:p>
            <a:pPr indent="0" algn="ctr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b="1" dirty="0">
                <a:sym typeface="+mn-ea"/>
              </a:rPr>
              <a:t>MODELS COMPARISON</a:t>
            </a:r>
            <a:endParaRPr lang="en-US" b="1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0DD858B8-B216-FD66-9EFE-181D20ADE081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F39015-678C-D827-F10C-F729EB81304A}"/>
              </a:ext>
            </a:extLst>
          </p:cNvPr>
          <p:cNvSpPr txBox="1"/>
          <p:nvPr/>
        </p:nvSpPr>
        <p:spPr>
          <a:xfrm>
            <a:off x="570880" y="985520"/>
            <a:ext cx="11233093" cy="49784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200" kern="1200" baseline="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SzPct val="90000"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MetricHPE" panose="020B0503030202060203" pitchFamily="34" charset="0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Clr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etricHPE" panose="020B0503030202060203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C20B7C-8398-97A2-99E2-7FCFE5BD32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0880" y="999160"/>
            <a:ext cx="11240119" cy="4978401"/>
          </a:xfr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           End Product</a:t>
            </a:r>
            <a:r>
              <a:rPr lang="en-US" sz="1800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Fully working Text-to-SQL solution with schema awareness, live query execution, and accuracy &gt;70%.</a:t>
            </a:r>
          </a:p>
          <a:p>
            <a:pPr marL="548640" lvl="3" indent="0" algn="just">
              <a:buNone/>
            </a:pPr>
            <a:endParaRPr lang="en-US" dirty="0"/>
          </a:p>
          <a:p>
            <a:pPr marL="834390" lvl="3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Enables non-technical users to interact with relational databases using natural language.</a:t>
            </a:r>
          </a:p>
          <a:p>
            <a:pPr marL="365760" lvl="2" indent="0">
              <a:buNone/>
            </a:pPr>
            <a:endParaRPr lang="en-US" sz="16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           Optimization</a:t>
            </a:r>
            <a:r>
              <a:rPr lang="en-IN" sz="1800" dirty="0"/>
              <a:t>:</a:t>
            </a:r>
          </a:p>
          <a:p>
            <a:pPr marL="0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Streamlining Model Output to Frontend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Schema-Aware Prompt Engineering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Dynamic Database Schema Retrieval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dirty="0"/>
              <a:t>Clean Modular Backend (Fast-API)</a:t>
            </a:r>
          </a:p>
          <a:p>
            <a:pPr marL="548640" lvl="3" indent="0">
              <a:buNone/>
            </a:pPr>
            <a:endParaRPr lang="en-IN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Error Handling in API Calls</a:t>
            </a:r>
            <a:endParaRPr lang="en-IN" dirty="0"/>
          </a:p>
          <a:p>
            <a:pPr marL="0" indent="0">
              <a:buNone/>
            </a:pPr>
            <a:endParaRPr lang="en-US" sz="2000" cap="all" dirty="0">
              <a:solidFill>
                <a:sysClr val="windowText" lastClr="000000"/>
              </a:solidFill>
              <a:latin typeface="MetricHPE Black" panose="020B0803030202060203" pitchFamily="34" charset="0"/>
            </a:endParaRPr>
          </a:p>
        </p:txBody>
      </p:sp>
      <p:pic>
        <p:nvPicPr>
          <p:cNvPr id="6" name="Picture 5" descr="icons8-application-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73" y="1075768"/>
            <a:ext cx="305435" cy="240665"/>
          </a:xfrm>
          <a:prstGeom prst="rect">
            <a:avLst/>
          </a:prstGeom>
        </p:spPr>
      </p:pic>
      <p:pic>
        <p:nvPicPr>
          <p:cNvPr id="7" name="Picture 6" descr="icons8-optimization-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60" y="2829469"/>
            <a:ext cx="505460" cy="474345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DC03ADA5-75B5-7A9F-6A58-94CF5FDEE75B}"/>
              </a:ext>
            </a:extLst>
          </p:cNvPr>
          <p:cNvSpPr txBox="1"/>
          <p:nvPr/>
        </p:nvSpPr>
        <p:spPr>
          <a:xfrm>
            <a:off x="232198" y="265558"/>
            <a:ext cx="11423555" cy="300880"/>
          </a:xfrm>
          <a:prstGeom prst="rect">
            <a:avLst/>
          </a:prstGeom>
        </p:spPr>
        <p:txBody>
          <a:bodyPr anchor="t" anchorCtr="0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0" kern="1200" cap="all" baseline="0">
                <a:solidFill>
                  <a:sysClr val="windowText" lastClr="000000"/>
                </a:solidFill>
                <a:latin typeface="MetricHPE Black" panose="020B0803030202060203" pitchFamily="34" charset="0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2400" dirty="0"/>
              <a:t>Text-2-SQL, Text-2-PL/SQL code generation and execution</a:t>
            </a:r>
            <a:endParaRPr kumimoji="0" lang="en-US" sz="2400" b="0" i="0" u="none" strike="noStrike" kern="1200" cap="all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tricHPE Black" panose="020B0803030202060203" pitchFamily="34" charset="0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1AD84-1D2F-CD39-C50B-FA9B2118793F}"/>
              </a:ext>
            </a:extLst>
          </p:cNvPr>
          <p:cNvSpPr/>
          <p:nvPr/>
        </p:nvSpPr>
        <p:spPr bwMode="ltGray">
          <a:xfrm>
            <a:off x="232198" y="740229"/>
            <a:ext cx="918922" cy="159294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08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79*394"/>
  <p:tag name="TABLE_ENDDRAG_RECT" val="47*127*879*394"/>
</p:tagLst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57150">
          <a:solidFill>
            <a:schemeClr val="accent1"/>
          </a:solidFill>
        </a:ln>
      </a:spPr>
      <a:bodyPr tIns="91440" bIns="91440"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91440" tIns="91440" rIns="91440" bIns="91440" rtlCol="0">
        <a:spAutoFit/>
      </a:bodyPr>
      <a:lstStyle>
        <a:defPPr marL="285750" indent="-285750" algn="l">
          <a:lnSpc>
            <a:spcPct val="90000"/>
          </a:lnSpc>
          <a:spcBef>
            <a:spcPts val="400"/>
          </a:spcBef>
          <a:buFont typeface="MetricHPE" panose="020B0503030202060203" pitchFamily="34" charset="0"/>
          <a:buChar char="•"/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"/>
        <a:ea typeface=""/>
        <a:cs typeface=""/>
      </a:majorFont>
      <a:minorFont>
        <a:latin typeface="MetricH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9050">
          <a:solidFill>
            <a:schemeClr val="accent1"/>
          </a:solidFill>
        </a:ln>
      </a:spPr>
      <a:bodyPr rtlCol="0" anchor="ctr"/>
      <a:lstStyle>
        <a:defPPr algn="ctr">
          <a:lnSpc>
            <a:spcPct val="90000"/>
          </a:lnSpc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90000"/>
          </a:lnSpc>
          <a:defRPr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winter2019-hpe-standard-16x9-white-template-1582541636805</Template>
  <TotalTime>211</TotalTime>
  <Words>1187</Words>
  <Application>Microsoft Office PowerPoint</Application>
  <PresentationFormat>Widescreen</PresentationFormat>
  <Paragraphs>181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MetricHPE</vt:lpstr>
      <vt:lpstr>MetricHPE Black</vt:lpstr>
      <vt:lpstr>Arial</vt:lpstr>
      <vt:lpstr>HPE_Standard_Metric_16x9_080117</vt:lpstr>
      <vt:lpstr>Career Preview Program project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Thank YOU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Kulberg, Mitch</dc:creator>
  <cp:lastModifiedBy>Raunak Jain</cp:lastModifiedBy>
  <cp:revision>38</cp:revision>
  <dcterms:created xsi:type="dcterms:W3CDTF">2020-03-31T18:56:00Z</dcterms:created>
  <dcterms:modified xsi:type="dcterms:W3CDTF">2025-07-16T06:25:17Z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2289701</vt:lpwstr>
  </property>
  <property fmtid="{D5CDD505-2E9C-101B-9397-08002B2CF9AE}" pid="3" name="NXPowerLiteSettings">
    <vt:lpwstr>B74006B004C800</vt:lpwstr>
  </property>
  <property fmtid="{D5CDD505-2E9C-101B-9397-08002B2CF9AE}" pid="4" name="NXPowerLiteVersion">
    <vt:lpwstr>D6.0.7</vt:lpwstr>
  </property>
  <property fmtid="{D5CDD505-2E9C-101B-9397-08002B2CF9AE}" pid="5" name="ICV">
    <vt:lpwstr>94A038923C744A5DB26AAFD614C1E050_13</vt:lpwstr>
  </property>
  <property fmtid="{D5CDD505-2E9C-101B-9397-08002B2CF9AE}" pid="6" name="KSOProductBuildVer">
    <vt:lpwstr>1033-12.2.0.21931</vt:lpwstr>
  </property>
</Properties>
</file>