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7" r:id="rId2"/>
    <p:sldId id="265" r:id="rId3"/>
    <p:sldId id="266" r:id="rId4"/>
    <p:sldId id="264" r:id="rId5"/>
    <p:sldId id="274" r:id="rId6"/>
    <p:sldId id="275" r:id="rId7"/>
    <p:sldId id="276" r:id="rId8"/>
    <p:sldId id="268" r:id="rId9"/>
    <p:sldId id="277" r:id="rId10"/>
    <p:sldId id="279" r:id="rId11"/>
    <p:sldId id="278" r:id="rId12"/>
    <p:sldId id="281" r:id="rId13"/>
    <p:sldId id="280" r:id="rId14"/>
    <p:sldId id="283" r:id="rId15"/>
    <p:sldId id="282" r:id="rId16"/>
    <p:sldId id="285" r:id="rId17"/>
    <p:sldId id="284" r:id="rId18"/>
    <p:sldId id="286" r:id="rId19"/>
    <p:sldId id="287" r:id="rId20"/>
    <p:sldId id="289" r:id="rId21"/>
    <p:sldId id="288" r:id="rId22"/>
    <p:sldId id="290" r:id="rId23"/>
    <p:sldId id="293" r:id="rId24"/>
    <p:sldId id="269" r:id="rId25"/>
    <p:sldId id="270" r:id="rId26"/>
    <p:sldId id="271" r:id="rId27"/>
    <p:sldId id="294" r:id="rId28"/>
    <p:sldId id="295" r:id="rId29"/>
    <p:sldId id="298" r:id="rId30"/>
    <p:sldId id="29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3" d="100"/>
          <a:sy n="63" d="100"/>
        </p:scale>
        <p:origin x="804" y="56"/>
      </p:cViewPr>
      <p:guideLst/>
    </p:cSldViewPr>
  </p:slideViewPr>
  <p:notesTextViewPr>
    <p:cViewPr>
      <p:scale>
        <a:sx n="1" d="1"/>
        <a:sy n="1" d="1"/>
      </p:scale>
      <p:origin x="0" y="0"/>
    </p:cViewPr>
  </p:notesTextViewPr>
  <p:notesViewPr>
    <p:cSldViewPr>
      <p:cViewPr varScale="1">
        <p:scale>
          <a:sx n="95" d="100"/>
          <a:sy n="95" d="100"/>
        </p:scale>
        <p:origin x="69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5/21/2024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5/21/2024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5/21/2024</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5/21/2024</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5/21/2024</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5/21/2024</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62EC29-B8C5-4C7A-B6DA-418494D5CB21}" type="datetimeFigureOut">
              <a:rPr lang="en-US" smtClean="0"/>
              <a:t>5/21/2024</a:t>
            </a:fld>
            <a:endParaRPr lang="en-US"/>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62EC29-B8C5-4C7A-B6DA-418494D5CB21}" type="datetimeFigureOut">
              <a:rPr lang="en-US" smtClean="0"/>
              <a:t>5/21/2024</a:t>
            </a:fld>
            <a:endParaRPr lang="en-US"/>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62EC29-B8C5-4C7A-B6DA-418494D5CB21}" type="datetimeFigureOut">
              <a:rPr lang="en-US" smtClean="0"/>
              <a:t>5/21/2024</a:t>
            </a:fld>
            <a:endParaRPr lang="en-US"/>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762EC29-B8C5-4C7A-B6DA-418494D5CB21}" type="datetimeFigureOut">
              <a:rPr lang="en-US" smtClean="0"/>
              <a:t>5/21/2024</a:t>
            </a:fld>
            <a:endParaRPr lang="en-US"/>
          </a:p>
        </p:txBody>
      </p:sp>
      <p:sp>
        <p:nvSpPr>
          <p:cNvPr id="4" name="Slide Number Placeholder 3"/>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3762EC29-B8C5-4C7A-B6DA-418494D5CB21}" type="datetimeFigureOut">
              <a:rPr lang="en-US" smtClean="0"/>
              <a:pPr/>
              <a:t>5/21/2024</a:t>
            </a:fld>
            <a:endParaRPr lang="en-US"/>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F9043838-BFF5-400C-B067-3DF4A5F395D6}" type="slidenum">
              <a:rPr lang="en-US" smtClean="0"/>
              <a:pPr/>
              <a:t>‹#›</a:t>
            </a:fld>
            <a:endParaRPr lang="en-US"/>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FIFA WORLD CUP ANALYSIS</a:t>
            </a:r>
          </a:p>
        </p:txBody>
      </p:sp>
      <p:sp>
        <p:nvSpPr>
          <p:cNvPr id="3" name="Subtitle 2"/>
          <p:cNvSpPr>
            <a:spLocks noGrp="1"/>
          </p:cNvSpPr>
          <p:nvPr>
            <p:ph type="subTitle" idx="1"/>
          </p:nvPr>
        </p:nvSpPr>
        <p:spPr>
          <a:xfrm>
            <a:off x="5638800" y="2895600"/>
            <a:ext cx="5486400" cy="1037456"/>
          </a:xfrm>
        </p:spPr>
        <p:txBody>
          <a:bodyPr>
            <a:normAutofit fontScale="77500" lnSpcReduction="20000"/>
          </a:bodyPr>
          <a:lstStyle/>
          <a:p>
            <a:r>
              <a:rPr lang="en-US" dirty="0"/>
              <a:t>BY,</a:t>
            </a:r>
          </a:p>
          <a:p>
            <a:r>
              <a:rPr lang="en-US" dirty="0"/>
              <a:t>VAISHALI KHANDELWAL</a:t>
            </a:r>
          </a:p>
          <a:p>
            <a:r>
              <a:rPr lang="en-US" dirty="0"/>
              <a:t>EMAIL ID:  VAISHALI.KH2310@GMAIL.COM</a:t>
            </a:r>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BD41FE-3778-3FD4-FBFE-331A3FEC14EC}"/>
              </a:ext>
            </a:extLst>
          </p:cNvPr>
          <p:cNvSpPr>
            <a:spLocks noGrp="1"/>
          </p:cNvSpPr>
          <p:nvPr>
            <p:ph type="body" idx="1"/>
          </p:nvPr>
        </p:nvSpPr>
        <p:spPr>
          <a:xfrm>
            <a:off x="695400" y="188640"/>
            <a:ext cx="10423450" cy="6120680"/>
          </a:xfrm>
        </p:spPr>
        <p:txBody>
          <a:bodyPr>
            <a:noAutofit/>
          </a:bodyPr>
          <a:lstStyle/>
          <a:p>
            <a:r>
              <a:rPr lang="en-IN" sz="1900" dirty="0"/>
              <a:t># Creating bar charts</a:t>
            </a:r>
          </a:p>
          <a:p>
            <a:r>
              <a:rPr lang="en-IN" sz="1900" dirty="0" err="1"/>
              <a:t>fig_winner</a:t>
            </a:r>
            <a:r>
              <a:rPr lang="en-IN" sz="1900" dirty="0"/>
              <a:t> = </a:t>
            </a:r>
            <a:r>
              <a:rPr lang="en-IN" sz="1900" dirty="0" err="1"/>
              <a:t>px.bar</a:t>
            </a:r>
            <a:r>
              <a:rPr lang="en-IN" sz="1900" dirty="0"/>
              <a:t>(</a:t>
            </a:r>
            <a:r>
              <a:rPr lang="en-IN" sz="1900" dirty="0" err="1"/>
              <a:t>data_winner.head</a:t>
            </a:r>
            <a:r>
              <a:rPr lang="en-IN" sz="1900" dirty="0"/>
              <a:t>(3), x='Country', y='Wins', title='Top 3 FIFA World Cup Winners')</a:t>
            </a:r>
          </a:p>
          <a:p>
            <a:r>
              <a:rPr lang="en-IN" sz="1900" dirty="0" err="1"/>
              <a:t>fig_runner_up</a:t>
            </a:r>
            <a:r>
              <a:rPr lang="en-IN" sz="1900" dirty="0"/>
              <a:t> = </a:t>
            </a:r>
            <a:r>
              <a:rPr lang="en-IN" sz="1900" dirty="0" err="1"/>
              <a:t>px.bar</a:t>
            </a:r>
            <a:r>
              <a:rPr lang="en-IN" sz="1900" dirty="0"/>
              <a:t>(</a:t>
            </a:r>
            <a:r>
              <a:rPr lang="en-IN" sz="1900" dirty="0" err="1"/>
              <a:t>data_runner_up.head</a:t>
            </a:r>
            <a:r>
              <a:rPr lang="en-IN" sz="1900" dirty="0"/>
              <a:t>(3), x='Country', y='Runner-ups', title='Top 3 FIFA World Cup Runner-ups')</a:t>
            </a:r>
          </a:p>
          <a:p>
            <a:r>
              <a:rPr lang="en-IN" sz="1900" dirty="0" err="1"/>
              <a:t>fig_third</a:t>
            </a:r>
            <a:r>
              <a:rPr lang="en-IN" sz="1900" dirty="0"/>
              <a:t> = </a:t>
            </a:r>
            <a:r>
              <a:rPr lang="en-IN" sz="1900" dirty="0" err="1"/>
              <a:t>px.bar</a:t>
            </a:r>
            <a:r>
              <a:rPr lang="en-IN" sz="1900" dirty="0"/>
              <a:t>(</a:t>
            </a:r>
            <a:r>
              <a:rPr lang="en-IN" sz="1900" dirty="0" err="1"/>
              <a:t>data_third.head</a:t>
            </a:r>
            <a:r>
              <a:rPr lang="en-IN" sz="1900" dirty="0"/>
              <a:t>(3), x='Country', y='Third-place', title='Top 3 FIFA World Cup Third-placed Teams')</a:t>
            </a:r>
          </a:p>
          <a:p>
            <a:endParaRPr lang="en-IN" sz="1900" dirty="0"/>
          </a:p>
          <a:p>
            <a:r>
              <a:rPr lang="en-IN" sz="1900" dirty="0"/>
              <a:t># Displaying the plots</a:t>
            </a:r>
          </a:p>
          <a:p>
            <a:r>
              <a:rPr lang="en-IN" sz="1900" dirty="0" err="1"/>
              <a:t>fig_winner.show</a:t>
            </a:r>
            <a:r>
              <a:rPr lang="en-IN" sz="1900" dirty="0"/>
              <a:t>()</a:t>
            </a:r>
          </a:p>
          <a:p>
            <a:r>
              <a:rPr lang="en-IN" sz="1900" dirty="0" err="1"/>
              <a:t>fig_runner_up.show</a:t>
            </a:r>
            <a:r>
              <a:rPr lang="en-IN" sz="1900" dirty="0"/>
              <a:t>()</a:t>
            </a:r>
          </a:p>
          <a:p>
            <a:r>
              <a:rPr lang="en-IN" sz="1900" dirty="0" err="1"/>
              <a:t>fig_third.show</a:t>
            </a:r>
            <a:r>
              <a:rPr lang="en-IN" sz="1900" dirty="0"/>
              <a:t>()</a:t>
            </a:r>
          </a:p>
          <a:p>
            <a:endParaRPr lang="en-IN" sz="1900" dirty="0"/>
          </a:p>
          <a:p>
            <a:r>
              <a:rPr lang="en-IN" sz="1900" dirty="0" err="1"/>
              <a:t>data_winner.head</a:t>
            </a:r>
            <a:r>
              <a:rPr lang="en-IN" sz="1900" dirty="0"/>
              <a:t>()</a:t>
            </a:r>
          </a:p>
          <a:p>
            <a:r>
              <a:rPr lang="en-IN" sz="1900" dirty="0" err="1"/>
              <a:t>data_runner_up.head</a:t>
            </a:r>
            <a:r>
              <a:rPr lang="en-IN" sz="1900" dirty="0"/>
              <a:t>()</a:t>
            </a:r>
          </a:p>
          <a:p>
            <a:r>
              <a:rPr lang="en-IN" sz="1900" dirty="0" err="1"/>
              <a:t>data_third.head</a:t>
            </a:r>
            <a:r>
              <a:rPr lang="en-IN" sz="1900" dirty="0"/>
              <a:t>()</a:t>
            </a:r>
          </a:p>
        </p:txBody>
      </p:sp>
    </p:spTree>
    <p:extLst>
      <p:ext uri="{BB962C8B-B14F-4D97-AF65-F5344CB8AC3E}">
        <p14:creationId xmlns:p14="http://schemas.microsoft.com/office/powerpoint/2010/main" val="39284407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2030E3-E6D7-49C3-480B-975E775EFEDF}"/>
              </a:ext>
            </a:extLst>
          </p:cNvPr>
          <p:cNvSpPr>
            <a:spLocks noGrp="1"/>
          </p:cNvSpPr>
          <p:nvPr>
            <p:ph type="body" idx="1"/>
          </p:nvPr>
        </p:nvSpPr>
        <p:spPr>
          <a:xfrm>
            <a:off x="1060450" y="260648"/>
            <a:ext cx="10058400" cy="5976664"/>
          </a:xfrm>
        </p:spPr>
        <p:txBody>
          <a:bodyPr>
            <a:normAutofit lnSpcReduction="10000"/>
          </a:bodyPr>
          <a:lstStyle/>
          <a:p>
            <a:r>
              <a:rPr lang="en-US" sz="1900" dirty="0"/>
              <a:t>teams = </a:t>
            </a:r>
            <a:r>
              <a:rPr lang="en-US" sz="1900" dirty="0" err="1"/>
              <a:t>pd.concat</a:t>
            </a:r>
            <a:r>
              <a:rPr lang="en-US" sz="1900" dirty="0"/>
              <a:t>([</a:t>
            </a:r>
            <a:r>
              <a:rPr lang="en-US" sz="1900" dirty="0" err="1"/>
              <a:t>data_winner</a:t>
            </a:r>
            <a:r>
              <a:rPr lang="en-US" sz="1900" dirty="0"/>
              <a:t>, </a:t>
            </a:r>
            <a:r>
              <a:rPr lang="en-US" sz="1900" dirty="0" err="1"/>
              <a:t>data_runner_up</a:t>
            </a:r>
            <a:r>
              <a:rPr lang="en-US" sz="1900" dirty="0"/>
              <a:t>, </a:t>
            </a:r>
            <a:r>
              <a:rPr lang="en-US" sz="1900" dirty="0" err="1"/>
              <a:t>data_third</a:t>
            </a:r>
            <a:r>
              <a:rPr lang="en-US" sz="1900" dirty="0"/>
              <a:t>], axis = 1)</a:t>
            </a:r>
          </a:p>
          <a:p>
            <a:r>
              <a:rPr lang="en-US" sz="1900" dirty="0"/>
              <a:t>teams</a:t>
            </a:r>
          </a:p>
          <a:p>
            <a:endParaRPr lang="en-US" sz="1900" dirty="0"/>
          </a:p>
          <a:p>
            <a:r>
              <a:rPr lang="en-US" sz="1900" dirty="0"/>
              <a:t># Dealing with </a:t>
            </a:r>
            <a:r>
              <a:rPr lang="en-US" sz="1900" dirty="0" err="1"/>
              <a:t>NaN</a:t>
            </a:r>
            <a:r>
              <a:rPr lang="en-US" sz="1900" dirty="0"/>
              <a:t> values</a:t>
            </a:r>
          </a:p>
          <a:p>
            <a:r>
              <a:rPr lang="en-US" sz="1900" dirty="0" err="1"/>
              <a:t>teams.fillna</a:t>
            </a:r>
            <a:r>
              <a:rPr lang="en-US" sz="1900" dirty="0"/>
              <a:t>(0,inplace=True)</a:t>
            </a:r>
          </a:p>
          <a:p>
            <a:r>
              <a:rPr lang="en-US" sz="1900" dirty="0"/>
              <a:t>teams=</a:t>
            </a:r>
            <a:r>
              <a:rPr lang="en-US" sz="1900" dirty="0" err="1"/>
              <a:t>teams.astype</a:t>
            </a:r>
            <a:r>
              <a:rPr lang="en-US" sz="1900" dirty="0"/>
              <a:t>(int)</a:t>
            </a:r>
          </a:p>
          <a:p>
            <a:endParaRPr lang="en-US" sz="1900" dirty="0"/>
          </a:p>
          <a:p>
            <a:r>
              <a:rPr lang="en-US" sz="1900" dirty="0"/>
              <a:t>#A complete </a:t>
            </a:r>
            <a:r>
              <a:rPr lang="en-US" sz="1900" dirty="0" err="1"/>
              <a:t>despection</a:t>
            </a:r>
            <a:r>
              <a:rPr lang="en-US" sz="1900" dirty="0"/>
              <a:t> of number of world cups won, first runner-up, and second runner-up positions by various participating teams</a:t>
            </a:r>
          </a:p>
          <a:p>
            <a:r>
              <a:rPr lang="en-US" sz="1900" dirty="0"/>
              <a:t># Combine data for winners, runners-up, and third-placed teams</a:t>
            </a:r>
          </a:p>
          <a:p>
            <a:r>
              <a:rPr lang="en-US" sz="1900" dirty="0" err="1"/>
              <a:t>team_counts</a:t>
            </a:r>
            <a:r>
              <a:rPr lang="en-US" sz="1900" dirty="0"/>
              <a:t> = </a:t>
            </a:r>
            <a:r>
              <a:rPr lang="en-US" sz="1900" dirty="0" err="1"/>
              <a:t>pd.concat</a:t>
            </a:r>
            <a:r>
              <a:rPr lang="en-US" sz="1900" dirty="0"/>
              <a:t>([data3['Winner'].</a:t>
            </a:r>
            <a:r>
              <a:rPr lang="en-US" sz="1900" dirty="0" err="1"/>
              <a:t>value_counts</a:t>
            </a:r>
            <a:r>
              <a:rPr lang="en-US" sz="1900" dirty="0"/>
              <a:t>(), </a:t>
            </a:r>
          </a:p>
          <a:p>
            <a:r>
              <a:rPr lang="en-US" sz="1900" dirty="0"/>
              <a:t>                         data3['Runners-Up'].</a:t>
            </a:r>
            <a:r>
              <a:rPr lang="en-US" sz="1900" dirty="0" err="1"/>
              <a:t>value_counts</a:t>
            </a:r>
            <a:r>
              <a:rPr lang="en-US" sz="1900" dirty="0"/>
              <a:t>(), </a:t>
            </a:r>
          </a:p>
          <a:p>
            <a:r>
              <a:rPr lang="en-US" sz="1900" dirty="0"/>
              <a:t>                         data3['Third'].</a:t>
            </a:r>
            <a:r>
              <a:rPr lang="en-US" sz="1900" dirty="0" err="1"/>
              <a:t>value_counts</a:t>
            </a:r>
            <a:r>
              <a:rPr lang="en-US" sz="1900" dirty="0"/>
              <a:t>()], axis=1, sort=True)</a:t>
            </a:r>
          </a:p>
          <a:p>
            <a:endParaRPr lang="en-US" sz="1900" dirty="0"/>
          </a:p>
          <a:p>
            <a:r>
              <a:rPr lang="en-US" sz="1900" dirty="0"/>
              <a:t># Rename columns</a:t>
            </a:r>
          </a:p>
          <a:p>
            <a:r>
              <a:rPr lang="en-US" sz="1900" dirty="0" err="1"/>
              <a:t>team_counts.columns</a:t>
            </a:r>
            <a:r>
              <a:rPr lang="en-US" sz="1900" dirty="0"/>
              <a:t> = ['Wins', 'Runner-ups', 'Third-place']</a:t>
            </a:r>
            <a:endParaRPr lang="en-IN" sz="1900" dirty="0"/>
          </a:p>
        </p:txBody>
      </p:sp>
    </p:spTree>
    <p:extLst>
      <p:ext uri="{BB962C8B-B14F-4D97-AF65-F5344CB8AC3E}">
        <p14:creationId xmlns:p14="http://schemas.microsoft.com/office/powerpoint/2010/main" val="265686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2030E3-E6D7-49C3-480B-975E775EFEDF}"/>
              </a:ext>
            </a:extLst>
          </p:cNvPr>
          <p:cNvSpPr>
            <a:spLocks noGrp="1"/>
          </p:cNvSpPr>
          <p:nvPr>
            <p:ph type="body" idx="1"/>
          </p:nvPr>
        </p:nvSpPr>
        <p:spPr>
          <a:xfrm>
            <a:off x="1060450" y="260648"/>
            <a:ext cx="10058400" cy="5976664"/>
          </a:xfrm>
        </p:spPr>
        <p:txBody>
          <a:bodyPr>
            <a:normAutofit lnSpcReduction="10000"/>
          </a:bodyPr>
          <a:lstStyle/>
          <a:p>
            <a:r>
              <a:rPr lang="en-IN" sz="1900" dirty="0"/>
              <a:t># Fill </a:t>
            </a:r>
            <a:r>
              <a:rPr lang="en-IN" sz="1900" dirty="0" err="1"/>
              <a:t>NaN</a:t>
            </a:r>
            <a:r>
              <a:rPr lang="en-IN" sz="1900" dirty="0"/>
              <a:t> values with zeros</a:t>
            </a:r>
          </a:p>
          <a:p>
            <a:r>
              <a:rPr lang="en-IN" sz="1900" dirty="0" err="1"/>
              <a:t>team_counts.fillna</a:t>
            </a:r>
            <a:r>
              <a:rPr lang="en-IN" sz="1900" dirty="0"/>
              <a:t>(0, </a:t>
            </a:r>
            <a:r>
              <a:rPr lang="en-IN" sz="1900" dirty="0" err="1"/>
              <a:t>inplace</a:t>
            </a:r>
            <a:r>
              <a:rPr lang="en-IN" sz="1900" dirty="0"/>
              <a:t>=True)</a:t>
            </a:r>
          </a:p>
          <a:p>
            <a:endParaRPr lang="en-IN" sz="1900" dirty="0"/>
          </a:p>
          <a:p>
            <a:r>
              <a:rPr lang="en-IN" sz="1900" dirty="0"/>
              <a:t># Calculate total number of appearances</a:t>
            </a:r>
          </a:p>
          <a:p>
            <a:r>
              <a:rPr lang="en-IN" sz="1900" dirty="0" err="1"/>
              <a:t>team_counts</a:t>
            </a:r>
            <a:r>
              <a:rPr lang="en-IN" sz="1900" dirty="0"/>
              <a:t>['Total Appearances'] = </a:t>
            </a:r>
            <a:r>
              <a:rPr lang="en-IN" sz="1900" dirty="0" err="1"/>
              <a:t>team_counts.sum</a:t>
            </a:r>
            <a:r>
              <a:rPr lang="en-IN" sz="1900" dirty="0"/>
              <a:t>(axis=1)</a:t>
            </a:r>
          </a:p>
          <a:p>
            <a:endParaRPr lang="en-IN" sz="1900" dirty="0"/>
          </a:p>
          <a:p>
            <a:r>
              <a:rPr lang="en-IN" sz="1900" dirty="0"/>
              <a:t># Sort teams based on total appearances</a:t>
            </a:r>
          </a:p>
          <a:p>
            <a:r>
              <a:rPr lang="en-IN" sz="1900" dirty="0" err="1"/>
              <a:t>team_counts.sort_values</a:t>
            </a:r>
            <a:r>
              <a:rPr lang="en-IN" sz="1900" dirty="0"/>
              <a:t>(by='Total Appearances', ascending=False, </a:t>
            </a:r>
            <a:r>
              <a:rPr lang="en-IN" sz="1900" dirty="0" err="1"/>
              <a:t>inplace</a:t>
            </a:r>
            <a:r>
              <a:rPr lang="en-IN" sz="1900" dirty="0"/>
              <a:t>=True)</a:t>
            </a:r>
          </a:p>
          <a:p>
            <a:endParaRPr lang="en-IN" sz="1900" dirty="0"/>
          </a:p>
          <a:p>
            <a:r>
              <a:rPr lang="en-IN" sz="1900" dirty="0"/>
              <a:t># Show the description</a:t>
            </a:r>
          </a:p>
          <a:p>
            <a:r>
              <a:rPr lang="en-IN" sz="1900" dirty="0" err="1"/>
              <a:t>team_counts.iplot</a:t>
            </a:r>
            <a:r>
              <a:rPr lang="en-IN" sz="1900" dirty="0"/>
              <a:t>(kind='bar',</a:t>
            </a:r>
            <a:r>
              <a:rPr lang="en-IN" sz="1900" dirty="0" err="1"/>
              <a:t>yTitle</a:t>
            </a:r>
            <a:r>
              <a:rPr lang="en-IN" sz="1900" dirty="0"/>
              <a:t>='</a:t>
            </a:r>
            <a:r>
              <a:rPr lang="en-IN" sz="1900" dirty="0" err="1"/>
              <a:t>Count',title</a:t>
            </a:r>
            <a:r>
              <a:rPr lang="en-IN" sz="1900" dirty="0"/>
              <a:t>='Description of FIFA World Cup Performances by Various Teams',</a:t>
            </a:r>
            <a:r>
              <a:rPr lang="en-IN" sz="1900" dirty="0" err="1"/>
              <a:t>xTitle</a:t>
            </a:r>
            <a:r>
              <a:rPr lang="en-IN" sz="1900" dirty="0"/>
              <a:t>='Country’)</a:t>
            </a:r>
          </a:p>
          <a:p>
            <a:endParaRPr lang="en-US" sz="1900" dirty="0"/>
          </a:p>
          <a:p>
            <a:r>
              <a:rPr lang="en-US" sz="1900" dirty="0"/>
              <a:t># </a:t>
            </a:r>
            <a:r>
              <a:rPr lang="en-US" sz="1900" dirty="0" err="1"/>
              <a:t>Seperating</a:t>
            </a:r>
            <a:r>
              <a:rPr lang="en-US" sz="1900" dirty="0"/>
              <a:t> data based on goals scored by teams</a:t>
            </a:r>
          </a:p>
          <a:p>
            <a:r>
              <a:rPr lang="en-US" sz="1900" dirty="0" err="1"/>
              <a:t>data_home</a:t>
            </a:r>
            <a:r>
              <a:rPr lang="en-US" sz="1900" dirty="0"/>
              <a:t>=data1[['Home Team </a:t>
            </a:r>
            <a:r>
              <a:rPr lang="en-US" sz="1900" dirty="0" err="1"/>
              <a:t>Name','Home</a:t>
            </a:r>
            <a:r>
              <a:rPr lang="en-US" sz="1900" dirty="0"/>
              <a:t> Team Goals']].</a:t>
            </a:r>
            <a:r>
              <a:rPr lang="en-US" sz="1900" dirty="0" err="1"/>
              <a:t>dropna</a:t>
            </a:r>
            <a:r>
              <a:rPr lang="en-US" sz="1900" dirty="0"/>
              <a:t>()</a:t>
            </a:r>
          </a:p>
          <a:p>
            <a:r>
              <a:rPr lang="en-US" sz="1900" dirty="0" err="1"/>
              <a:t>data_away</a:t>
            </a:r>
            <a:r>
              <a:rPr lang="en-US" sz="1900" dirty="0"/>
              <a:t>=data1[['Away Team </a:t>
            </a:r>
            <a:r>
              <a:rPr lang="en-US" sz="1900" dirty="0" err="1"/>
              <a:t>Name','Away</a:t>
            </a:r>
            <a:r>
              <a:rPr lang="en-US" sz="1900" dirty="0"/>
              <a:t> Team Goals']].</a:t>
            </a:r>
            <a:r>
              <a:rPr lang="en-US" sz="1900" dirty="0" err="1"/>
              <a:t>dropna</a:t>
            </a:r>
            <a:r>
              <a:rPr lang="en-US" sz="1900" dirty="0"/>
              <a:t>()</a:t>
            </a:r>
          </a:p>
          <a:p>
            <a:endParaRPr lang="en-US" sz="1900" dirty="0"/>
          </a:p>
        </p:txBody>
      </p:sp>
    </p:spTree>
    <p:extLst>
      <p:ext uri="{BB962C8B-B14F-4D97-AF65-F5344CB8AC3E}">
        <p14:creationId xmlns:p14="http://schemas.microsoft.com/office/powerpoint/2010/main" val="35005628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2030E3-E6D7-49C3-480B-975E775EFEDF}"/>
              </a:ext>
            </a:extLst>
          </p:cNvPr>
          <p:cNvSpPr>
            <a:spLocks noGrp="1"/>
          </p:cNvSpPr>
          <p:nvPr>
            <p:ph type="body" idx="1"/>
          </p:nvPr>
        </p:nvSpPr>
        <p:spPr>
          <a:xfrm>
            <a:off x="1060450" y="260648"/>
            <a:ext cx="10058400" cy="5976664"/>
          </a:xfrm>
        </p:spPr>
        <p:txBody>
          <a:bodyPr>
            <a:noAutofit/>
          </a:bodyPr>
          <a:lstStyle/>
          <a:p>
            <a:r>
              <a:rPr lang="en-US" sz="1900" dirty="0" err="1"/>
              <a:t>data_home.head</a:t>
            </a:r>
            <a:r>
              <a:rPr lang="en-US" sz="1900" dirty="0"/>
              <a:t>()</a:t>
            </a:r>
          </a:p>
          <a:p>
            <a:r>
              <a:rPr lang="en-US" sz="1900" dirty="0" err="1"/>
              <a:t>data_away.head</a:t>
            </a:r>
            <a:r>
              <a:rPr lang="en-US" sz="1900" dirty="0"/>
              <a:t>()</a:t>
            </a:r>
          </a:p>
          <a:p>
            <a:endParaRPr lang="en-US" sz="1900" dirty="0"/>
          </a:p>
          <a:p>
            <a:r>
              <a:rPr lang="en-US" sz="1900" dirty="0"/>
              <a:t># Setting up the columns in both the tables</a:t>
            </a:r>
          </a:p>
          <a:p>
            <a:r>
              <a:rPr lang="en-US" sz="1900" dirty="0" err="1"/>
              <a:t>data_home.columns</a:t>
            </a:r>
            <a:r>
              <a:rPr lang="en-US" sz="1900" dirty="0"/>
              <a:t>= ['</a:t>
            </a:r>
            <a:r>
              <a:rPr lang="en-US" sz="1900" dirty="0" err="1"/>
              <a:t>Countries','Goals</a:t>
            </a:r>
            <a:r>
              <a:rPr lang="en-US" sz="1900" dirty="0"/>
              <a:t>']</a:t>
            </a:r>
          </a:p>
          <a:p>
            <a:r>
              <a:rPr lang="en-US" sz="1900" dirty="0" err="1"/>
              <a:t>data_away.columns</a:t>
            </a:r>
            <a:r>
              <a:rPr lang="en-US" sz="1900" dirty="0"/>
              <a:t>= ['</a:t>
            </a:r>
            <a:r>
              <a:rPr lang="en-US" sz="1900" dirty="0" err="1"/>
              <a:t>Countries','Goals</a:t>
            </a:r>
            <a:r>
              <a:rPr lang="en-US" sz="1900" dirty="0"/>
              <a:t>']</a:t>
            </a:r>
          </a:p>
          <a:p>
            <a:endParaRPr lang="en-US" sz="1900" dirty="0"/>
          </a:p>
          <a:p>
            <a:r>
              <a:rPr lang="en-US" sz="1900" dirty="0" err="1"/>
              <a:t>data_country_goals</a:t>
            </a:r>
            <a:r>
              <a:rPr lang="en-US" sz="1900" dirty="0"/>
              <a:t> = </a:t>
            </a:r>
            <a:r>
              <a:rPr lang="en-US" sz="1900" dirty="0" err="1"/>
              <a:t>pd.concat</a:t>
            </a:r>
            <a:r>
              <a:rPr lang="en-US" sz="1900" dirty="0"/>
              <a:t>([</a:t>
            </a:r>
            <a:r>
              <a:rPr lang="en-US" sz="1900" dirty="0" err="1"/>
              <a:t>data_home</a:t>
            </a:r>
            <a:r>
              <a:rPr lang="en-US" sz="1900" dirty="0"/>
              <a:t>, </a:t>
            </a:r>
            <a:r>
              <a:rPr lang="en-US" sz="1900" dirty="0" err="1"/>
              <a:t>data_away</a:t>
            </a:r>
            <a:r>
              <a:rPr lang="en-US" sz="1900" dirty="0"/>
              <a:t>], </a:t>
            </a:r>
            <a:r>
              <a:rPr lang="en-US" sz="1900" dirty="0" err="1"/>
              <a:t>ignore_index</a:t>
            </a:r>
            <a:r>
              <a:rPr lang="en-US" sz="1900" dirty="0"/>
              <a:t>=True)</a:t>
            </a:r>
          </a:p>
          <a:p>
            <a:r>
              <a:rPr lang="en-US" sz="1900" dirty="0" err="1"/>
              <a:t>data_country_goals</a:t>
            </a:r>
            <a:endParaRPr lang="en-US" sz="1900" dirty="0"/>
          </a:p>
          <a:p>
            <a:endParaRPr lang="en-US" sz="1900" dirty="0"/>
          </a:p>
          <a:p>
            <a:r>
              <a:rPr lang="en-US" sz="1900" dirty="0"/>
              <a:t># The above table do contain all the goals both home and away but con have different values for same countries, so...</a:t>
            </a:r>
          </a:p>
          <a:p>
            <a:r>
              <a:rPr lang="en-US" sz="1900" dirty="0" err="1"/>
              <a:t>data_final_country_goal</a:t>
            </a:r>
            <a:r>
              <a:rPr lang="en-US" sz="1900" dirty="0"/>
              <a:t>=</a:t>
            </a:r>
            <a:r>
              <a:rPr lang="en-US" sz="1900" dirty="0" err="1"/>
              <a:t>data_country_goals.groupby</a:t>
            </a:r>
            <a:r>
              <a:rPr lang="en-US" sz="1900" dirty="0"/>
              <a:t>('Countries').sum()</a:t>
            </a:r>
            <a:endParaRPr lang="en-IN" sz="1900" dirty="0"/>
          </a:p>
          <a:p>
            <a:endParaRPr lang="en-US" sz="1900" dirty="0"/>
          </a:p>
        </p:txBody>
      </p:sp>
    </p:spTree>
    <p:extLst>
      <p:ext uri="{BB962C8B-B14F-4D97-AF65-F5344CB8AC3E}">
        <p14:creationId xmlns:p14="http://schemas.microsoft.com/office/powerpoint/2010/main" val="9803019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2030E3-E6D7-49C3-480B-975E775EFEDF}"/>
              </a:ext>
            </a:extLst>
          </p:cNvPr>
          <p:cNvSpPr>
            <a:spLocks noGrp="1"/>
          </p:cNvSpPr>
          <p:nvPr>
            <p:ph type="body" idx="1"/>
          </p:nvPr>
        </p:nvSpPr>
        <p:spPr>
          <a:xfrm>
            <a:off x="1060450" y="260648"/>
            <a:ext cx="10058400" cy="5976664"/>
          </a:xfrm>
        </p:spPr>
        <p:txBody>
          <a:bodyPr>
            <a:noAutofit/>
          </a:bodyPr>
          <a:lstStyle/>
          <a:p>
            <a:r>
              <a:rPr lang="en-US" sz="1900" dirty="0"/>
              <a:t># Arranging by number of goals</a:t>
            </a:r>
          </a:p>
          <a:p>
            <a:r>
              <a:rPr lang="en-US" sz="1900" dirty="0" err="1"/>
              <a:t>final_data</a:t>
            </a:r>
            <a:r>
              <a:rPr lang="en-US" sz="1900" dirty="0"/>
              <a:t>=</a:t>
            </a:r>
            <a:r>
              <a:rPr lang="en-US" sz="1900" dirty="0" err="1"/>
              <a:t>data_final_country_goal.sort_values</a:t>
            </a:r>
            <a:r>
              <a:rPr lang="en-US" sz="1900" dirty="0"/>
              <a:t>(by='</a:t>
            </a:r>
            <a:r>
              <a:rPr lang="en-US" sz="1900" dirty="0" err="1"/>
              <a:t>Goals',ascending</a:t>
            </a:r>
            <a:r>
              <a:rPr lang="en-US" sz="1900" dirty="0"/>
              <a:t>=False)</a:t>
            </a:r>
          </a:p>
          <a:p>
            <a:r>
              <a:rPr lang="pt-BR" sz="1900" dirty="0"/>
              <a:t>final_data=final_data[:10]</a:t>
            </a:r>
          </a:p>
          <a:p>
            <a:r>
              <a:rPr lang="pt-BR" sz="1900" dirty="0"/>
              <a:t>final_data</a:t>
            </a:r>
            <a:endParaRPr lang="en-US" sz="1900" dirty="0"/>
          </a:p>
          <a:p>
            <a:endParaRPr lang="en-US" sz="1900" dirty="0"/>
          </a:p>
          <a:p>
            <a:r>
              <a:rPr lang="en-US" sz="1900" dirty="0"/>
              <a:t>#Countries with Maximum Number of Goals in FIFA World Cup History</a:t>
            </a:r>
          </a:p>
          <a:p>
            <a:r>
              <a:rPr lang="en-US" sz="1900" dirty="0"/>
              <a:t>import </a:t>
            </a:r>
            <a:r>
              <a:rPr lang="en-US" sz="1900" dirty="0" err="1"/>
              <a:t>plotly.graph_objs</a:t>
            </a:r>
            <a:r>
              <a:rPr lang="en-US" sz="1900" dirty="0"/>
              <a:t> as go</a:t>
            </a:r>
          </a:p>
          <a:p>
            <a:endParaRPr lang="en-US" sz="1900" dirty="0"/>
          </a:p>
          <a:p>
            <a:r>
              <a:rPr lang="en-US" sz="1900" dirty="0"/>
              <a:t># Create a bar trace</a:t>
            </a:r>
          </a:p>
          <a:p>
            <a:r>
              <a:rPr lang="en-US" sz="1900" dirty="0" err="1"/>
              <a:t>bar_trace</a:t>
            </a:r>
            <a:r>
              <a:rPr lang="en-US" sz="1900" dirty="0"/>
              <a:t> = </a:t>
            </a:r>
            <a:r>
              <a:rPr lang="en-US" sz="1900" dirty="0" err="1"/>
              <a:t>go.Bar</a:t>
            </a:r>
            <a:r>
              <a:rPr lang="en-US" sz="1900" dirty="0"/>
              <a:t>(</a:t>
            </a:r>
          </a:p>
          <a:p>
            <a:r>
              <a:rPr lang="en-US" sz="1900" dirty="0"/>
              <a:t>    x=</a:t>
            </a:r>
            <a:r>
              <a:rPr lang="en-US" sz="1900" dirty="0" err="1"/>
              <a:t>final_data.index</a:t>
            </a:r>
            <a:r>
              <a:rPr lang="en-US" sz="1900" dirty="0"/>
              <a:t>,  # Countries</a:t>
            </a:r>
          </a:p>
          <a:p>
            <a:r>
              <a:rPr lang="en-US" sz="1900" dirty="0"/>
              <a:t>    y=</a:t>
            </a:r>
            <a:r>
              <a:rPr lang="en-US" sz="1900" dirty="0" err="1"/>
              <a:t>final_data</a:t>
            </a:r>
            <a:r>
              <a:rPr lang="en-US" sz="1900" dirty="0"/>
              <a:t>['Goals'],  # Number of goals</a:t>
            </a:r>
          </a:p>
          <a:p>
            <a:r>
              <a:rPr lang="en-US" sz="1900" dirty="0"/>
              <a:t>    marker=</a:t>
            </a:r>
            <a:r>
              <a:rPr lang="en-US" sz="1900" dirty="0" err="1"/>
              <a:t>dict</a:t>
            </a:r>
            <a:r>
              <a:rPr lang="en-US" sz="1900" dirty="0"/>
              <a:t>(color='red')  # Bar color</a:t>
            </a:r>
          </a:p>
          <a:p>
            <a:r>
              <a:rPr lang="en-US" sz="1900" dirty="0"/>
              <a:t>)</a:t>
            </a:r>
            <a:endParaRPr lang="en-IN" sz="1900" dirty="0"/>
          </a:p>
          <a:p>
            <a:endParaRPr lang="en-US" sz="1900" dirty="0"/>
          </a:p>
        </p:txBody>
      </p:sp>
    </p:spTree>
    <p:extLst>
      <p:ext uri="{BB962C8B-B14F-4D97-AF65-F5344CB8AC3E}">
        <p14:creationId xmlns:p14="http://schemas.microsoft.com/office/powerpoint/2010/main" val="17570691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2030E3-E6D7-49C3-480B-975E775EFEDF}"/>
              </a:ext>
            </a:extLst>
          </p:cNvPr>
          <p:cNvSpPr>
            <a:spLocks noGrp="1"/>
          </p:cNvSpPr>
          <p:nvPr>
            <p:ph type="body" idx="1"/>
          </p:nvPr>
        </p:nvSpPr>
        <p:spPr>
          <a:xfrm>
            <a:off x="1060450" y="260648"/>
            <a:ext cx="10058400" cy="5976664"/>
          </a:xfrm>
        </p:spPr>
        <p:txBody>
          <a:bodyPr>
            <a:noAutofit/>
          </a:bodyPr>
          <a:lstStyle/>
          <a:p>
            <a:r>
              <a:rPr lang="en-US" sz="1900" dirty="0"/>
              <a:t># Create layout</a:t>
            </a:r>
          </a:p>
          <a:p>
            <a:r>
              <a:rPr lang="en-US" sz="1900" dirty="0"/>
              <a:t>layout = </a:t>
            </a:r>
            <a:r>
              <a:rPr lang="en-US" sz="1900" dirty="0" err="1"/>
              <a:t>go.Layout</a:t>
            </a:r>
            <a:r>
              <a:rPr lang="en-US" sz="1900" dirty="0"/>
              <a:t>(</a:t>
            </a:r>
          </a:p>
          <a:p>
            <a:r>
              <a:rPr lang="en-US" sz="1900" dirty="0"/>
              <a:t>    title='Countries with Maximum Number of Goals in FIFA World Cup History',</a:t>
            </a:r>
          </a:p>
          <a:p>
            <a:r>
              <a:rPr lang="en-US" sz="1900" dirty="0"/>
              <a:t>    </a:t>
            </a:r>
            <a:r>
              <a:rPr lang="en-US" sz="1900" dirty="0" err="1"/>
              <a:t>xaxis</a:t>
            </a:r>
            <a:r>
              <a:rPr lang="en-US" sz="1900" dirty="0"/>
              <a:t>=</a:t>
            </a:r>
            <a:r>
              <a:rPr lang="en-US" sz="1900" dirty="0" err="1"/>
              <a:t>dict</a:t>
            </a:r>
            <a:r>
              <a:rPr lang="en-US" sz="1900" dirty="0"/>
              <a:t>(title='Country'),  # X-axis label</a:t>
            </a:r>
          </a:p>
          <a:p>
            <a:r>
              <a:rPr lang="en-US" sz="1900" dirty="0"/>
              <a:t>    </a:t>
            </a:r>
            <a:r>
              <a:rPr lang="en-US" sz="1900" dirty="0" err="1"/>
              <a:t>yaxis</a:t>
            </a:r>
            <a:r>
              <a:rPr lang="en-US" sz="1900" dirty="0"/>
              <a:t>=</a:t>
            </a:r>
            <a:r>
              <a:rPr lang="en-US" sz="1900" dirty="0" err="1"/>
              <a:t>dict</a:t>
            </a:r>
            <a:r>
              <a:rPr lang="en-US" sz="1900" dirty="0"/>
              <a:t>(title='Number of Goals')  # Y-axis label</a:t>
            </a:r>
          </a:p>
          <a:p>
            <a:r>
              <a:rPr lang="en-US" sz="1900" dirty="0"/>
              <a:t>)</a:t>
            </a:r>
          </a:p>
          <a:p>
            <a:endParaRPr lang="en-US" sz="1900" dirty="0"/>
          </a:p>
          <a:p>
            <a:r>
              <a:rPr lang="en-US" sz="1900" dirty="0"/>
              <a:t># Create figure</a:t>
            </a:r>
          </a:p>
          <a:p>
            <a:r>
              <a:rPr lang="en-US" sz="1900" dirty="0"/>
              <a:t>fig = </a:t>
            </a:r>
            <a:r>
              <a:rPr lang="en-US" sz="1900" dirty="0" err="1"/>
              <a:t>go.Figure</a:t>
            </a:r>
            <a:r>
              <a:rPr lang="en-US" sz="1900" dirty="0"/>
              <a:t>(data=[</a:t>
            </a:r>
            <a:r>
              <a:rPr lang="en-US" sz="1900" dirty="0" err="1"/>
              <a:t>bar_trace</a:t>
            </a:r>
            <a:r>
              <a:rPr lang="en-US" sz="1900" dirty="0"/>
              <a:t>], layout=layout)</a:t>
            </a:r>
          </a:p>
          <a:p>
            <a:endParaRPr lang="en-US" sz="1900" dirty="0"/>
          </a:p>
          <a:p>
            <a:r>
              <a:rPr lang="en-US" sz="1900" dirty="0"/>
              <a:t># Show the plot</a:t>
            </a:r>
          </a:p>
          <a:p>
            <a:r>
              <a:rPr lang="en-US" sz="1900" dirty="0" err="1"/>
              <a:t>fig.show</a:t>
            </a:r>
            <a:r>
              <a:rPr lang="en-US" sz="1900" dirty="0"/>
              <a:t>()</a:t>
            </a:r>
          </a:p>
        </p:txBody>
      </p:sp>
    </p:spTree>
    <p:extLst>
      <p:ext uri="{BB962C8B-B14F-4D97-AF65-F5344CB8AC3E}">
        <p14:creationId xmlns:p14="http://schemas.microsoft.com/office/powerpoint/2010/main" val="16494002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2030E3-E6D7-49C3-480B-975E775EFEDF}"/>
              </a:ext>
            </a:extLst>
          </p:cNvPr>
          <p:cNvSpPr>
            <a:spLocks noGrp="1"/>
          </p:cNvSpPr>
          <p:nvPr>
            <p:ph type="body" idx="1"/>
          </p:nvPr>
        </p:nvSpPr>
        <p:spPr>
          <a:xfrm>
            <a:off x="1060450" y="260648"/>
            <a:ext cx="10058400" cy="5976664"/>
          </a:xfrm>
        </p:spPr>
        <p:txBody>
          <a:bodyPr>
            <a:noAutofit/>
          </a:bodyPr>
          <a:lstStyle/>
          <a:p>
            <a:r>
              <a:rPr lang="en-US" sz="1900" dirty="0"/>
              <a:t># Comparing half time home goals scored and half time away goals scored</a:t>
            </a:r>
          </a:p>
          <a:p>
            <a:r>
              <a:rPr lang="en-US" sz="1900" dirty="0" err="1"/>
              <a:t>half_team_home</a:t>
            </a:r>
            <a:r>
              <a:rPr lang="en-US" sz="1900" dirty="0"/>
              <a:t>=</a:t>
            </a:r>
            <a:r>
              <a:rPr lang="en-US" sz="1900" dirty="0" err="1"/>
              <a:t>pd.DataFrame</a:t>
            </a:r>
            <a:r>
              <a:rPr lang="en-US" sz="1900" dirty="0"/>
              <a:t>(data1[['Home Team </a:t>
            </a:r>
            <a:r>
              <a:rPr lang="en-US" sz="1900" dirty="0" err="1"/>
              <a:t>Name','Half</a:t>
            </a:r>
            <a:r>
              <a:rPr lang="en-US" sz="1900" dirty="0"/>
              <a:t>-time Home Goals']])</a:t>
            </a:r>
          </a:p>
          <a:p>
            <a:r>
              <a:rPr lang="en-US" sz="1900" dirty="0" err="1"/>
              <a:t>half_team_home</a:t>
            </a:r>
            <a:r>
              <a:rPr lang="en-US" sz="1900" dirty="0"/>
              <a:t> = </a:t>
            </a:r>
            <a:r>
              <a:rPr lang="en-US" sz="1900" dirty="0" err="1"/>
              <a:t>half_team_home.groupby</a:t>
            </a:r>
            <a:r>
              <a:rPr lang="en-US" sz="1900" dirty="0"/>
              <a:t>('Home Team Name').sum()</a:t>
            </a:r>
          </a:p>
          <a:p>
            <a:r>
              <a:rPr lang="en-US" sz="1900" dirty="0" err="1"/>
              <a:t>half_team_home</a:t>
            </a:r>
            <a:r>
              <a:rPr lang="en-US" sz="1900" dirty="0"/>
              <a:t> = </a:t>
            </a:r>
            <a:r>
              <a:rPr lang="en-US" sz="1900" dirty="0" err="1"/>
              <a:t>half_team_home.sort_values</a:t>
            </a:r>
            <a:r>
              <a:rPr lang="en-US" sz="1900" dirty="0"/>
              <a:t>(by='Half-time Home </a:t>
            </a:r>
            <a:r>
              <a:rPr lang="en-US" sz="1900" dirty="0" err="1"/>
              <a:t>Goals',ascending</a:t>
            </a:r>
            <a:r>
              <a:rPr lang="en-US" sz="1900" dirty="0"/>
              <a:t>=False)</a:t>
            </a:r>
          </a:p>
          <a:p>
            <a:r>
              <a:rPr lang="en-US" sz="1900" dirty="0" err="1"/>
              <a:t>half_team_home</a:t>
            </a:r>
            <a:endParaRPr lang="en-US" sz="1900" dirty="0"/>
          </a:p>
          <a:p>
            <a:endParaRPr lang="en-US" sz="1900" dirty="0"/>
          </a:p>
          <a:p>
            <a:r>
              <a:rPr lang="en-US" sz="1900" dirty="0" err="1"/>
              <a:t>half_team_away</a:t>
            </a:r>
            <a:r>
              <a:rPr lang="en-US" sz="1900" dirty="0"/>
              <a:t>=</a:t>
            </a:r>
            <a:r>
              <a:rPr lang="en-US" sz="1900" dirty="0" err="1"/>
              <a:t>pd.DataFrame</a:t>
            </a:r>
            <a:r>
              <a:rPr lang="en-US" sz="1900" dirty="0"/>
              <a:t>(data1[['Away Team </a:t>
            </a:r>
            <a:r>
              <a:rPr lang="en-US" sz="1900" dirty="0" err="1"/>
              <a:t>Name','Half</a:t>
            </a:r>
            <a:r>
              <a:rPr lang="en-US" sz="1900" dirty="0"/>
              <a:t>-time Away Goals']])</a:t>
            </a:r>
          </a:p>
          <a:p>
            <a:r>
              <a:rPr lang="en-US" sz="1900" dirty="0" err="1"/>
              <a:t>half_team_away</a:t>
            </a:r>
            <a:r>
              <a:rPr lang="en-US" sz="1900" dirty="0"/>
              <a:t> = </a:t>
            </a:r>
            <a:r>
              <a:rPr lang="en-US" sz="1900" dirty="0" err="1"/>
              <a:t>half_team_away.groupby</a:t>
            </a:r>
            <a:r>
              <a:rPr lang="en-US" sz="1900" dirty="0"/>
              <a:t>('Away Team Name').sum()</a:t>
            </a:r>
          </a:p>
          <a:p>
            <a:r>
              <a:rPr lang="en-US" sz="1900" dirty="0" err="1"/>
              <a:t>half_team_away</a:t>
            </a:r>
            <a:r>
              <a:rPr lang="en-US" sz="1900" dirty="0"/>
              <a:t> = </a:t>
            </a:r>
            <a:r>
              <a:rPr lang="en-US" sz="1900" dirty="0" err="1"/>
              <a:t>half_team_away.sort_values</a:t>
            </a:r>
            <a:r>
              <a:rPr lang="en-US" sz="1900" dirty="0"/>
              <a:t>(by='Half-time Away </a:t>
            </a:r>
            <a:r>
              <a:rPr lang="en-US" sz="1900" dirty="0" err="1"/>
              <a:t>Goals',ascending</a:t>
            </a:r>
            <a:r>
              <a:rPr lang="en-US" sz="1900" dirty="0"/>
              <a:t>=False)</a:t>
            </a:r>
          </a:p>
          <a:p>
            <a:r>
              <a:rPr lang="en-US" sz="1900" dirty="0" err="1"/>
              <a:t>half_team_away</a:t>
            </a:r>
            <a:endParaRPr lang="en-US" sz="1900" dirty="0"/>
          </a:p>
          <a:p>
            <a:endParaRPr lang="en-US" sz="1900" dirty="0"/>
          </a:p>
          <a:p>
            <a:r>
              <a:rPr lang="en-US" sz="1900" dirty="0"/>
              <a:t># </a:t>
            </a:r>
            <a:r>
              <a:rPr lang="en-US" sz="1900" dirty="0" err="1"/>
              <a:t>Concatinating</a:t>
            </a:r>
            <a:r>
              <a:rPr lang="en-US" sz="1900" dirty="0"/>
              <a:t> both the tables on team name</a:t>
            </a:r>
          </a:p>
          <a:p>
            <a:r>
              <a:rPr lang="en-US" sz="1900" dirty="0"/>
              <a:t>total = </a:t>
            </a:r>
            <a:r>
              <a:rPr lang="en-US" sz="1900" dirty="0" err="1"/>
              <a:t>pd.concat</a:t>
            </a:r>
            <a:r>
              <a:rPr lang="en-US" sz="1900" dirty="0"/>
              <a:t>([</a:t>
            </a:r>
            <a:r>
              <a:rPr lang="en-US" sz="1900" dirty="0" err="1"/>
              <a:t>half_team_home</a:t>
            </a:r>
            <a:r>
              <a:rPr lang="en-US" sz="1900" dirty="0"/>
              <a:t>, </a:t>
            </a:r>
            <a:r>
              <a:rPr lang="en-US" sz="1900" dirty="0" err="1"/>
              <a:t>half_team_away</a:t>
            </a:r>
            <a:r>
              <a:rPr lang="en-US" sz="1900" dirty="0"/>
              <a:t>], axis = 1)</a:t>
            </a:r>
          </a:p>
          <a:p>
            <a:r>
              <a:rPr lang="en-US" sz="1900" dirty="0"/>
              <a:t>total</a:t>
            </a:r>
          </a:p>
        </p:txBody>
      </p:sp>
    </p:spTree>
    <p:extLst>
      <p:ext uri="{BB962C8B-B14F-4D97-AF65-F5344CB8AC3E}">
        <p14:creationId xmlns:p14="http://schemas.microsoft.com/office/powerpoint/2010/main" val="13080729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2030E3-E6D7-49C3-480B-975E775EFEDF}"/>
              </a:ext>
            </a:extLst>
          </p:cNvPr>
          <p:cNvSpPr>
            <a:spLocks noGrp="1"/>
          </p:cNvSpPr>
          <p:nvPr>
            <p:ph type="body" idx="1"/>
          </p:nvPr>
        </p:nvSpPr>
        <p:spPr>
          <a:xfrm>
            <a:off x="1060450" y="260648"/>
            <a:ext cx="10058400" cy="5976664"/>
          </a:xfrm>
        </p:spPr>
        <p:txBody>
          <a:bodyPr>
            <a:noAutofit/>
          </a:bodyPr>
          <a:lstStyle/>
          <a:p>
            <a:r>
              <a:rPr lang="en-US" sz="1900" dirty="0"/>
              <a:t># Creating total goals columns to order the table based on total number of goals scored by a team</a:t>
            </a:r>
          </a:p>
          <a:p>
            <a:r>
              <a:rPr lang="en-US" sz="1900" dirty="0"/>
              <a:t>total['</a:t>
            </a:r>
            <a:r>
              <a:rPr lang="en-US" sz="1900" dirty="0" err="1"/>
              <a:t>total_goals</a:t>
            </a:r>
            <a:r>
              <a:rPr lang="en-US" sz="1900" dirty="0"/>
              <a:t>'] = total['Half-time Home Goals'] + total['Half-time Away Goals']</a:t>
            </a:r>
          </a:p>
          <a:p>
            <a:r>
              <a:rPr lang="en-US" sz="1900" dirty="0"/>
              <a:t>total = </a:t>
            </a:r>
            <a:r>
              <a:rPr lang="en-US" sz="1900" dirty="0" err="1"/>
              <a:t>total.sort_values</a:t>
            </a:r>
            <a:r>
              <a:rPr lang="en-US" sz="1900" dirty="0"/>
              <a:t>(by= '</a:t>
            </a:r>
            <a:r>
              <a:rPr lang="en-US" sz="1900" dirty="0" err="1"/>
              <a:t>total_goals',ascending</a:t>
            </a:r>
            <a:r>
              <a:rPr lang="en-US" sz="1900" dirty="0"/>
              <a:t>=False)</a:t>
            </a:r>
          </a:p>
          <a:p>
            <a:r>
              <a:rPr lang="en-US" sz="1900" dirty="0"/>
              <a:t>total=total[:10]</a:t>
            </a:r>
          </a:p>
          <a:p>
            <a:r>
              <a:rPr lang="en-US" sz="1900" dirty="0"/>
              <a:t>total</a:t>
            </a:r>
          </a:p>
          <a:p>
            <a:endParaRPr lang="en-US" sz="1900" dirty="0"/>
          </a:p>
          <a:p>
            <a:r>
              <a:rPr lang="en-US" sz="1900" dirty="0"/>
              <a:t># We don't require </a:t>
            </a:r>
            <a:r>
              <a:rPr lang="en-US" sz="1900" dirty="0" err="1"/>
              <a:t>total_goals</a:t>
            </a:r>
            <a:r>
              <a:rPr lang="en-US" sz="1900" dirty="0"/>
              <a:t> anymore, so...</a:t>
            </a:r>
          </a:p>
          <a:p>
            <a:r>
              <a:rPr lang="en-US" sz="1900" dirty="0" err="1"/>
              <a:t>total.pop</a:t>
            </a:r>
            <a:r>
              <a:rPr lang="en-US" sz="1900" dirty="0"/>
              <a:t>('</a:t>
            </a:r>
            <a:r>
              <a:rPr lang="en-US" sz="1900" dirty="0" err="1"/>
              <a:t>total_goals</a:t>
            </a:r>
            <a:r>
              <a:rPr lang="en-US" sz="1900" dirty="0"/>
              <a:t>')</a:t>
            </a:r>
          </a:p>
          <a:p>
            <a:r>
              <a:rPr lang="en-US" sz="1900" dirty="0"/>
              <a:t>total</a:t>
            </a:r>
          </a:p>
          <a:p>
            <a:endParaRPr lang="en-US" sz="1900" dirty="0"/>
          </a:p>
          <a:p>
            <a:r>
              <a:rPr lang="en-US" sz="1900" dirty="0"/>
              <a:t>#Brazil has again scored a majority of total goals playing as home team whereas </a:t>
            </a:r>
            <a:r>
              <a:rPr lang="en-US" sz="1900" dirty="0" err="1"/>
              <a:t>spain</a:t>
            </a:r>
            <a:r>
              <a:rPr lang="en-US" sz="1900" dirty="0"/>
              <a:t> scored more goals playing as away country rather than home country</a:t>
            </a:r>
          </a:p>
          <a:p>
            <a:r>
              <a:rPr lang="en-US" sz="1900" dirty="0" err="1"/>
              <a:t>total.iplot</a:t>
            </a:r>
            <a:r>
              <a:rPr lang="en-US" sz="1900" dirty="0"/>
              <a:t>(kind='bar',</a:t>
            </a:r>
            <a:r>
              <a:rPr lang="en-US" sz="1900" dirty="0" err="1"/>
              <a:t>yTitle</a:t>
            </a:r>
            <a:r>
              <a:rPr lang="en-US" sz="1900" dirty="0"/>
              <a:t>='</a:t>
            </a:r>
            <a:r>
              <a:rPr lang="en-US" sz="1900" dirty="0" err="1"/>
              <a:t>Count',title</a:t>
            </a:r>
            <a:r>
              <a:rPr lang="en-US" sz="1900" dirty="0"/>
              <a:t>='Country wise analysis',</a:t>
            </a:r>
            <a:r>
              <a:rPr lang="en-US" sz="1900" dirty="0" err="1"/>
              <a:t>xTitle</a:t>
            </a:r>
            <a:r>
              <a:rPr lang="en-US" sz="1900" dirty="0"/>
              <a:t>='Country')</a:t>
            </a:r>
          </a:p>
        </p:txBody>
      </p:sp>
    </p:spTree>
    <p:extLst>
      <p:ext uri="{BB962C8B-B14F-4D97-AF65-F5344CB8AC3E}">
        <p14:creationId xmlns:p14="http://schemas.microsoft.com/office/powerpoint/2010/main" val="16975931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2030E3-E6D7-49C3-480B-975E775EFEDF}"/>
              </a:ext>
            </a:extLst>
          </p:cNvPr>
          <p:cNvSpPr>
            <a:spLocks noGrp="1"/>
          </p:cNvSpPr>
          <p:nvPr>
            <p:ph type="body" idx="1"/>
          </p:nvPr>
        </p:nvSpPr>
        <p:spPr>
          <a:xfrm>
            <a:off x="1060450" y="260648"/>
            <a:ext cx="10058400" cy="5976664"/>
          </a:xfrm>
        </p:spPr>
        <p:txBody>
          <a:bodyPr>
            <a:noAutofit/>
          </a:bodyPr>
          <a:lstStyle/>
          <a:p>
            <a:r>
              <a:rPr lang="en-US" sz="1900" dirty="0"/>
              <a:t># We didn't considered draw matches here because in many cells we had </a:t>
            </a:r>
            <a:r>
              <a:rPr lang="en-US" sz="1900" dirty="0" err="1"/>
              <a:t>NaN</a:t>
            </a:r>
            <a:r>
              <a:rPr lang="en-US" sz="1900" dirty="0"/>
              <a:t> values given which corresponded to 0 values and could</a:t>
            </a:r>
          </a:p>
          <a:p>
            <a:r>
              <a:rPr lang="en-US" sz="1900" dirty="0"/>
              <a:t># had made our pie chart biased.</a:t>
            </a:r>
          </a:p>
          <a:p>
            <a:endParaRPr lang="en-US" sz="1900" dirty="0"/>
          </a:p>
          <a:p>
            <a:r>
              <a:rPr lang="en-US" sz="1900" dirty="0"/>
              <a:t>def winner(data1):</a:t>
            </a:r>
          </a:p>
          <a:p>
            <a:r>
              <a:rPr lang="en-US" sz="1900" dirty="0"/>
              <a:t>    if data1['Home Team Goals'] &gt; data1['Away Team Goals']:</a:t>
            </a:r>
          </a:p>
          <a:p>
            <a:r>
              <a:rPr lang="en-US" sz="1900" dirty="0"/>
              <a:t>        return 'Home team won'</a:t>
            </a:r>
          </a:p>
          <a:p>
            <a:r>
              <a:rPr lang="en-US" sz="1900" dirty="0"/>
              <a:t>    </a:t>
            </a:r>
            <a:r>
              <a:rPr lang="en-US" sz="1900" dirty="0" err="1"/>
              <a:t>elif</a:t>
            </a:r>
            <a:r>
              <a:rPr lang="en-US" sz="1900" dirty="0"/>
              <a:t> data1['Home Team Goals'] &lt; data1['Away Team Goals']:</a:t>
            </a:r>
          </a:p>
          <a:p>
            <a:r>
              <a:rPr lang="en-US" sz="1900" dirty="0"/>
              <a:t>        return 'Away Team won'</a:t>
            </a:r>
          </a:p>
          <a:p>
            <a:endParaRPr lang="en-US" sz="1900" dirty="0"/>
          </a:p>
          <a:p>
            <a:r>
              <a:rPr lang="en-US" sz="1900" dirty="0"/>
              <a:t>data1['winner']=data1.apply(lambda x:winner(x),axis=1)</a:t>
            </a:r>
          </a:p>
          <a:p>
            <a:endParaRPr lang="en-US" sz="1900" dirty="0"/>
          </a:p>
          <a:p>
            <a:r>
              <a:rPr lang="en-US" sz="1900" dirty="0"/>
              <a:t>data1['winner'].</a:t>
            </a:r>
            <a:r>
              <a:rPr lang="en-US" sz="1900" dirty="0" err="1"/>
              <a:t>value_counts</a:t>
            </a:r>
            <a:r>
              <a:rPr lang="en-US" sz="1900" dirty="0"/>
              <a:t>()</a:t>
            </a:r>
          </a:p>
        </p:txBody>
      </p:sp>
    </p:spTree>
    <p:extLst>
      <p:ext uri="{BB962C8B-B14F-4D97-AF65-F5344CB8AC3E}">
        <p14:creationId xmlns:p14="http://schemas.microsoft.com/office/powerpoint/2010/main" val="22089423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2030E3-E6D7-49C3-480B-975E775EFEDF}"/>
              </a:ext>
            </a:extLst>
          </p:cNvPr>
          <p:cNvSpPr>
            <a:spLocks noGrp="1"/>
          </p:cNvSpPr>
          <p:nvPr>
            <p:ph type="body" idx="1"/>
          </p:nvPr>
        </p:nvSpPr>
        <p:spPr>
          <a:xfrm>
            <a:off x="1060450" y="260648"/>
            <a:ext cx="10058400" cy="5976664"/>
          </a:xfrm>
        </p:spPr>
        <p:txBody>
          <a:bodyPr>
            <a:noAutofit/>
          </a:bodyPr>
          <a:lstStyle/>
          <a:p>
            <a:r>
              <a:rPr lang="en-US" sz="1900" dirty="0"/>
              <a:t># Filter out draw matches where home team goals and away team goals are both 0</a:t>
            </a:r>
          </a:p>
          <a:p>
            <a:r>
              <a:rPr lang="en-US" sz="1900" dirty="0" err="1"/>
              <a:t>non_draw_matches</a:t>
            </a:r>
            <a:r>
              <a:rPr lang="en-US" sz="1900" dirty="0"/>
              <a:t> = data1[(data1['Half-time Home Goals'] != 0) | (data1['Half-time Away Goals'] != 0)]</a:t>
            </a:r>
          </a:p>
          <a:p>
            <a:r>
              <a:rPr lang="en-US" sz="1900" dirty="0"/>
              <a:t># Calculate the total number of half-time home goals scored</a:t>
            </a:r>
          </a:p>
          <a:p>
            <a:r>
              <a:rPr lang="en-US" sz="1900" dirty="0" err="1"/>
              <a:t>total_home_goals</a:t>
            </a:r>
            <a:r>
              <a:rPr lang="en-US" sz="1900" dirty="0"/>
              <a:t> = </a:t>
            </a:r>
            <a:r>
              <a:rPr lang="en-US" sz="1900" dirty="0" err="1"/>
              <a:t>non_draw_matches</a:t>
            </a:r>
            <a:r>
              <a:rPr lang="en-US" sz="1900" dirty="0"/>
              <a:t>['Half-time Home Goals'].sum()</a:t>
            </a:r>
          </a:p>
          <a:p>
            <a:r>
              <a:rPr lang="en-US" sz="1900" dirty="0"/>
              <a:t># Calculate the total number of half-time away goals scored</a:t>
            </a:r>
          </a:p>
          <a:p>
            <a:r>
              <a:rPr lang="en-US" sz="1900" dirty="0" err="1"/>
              <a:t>total_away_goals</a:t>
            </a:r>
            <a:r>
              <a:rPr lang="en-US" sz="1900" dirty="0"/>
              <a:t> = </a:t>
            </a:r>
            <a:r>
              <a:rPr lang="en-US" sz="1900" dirty="0" err="1"/>
              <a:t>non_draw_matches</a:t>
            </a:r>
            <a:r>
              <a:rPr lang="en-US" sz="1900" dirty="0"/>
              <a:t>['Half-time Away Goals'].sum()</a:t>
            </a:r>
          </a:p>
          <a:p>
            <a:endParaRPr lang="en-US" sz="1900" dirty="0"/>
          </a:p>
          <a:p>
            <a:r>
              <a:rPr lang="en-US" sz="1900" dirty="0"/>
              <a:t># Create a bar trace for half-time home goals</a:t>
            </a:r>
          </a:p>
          <a:p>
            <a:r>
              <a:rPr lang="en-US" sz="1900" dirty="0" err="1"/>
              <a:t>home_trace</a:t>
            </a:r>
            <a:r>
              <a:rPr lang="en-US" sz="1900" dirty="0"/>
              <a:t> = </a:t>
            </a:r>
            <a:r>
              <a:rPr lang="en-US" sz="1900" dirty="0" err="1"/>
              <a:t>go.Bar</a:t>
            </a:r>
            <a:r>
              <a:rPr lang="en-US" sz="1900" dirty="0"/>
              <a:t>(</a:t>
            </a:r>
          </a:p>
          <a:p>
            <a:r>
              <a:rPr lang="en-US" sz="1900" dirty="0"/>
              <a:t>    x=['Half-time Home Goals'],</a:t>
            </a:r>
          </a:p>
          <a:p>
            <a:r>
              <a:rPr lang="en-US" sz="1900" dirty="0"/>
              <a:t>    y=[</a:t>
            </a:r>
            <a:r>
              <a:rPr lang="en-US" sz="1900" dirty="0" err="1"/>
              <a:t>total_home_goals</a:t>
            </a:r>
            <a:r>
              <a:rPr lang="en-US" sz="1900" dirty="0"/>
              <a:t>],</a:t>
            </a:r>
          </a:p>
          <a:p>
            <a:r>
              <a:rPr lang="en-US" sz="1900" dirty="0"/>
              <a:t>    name='Half-time Home Goals',</a:t>
            </a:r>
          </a:p>
          <a:p>
            <a:r>
              <a:rPr lang="en-US" sz="1900" dirty="0"/>
              <a:t>    marker=</a:t>
            </a:r>
            <a:r>
              <a:rPr lang="en-US" sz="1900" dirty="0" err="1"/>
              <a:t>dict</a:t>
            </a:r>
            <a:r>
              <a:rPr lang="en-US" sz="1900" dirty="0"/>
              <a:t>(color='blue')</a:t>
            </a:r>
          </a:p>
          <a:p>
            <a:r>
              <a:rPr lang="en-US" sz="1900" dirty="0"/>
              <a:t>)</a:t>
            </a:r>
          </a:p>
          <a:p>
            <a:endParaRPr lang="en-US" sz="1900" dirty="0"/>
          </a:p>
        </p:txBody>
      </p:sp>
    </p:spTree>
    <p:extLst>
      <p:ext uri="{BB962C8B-B14F-4D97-AF65-F5344CB8AC3E}">
        <p14:creationId xmlns:p14="http://schemas.microsoft.com/office/powerpoint/2010/main" val="21028805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1006624"/>
          </a:xfrm>
        </p:spPr>
        <p:txBody>
          <a:bodyPr/>
          <a:lstStyle/>
          <a:p>
            <a:r>
              <a:rPr lang="en-US" dirty="0"/>
              <a:t>INTRODUCTION</a:t>
            </a:r>
          </a:p>
        </p:txBody>
      </p:sp>
      <p:pic>
        <p:nvPicPr>
          <p:cNvPr id="5" name="Picture Placeholder 4" descr="Basketball players raising hands together"/>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a:stretch/>
        </p:blipFill>
        <p:spPr/>
      </p:pic>
      <p:sp>
        <p:nvSpPr>
          <p:cNvPr id="3" name="Text Placeholder 2"/>
          <p:cNvSpPr>
            <a:spLocks noGrp="1"/>
          </p:cNvSpPr>
          <p:nvPr>
            <p:ph type="body" sz="half" idx="2"/>
          </p:nvPr>
        </p:nvSpPr>
        <p:spPr>
          <a:xfrm>
            <a:off x="7924801" y="1988840"/>
            <a:ext cx="3657600" cy="4030960"/>
          </a:xfrm>
        </p:spPr>
        <p:txBody>
          <a:bodyPr>
            <a:normAutofit fontScale="92500" lnSpcReduction="20000"/>
          </a:bodyPr>
          <a:lstStyle/>
          <a:p>
            <a:r>
              <a:rPr lang="en-US" dirty="0"/>
              <a:t>The FIFA Football World Cup is one of the most prestigious tournaments in the world of sports, capturing the attention of millions of fans globally. In this report, we delve into an analysis of FIFA World Cup matches, players, and cups over the years. Through data exploration and visualization, we aim to uncover insights into the tournament's history, player performances, and cup outcomes.</a:t>
            </a:r>
          </a:p>
        </p:txBody>
      </p:sp>
      <p:sp>
        <p:nvSpPr>
          <p:cNvPr id="6" name="Rounded Rectangle 5" hidden="1"/>
          <p:cNvSpPr/>
          <p:nvPr/>
        </p:nvSpPr>
        <p:spPr>
          <a:xfrm>
            <a:off x="12344400" y="152400"/>
            <a:ext cx="1295400" cy="65532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i="1" dirty="0">
                <a:latin typeface="Arial" pitchFamily="34" charset="0"/>
                <a:cs typeface="Arial" pitchFamily="34" charset="0"/>
              </a:rPr>
              <a:t>NOTE:</a:t>
            </a:r>
          </a:p>
          <a:p>
            <a:r>
              <a:rPr lang="en-US" sz="1200" i="1" dirty="0">
                <a:latin typeface="Arial" pitchFamily="34" charset="0"/>
                <a:cs typeface="Arial" pitchFamily="34" charset="0"/>
              </a:rPr>
              <a:t>To change images on this slide, select a picture and delete it. Then click the Insert Picture icon</a:t>
            </a:r>
          </a:p>
          <a:p>
            <a:r>
              <a:rPr lang="en-US" sz="1200" i="1" dirty="0">
                <a:latin typeface="Arial" pitchFamily="34" charset="0"/>
                <a:cs typeface="Arial" pitchFamily="34" charset="0"/>
              </a:rPr>
              <a:t>in the placeholder to insert your own image.</a:t>
            </a:r>
          </a:p>
        </p:txBody>
      </p:sp>
    </p:spTree>
    <p:extLst>
      <p:ext uri="{BB962C8B-B14F-4D97-AF65-F5344CB8AC3E}">
        <p14:creationId xmlns:p14="http://schemas.microsoft.com/office/powerpoint/2010/main" val="305338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2030E3-E6D7-49C3-480B-975E775EFEDF}"/>
              </a:ext>
            </a:extLst>
          </p:cNvPr>
          <p:cNvSpPr>
            <a:spLocks noGrp="1"/>
          </p:cNvSpPr>
          <p:nvPr>
            <p:ph type="body" idx="1"/>
          </p:nvPr>
        </p:nvSpPr>
        <p:spPr>
          <a:xfrm>
            <a:off x="1060450" y="260648"/>
            <a:ext cx="10058400" cy="5976664"/>
          </a:xfrm>
        </p:spPr>
        <p:txBody>
          <a:bodyPr>
            <a:noAutofit/>
          </a:bodyPr>
          <a:lstStyle/>
          <a:p>
            <a:r>
              <a:rPr lang="en-US" sz="1900" dirty="0"/>
              <a:t># Create a bar trace for half-time away goals</a:t>
            </a:r>
          </a:p>
          <a:p>
            <a:r>
              <a:rPr lang="en-US" sz="1900" dirty="0" err="1"/>
              <a:t>away_trace</a:t>
            </a:r>
            <a:r>
              <a:rPr lang="en-US" sz="1900" dirty="0"/>
              <a:t> = </a:t>
            </a:r>
            <a:r>
              <a:rPr lang="en-US" sz="1900" dirty="0" err="1"/>
              <a:t>go.Bar</a:t>
            </a:r>
            <a:r>
              <a:rPr lang="en-US" sz="1900" dirty="0"/>
              <a:t>(</a:t>
            </a:r>
          </a:p>
          <a:p>
            <a:r>
              <a:rPr lang="en-US" sz="1900" dirty="0"/>
              <a:t>    x=['Half-time Away Goals'],</a:t>
            </a:r>
          </a:p>
          <a:p>
            <a:r>
              <a:rPr lang="en-US" sz="1900" dirty="0"/>
              <a:t>    y=[</a:t>
            </a:r>
            <a:r>
              <a:rPr lang="en-US" sz="1900" dirty="0" err="1"/>
              <a:t>total_away_goals</a:t>
            </a:r>
            <a:r>
              <a:rPr lang="en-US" sz="1900" dirty="0"/>
              <a:t>],</a:t>
            </a:r>
          </a:p>
          <a:p>
            <a:r>
              <a:rPr lang="en-US" sz="1900" dirty="0"/>
              <a:t>    name='Half-time Away Goals',</a:t>
            </a:r>
          </a:p>
          <a:p>
            <a:r>
              <a:rPr lang="en-US" sz="1900" dirty="0"/>
              <a:t>    marker=</a:t>
            </a:r>
            <a:r>
              <a:rPr lang="en-US" sz="1900" dirty="0" err="1"/>
              <a:t>dict</a:t>
            </a:r>
            <a:r>
              <a:rPr lang="en-US" sz="1900" dirty="0"/>
              <a:t>(color='green')</a:t>
            </a:r>
          </a:p>
          <a:p>
            <a:r>
              <a:rPr lang="en-US" sz="1900" dirty="0"/>
              <a:t>)</a:t>
            </a:r>
          </a:p>
          <a:p>
            <a:r>
              <a:rPr lang="en-US" sz="1900" dirty="0"/>
              <a:t># Create layout</a:t>
            </a:r>
          </a:p>
          <a:p>
            <a:r>
              <a:rPr lang="en-US" sz="1900" dirty="0"/>
              <a:t>layout = </a:t>
            </a:r>
            <a:r>
              <a:rPr lang="en-US" sz="1900" dirty="0" err="1"/>
              <a:t>go.Layout</a:t>
            </a:r>
            <a:r>
              <a:rPr lang="en-US" sz="1900" dirty="0"/>
              <a:t>(</a:t>
            </a:r>
          </a:p>
          <a:p>
            <a:r>
              <a:rPr lang="en-US" sz="1900" dirty="0"/>
              <a:t>    title='Comparison of Half-time Home Goals and Half-time Away Goals (Excluding Draw Matches)',</a:t>
            </a:r>
          </a:p>
          <a:p>
            <a:r>
              <a:rPr lang="en-US" sz="1900" dirty="0"/>
              <a:t>    </a:t>
            </a:r>
            <a:r>
              <a:rPr lang="en-US" sz="1900" dirty="0" err="1"/>
              <a:t>yaxis</a:t>
            </a:r>
            <a:r>
              <a:rPr lang="en-US" sz="1900" dirty="0"/>
              <a:t>=</a:t>
            </a:r>
            <a:r>
              <a:rPr lang="en-US" sz="1900" dirty="0" err="1"/>
              <a:t>dict</a:t>
            </a:r>
            <a:r>
              <a:rPr lang="en-US" sz="1900" dirty="0"/>
              <a:t>(title='Total Goals')</a:t>
            </a:r>
          </a:p>
          <a:p>
            <a:r>
              <a:rPr lang="en-US" sz="1900" dirty="0"/>
              <a:t>)</a:t>
            </a:r>
          </a:p>
          <a:p>
            <a:r>
              <a:rPr lang="en-US" sz="1900" dirty="0"/>
              <a:t># Create figure</a:t>
            </a:r>
          </a:p>
          <a:p>
            <a:r>
              <a:rPr lang="en-US" sz="1900" dirty="0"/>
              <a:t>fig = </a:t>
            </a:r>
            <a:r>
              <a:rPr lang="en-US" sz="1900" dirty="0" err="1"/>
              <a:t>go.Figure</a:t>
            </a:r>
            <a:r>
              <a:rPr lang="en-US" sz="1900" dirty="0"/>
              <a:t>(data=[</a:t>
            </a:r>
            <a:r>
              <a:rPr lang="en-US" sz="1900" dirty="0" err="1"/>
              <a:t>home_trace</a:t>
            </a:r>
            <a:r>
              <a:rPr lang="en-US" sz="1900" dirty="0"/>
              <a:t>, </a:t>
            </a:r>
            <a:r>
              <a:rPr lang="en-US" sz="1900" dirty="0" err="1"/>
              <a:t>away_trace</a:t>
            </a:r>
            <a:r>
              <a:rPr lang="en-US" sz="1900" dirty="0"/>
              <a:t>], layout=layout)</a:t>
            </a:r>
          </a:p>
          <a:p>
            <a:endParaRPr lang="en-US" sz="1900" dirty="0"/>
          </a:p>
          <a:p>
            <a:endParaRPr lang="en-US" sz="1900" dirty="0"/>
          </a:p>
        </p:txBody>
      </p:sp>
    </p:spTree>
    <p:extLst>
      <p:ext uri="{BB962C8B-B14F-4D97-AF65-F5344CB8AC3E}">
        <p14:creationId xmlns:p14="http://schemas.microsoft.com/office/powerpoint/2010/main" val="20717090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2030E3-E6D7-49C3-480B-975E775EFEDF}"/>
              </a:ext>
            </a:extLst>
          </p:cNvPr>
          <p:cNvSpPr>
            <a:spLocks noGrp="1"/>
          </p:cNvSpPr>
          <p:nvPr>
            <p:ph type="body" idx="1"/>
          </p:nvPr>
        </p:nvSpPr>
        <p:spPr>
          <a:xfrm>
            <a:off x="1060450" y="260648"/>
            <a:ext cx="10058400" cy="5976664"/>
          </a:xfrm>
        </p:spPr>
        <p:txBody>
          <a:bodyPr>
            <a:noAutofit/>
          </a:bodyPr>
          <a:lstStyle/>
          <a:p>
            <a:r>
              <a:rPr lang="en-US" sz="1900" dirty="0"/>
              <a:t># Show the plot</a:t>
            </a:r>
          </a:p>
          <a:p>
            <a:r>
              <a:rPr lang="en-US" sz="1900" dirty="0" err="1"/>
              <a:t>fig.show</a:t>
            </a:r>
            <a:r>
              <a:rPr lang="en-US" sz="1900" dirty="0"/>
              <a:t>()</a:t>
            </a:r>
          </a:p>
          <a:p>
            <a:endParaRPr lang="en-US" sz="1900" dirty="0"/>
          </a:p>
          <a:p>
            <a:r>
              <a:rPr lang="en-US" sz="1900" dirty="0"/>
              <a:t>data2['Team Initials'].unique()</a:t>
            </a:r>
          </a:p>
          <a:p>
            <a:endParaRPr lang="en-US" sz="1900" dirty="0"/>
          </a:p>
          <a:p>
            <a:r>
              <a:rPr lang="en-US" sz="1900" dirty="0" err="1"/>
              <a:t>data_nat</a:t>
            </a:r>
            <a:r>
              <a:rPr lang="en-US" sz="1900" dirty="0"/>
              <a:t> = </a:t>
            </a:r>
            <a:r>
              <a:rPr lang="en-US" sz="1900" dirty="0" err="1"/>
              <a:t>pd.DataFrame</a:t>
            </a:r>
            <a:r>
              <a:rPr lang="en-US" sz="1900" dirty="0"/>
              <a:t>(data2[['Team </a:t>
            </a:r>
            <a:r>
              <a:rPr lang="en-US" sz="1900" dirty="0" err="1"/>
              <a:t>Initials','Player</a:t>
            </a:r>
            <a:r>
              <a:rPr lang="en-US" sz="1900" dirty="0"/>
              <a:t> Name']])</a:t>
            </a:r>
          </a:p>
          <a:p>
            <a:r>
              <a:rPr lang="en-US" sz="1900" dirty="0" err="1"/>
              <a:t>data_nat.head</a:t>
            </a:r>
            <a:r>
              <a:rPr lang="en-US" sz="1900" dirty="0"/>
              <a:t>()</a:t>
            </a:r>
          </a:p>
          <a:p>
            <a:endParaRPr lang="en-US" sz="1900" dirty="0"/>
          </a:p>
          <a:p>
            <a:r>
              <a:rPr lang="en-US" sz="1900" dirty="0"/>
              <a:t>d2 = </a:t>
            </a:r>
            <a:r>
              <a:rPr lang="en-US" sz="1900" dirty="0" err="1"/>
              <a:t>pd.DataFrame</a:t>
            </a:r>
            <a:r>
              <a:rPr lang="en-US" sz="1900" dirty="0"/>
              <a:t>(</a:t>
            </a:r>
            <a:r>
              <a:rPr lang="en-US" sz="1900" dirty="0" err="1"/>
              <a:t>data_nat</a:t>
            </a:r>
            <a:r>
              <a:rPr lang="en-US" sz="1900" dirty="0"/>
              <a:t>['Team Initials'].</a:t>
            </a:r>
            <a:r>
              <a:rPr lang="en-US" sz="1900" dirty="0" err="1"/>
              <a:t>value_counts</a:t>
            </a:r>
            <a:r>
              <a:rPr lang="en-US" sz="1900" dirty="0"/>
              <a:t>())</a:t>
            </a:r>
          </a:p>
          <a:p>
            <a:r>
              <a:rPr lang="en-US" sz="1900" dirty="0"/>
              <a:t>d2</a:t>
            </a:r>
          </a:p>
          <a:p>
            <a:endParaRPr lang="en-US" sz="1900" dirty="0"/>
          </a:p>
          <a:p>
            <a:r>
              <a:rPr lang="en-US" sz="1900" dirty="0"/>
              <a:t>d2.iplot(kind='bar',</a:t>
            </a:r>
            <a:r>
              <a:rPr lang="en-US" sz="1900" dirty="0" err="1"/>
              <a:t>yTitle</a:t>
            </a:r>
            <a:r>
              <a:rPr lang="en-US" sz="1900" dirty="0"/>
              <a:t>='No of </a:t>
            </a:r>
            <a:r>
              <a:rPr lang="en-US" sz="1900" dirty="0" err="1"/>
              <a:t>players',title</a:t>
            </a:r>
            <a:r>
              <a:rPr lang="en-US" sz="1900" dirty="0"/>
              <a:t>='Country codes vs number of players </a:t>
            </a:r>
            <a:r>
              <a:rPr lang="en-US" sz="1900" dirty="0" err="1"/>
              <a:t>played',colors</a:t>
            </a:r>
            <a:r>
              <a:rPr lang="en-US" sz="1900" dirty="0"/>
              <a:t>='blue',</a:t>
            </a:r>
            <a:r>
              <a:rPr lang="en-US" sz="1900" dirty="0" err="1"/>
              <a:t>xTitle</a:t>
            </a:r>
            <a:r>
              <a:rPr lang="en-US" sz="1900" dirty="0"/>
              <a:t>='Country code')</a:t>
            </a:r>
          </a:p>
        </p:txBody>
      </p:sp>
    </p:spTree>
    <p:extLst>
      <p:ext uri="{BB962C8B-B14F-4D97-AF65-F5344CB8AC3E}">
        <p14:creationId xmlns:p14="http://schemas.microsoft.com/office/powerpoint/2010/main" val="41288457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2030E3-E6D7-49C3-480B-975E775EFEDF}"/>
              </a:ext>
            </a:extLst>
          </p:cNvPr>
          <p:cNvSpPr>
            <a:spLocks noGrp="1"/>
          </p:cNvSpPr>
          <p:nvPr>
            <p:ph type="body" idx="1"/>
          </p:nvPr>
        </p:nvSpPr>
        <p:spPr>
          <a:xfrm>
            <a:off x="1060450" y="260648"/>
            <a:ext cx="10058400" cy="5976664"/>
          </a:xfrm>
        </p:spPr>
        <p:txBody>
          <a:bodyPr>
            <a:noAutofit/>
          </a:bodyPr>
          <a:lstStyle/>
          <a:p>
            <a:r>
              <a:rPr lang="en-US" sz="1900" dirty="0"/>
              <a:t>#Matches Per Year</a:t>
            </a:r>
          </a:p>
          <a:p>
            <a:r>
              <a:rPr lang="en-US" sz="1900" dirty="0" err="1"/>
              <a:t>matches_per_year</a:t>
            </a:r>
            <a:r>
              <a:rPr lang="en-US" sz="1900" dirty="0"/>
              <a:t> = data1['Year'].</a:t>
            </a:r>
            <a:r>
              <a:rPr lang="en-US" sz="1900" dirty="0" err="1"/>
              <a:t>value_counts</a:t>
            </a:r>
            <a:r>
              <a:rPr lang="en-US" sz="1900" dirty="0"/>
              <a:t>().</a:t>
            </a:r>
            <a:r>
              <a:rPr lang="en-US" sz="1900" dirty="0" err="1"/>
              <a:t>sort_index</a:t>
            </a:r>
            <a:r>
              <a:rPr lang="en-US" sz="1900" dirty="0"/>
              <a:t>()</a:t>
            </a:r>
          </a:p>
          <a:p>
            <a:endParaRPr lang="en-US" sz="1900" dirty="0"/>
          </a:p>
          <a:p>
            <a:r>
              <a:rPr lang="en-US" sz="1900" dirty="0" err="1"/>
              <a:t>plt.figure</a:t>
            </a:r>
            <a:r>
              <a:rPr lang="en-US" sz="1900" dirty="0"/>
              <a:t>(</a:t>
            </a:r>
            <a:r>
              <a:rPr lang="en-US" sz="1900" dirty="0" err="1"/>
              <a:t>figsize</a:t>
            </a:r>
            <a:r>
              <a:rPr lang="en-US" sz="1900" dirty="0"/>
              <a:t>=(10, 6))</a:t>
            </a:r>
          </a:p>
          <a:p>
            <a:r>
              <a:rPr lang="en-US" sz="1900" dirty="0" err="1"/>
              <a:t>matches_per_year.plot</a:t>
            </a:r>
            <a:r>
              <a:rPr lang="en-US" sz="1900" dirty="0"/>
              <a:t>(kind='bar', color='</a:t>
            </a:r>
            <a:r>
              <a:rPr lang="en-US" sz="1900" dirty="0" err="1"/>
              <a:t>skyblue</a:t>
            </a:r>
            <a:r>
              <a:rPr lang="en-US" sz="1900" dirty="0"/>
              <a:t>')</a:t>
            </a:r>
          </a:p>
          <a:p>
            <a:r>
              <a:rPr lang="en-US" sz="1900" dirty="0" err="1"/>
              <a:t>plt.title</a:t>
            </a:r>
            <a:r>
              <a:rPr lang="en-US" sz="1900" dirty="0"/>
              <a:t>('Number of Matches per Year')</a:t>
            </a:r>
          </a:p>
          <a:p>
            <a:r>
              <a:rPr lang="en-US" sz="1900" dirty="0" err="1"/>
              <a:t>plt.xlabel</a:t>
            </a:r>
            <a:r>
              <a:rPr lang="en-US" sz="1900" dirty="0"/>
              <a:t>('Year')</a:t>
            </a:r>
          </a:p>
          <a:p>
            <a:r>
              <a:rPr lang="en-US" sz="1900" dirty="0" err="1"/>
              <a:t>plt.ylabel</a:t>
            </a:r>
            <a:r>
              <a:rPr lang="en-US" sz="1900" dirty="0"/>
              <a:t>('Number of Matches')</a:t>
            </a:r>
          </a:p>
          <a:p>
            <a:r>
              <a:rPr lang="en-US" sz="1900" dirty="0" err="1"/>
              <a:t>plt.xticks</a:t>
            </a:r>
            <a:r>
              <a:rPr lang="en-US" sz="1900" dirty="0"/>
              <a:t>(rotation=45)</a:t>
            </a:r>
          </a:p>
          <a:p>
            <a:r>
              <a:rPr lang="en-US" sz="1900" dirty="0" err="1"/>
              <a:t>plt.grid</a:t>
            </a:r>
            <a:r>
              <a:rPr lang="en-US" sz="1900" dirty="0"/>
              <a:t>(axis='y', </a:t>
            </a:r>
            <a:r>
              <a:rPr lang="en-US" sz="1900" dirty="0" err="1"/>
              <a:t>linestyle</a:t>
            </a:r>
            <a:r>
              <a:rPr lang="en-US" sz="1900" dirty="0"/>
              <a:t>='--', alpha=0.7)</a:t>
            </a:r>
          </a:p>
          <a:p>
            <a:r>
              <a:rPr lang="en-US" sz="1900" dirty="0" err="1"/>
              <a:t>plt.tight_layout</a:t>
            </a:r>
            <a:r>
              <a:rPr lang="en-US" sz="1900" dirty="0"/>
              <a:t>()</a:t>
            </a:r>
          </a:p>
          <a:p>
            <a:r>
              <a:rPr lang="en-US" sz="1900" dirty="0" err="1"/>
              <a:t>plt.savefig</a:t>
            </a:r>
            <a:r>
              <a:rPr lang="en-US" sz="1900" dirty="0"/>
              <a:t>('matches_per_year.png')</a:t>
            </a:r>
          </a:p>
          <a:p>
            <a:r>
              <a:rPr lang="en-US" sz="1900" dirty="0" err="1"/>
              <a:t>plt.show</a:t>
            </a:r>
            <a:r>
              <a:rPr lang="en-US" sz="1900" dirty="0"/>
              <a:t>()</a:t>
            </a:r>
          </a:p>
        </p:txBody>
      </p:sp>
    </p:spTree>
    <p:extLst>
      <p:ext uri="{BB962C8B-B14F-4D97-AF65-F5344CB8AC3E}">
        <p14:creationId xmlns:p14="http://schemas.microsoft.com/office/powerpoint/2010/main" val="15544271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2030E3-E6D7-49C3-480B-975E775EFEDF}"/>
              </a:ext>
            </a:extLst>
          </p:cNvPr>
          <p:cNvSpPr>
            <a:spLocks noGrp="1"/>
          </p:cNvSpPr>
          <p:nvPr>
            <p:ph type="body" idx="1"/>
          </p:nvPr>
        </p:nvSpPr>
        <p:spPr>
          <a:xfrm>
            <a:off x="1060450" y="260648"/>
            <a:ext cx="10058400" cy="5976664"/>
          </a:xfrm>
        </p:spPr>
        <p:txBody>
          <a:bodyPr>
            <a:noAutofit/>
          </a:bodyPr>
          <a:lstStyle/>
          <a:p>
            <a:r>
              <a:rPr lang="en-US" sz="1900" dirty="0"/>
              <a:t>### Distribution of Cup Winners</a:t>
            </a:r>
          </a:p>
          <a:p>
            <a:r>
              <a:rPr lang="en-US" sz="1900" dirty="0" err="1"/>
              <a:t>cup_winners_distribution</a:t>
            </a:r>
            <a:r>
              <a:rPr lang="en-US" sz="1900" dirty="0"/>
              <a:t> = data3['Winner'].</a:t>
            </a:r>
            <a:r>
              <a:rPr lang="en-US" sz="1900" dirty="0" err="1"/>
              <a:t>value_counts</a:t>
            </a:r>
            <a:r>
              <a:rPr lang="en-US" sz="1900" dirty="0"/>
              <a:t>().head(10)</a:t>
            </a:r>
          </a:p>
          <a:p>
            <a:endParaRPr lang="en-US" sz="1900" dirty="0"/>
          </a:p>
          <a:p>
            <a:r>
              <a:rPr lang="en-US" sz="1900" dirty="0" err="1"/>
              <a:t>plt.figure</a:t>
            </a:r>
            <a:r>
              <a:rPr lang="en-US" sz="1900" dirty="0"/>
              <a:t>(</a:t>
            </a:r>
            <a:r>
              <a:rPr lang="en-US" sz="1900" dirty="0" err="1"/>
              <a:t>figsize</a:t>
            </a:r>
            <a:r>
              <a:rPr lang="en-US" sz="1900" dirty="0"/>
              <a:t>=(10, 6))</a:t>
            </a:r>
          </a:p>
          <a:p>
            <a:r>
              <a:rPr lang="en-US" sz="1900" dirty="0" err="1"/>
              <a:t>sns.barplot</a:t>
            </a:r>
            <a:r>
              <a:rPr lang="en-US" sz="1900" dirty="0"/>
              <a:t>(x=</a:t>
            </a:r>
            <a:r>
              <a:rPr lang="en-US" sz="1900" dirty="0" err="1"/>
              <a:t>cup_winners_distribution.values</a:t>
            </a:r>
            <a:r>
              <a:rPr lang="en-US" sz="1900" dirty="0"/>
              <a:t>, y=</a:t>
            </a:r>
            <a:r>
              <a:rPr lang="en-US" sz="1900" dirty="0" err="1"/>
              <a:t>cup_winners_distribution.index</a:t>
            </a:r>
            <a:r>
              <a:rPr lang="en-US" sz="1900" dirty="0"/>
              <a:t>, palette='</a:t>
            </a:r>
            <a:r>
              <a:rPr lang="en-US" sz="1900" dirty="0" err="1"/>
              <a:t>viridis</a:t>
            </a:r>
            <a:r>
              <a:rPr lang="en-US" sz="1900" dirty="0"/>
              <a:t>')</a:t>
            </a:r>
          </a:p>
          <a:p>
            <a:r>
              <a:rPr lang="en-US" sz="1900" dirty="0" err="1"/>
              <a:t>plt.title</a:t>
            </a:r>
            <a:r>
              <a:rPr lang="en-US" sz="1900" dirty="0"/>
              <a:t>('Distribution of Cup Winners')</a:t>
            </a:r>
          </a:p>
          <a:p>
            <a:r>
              <a:rPr lang="en-US" sz="1900" dirty="0" err="1"/>
              <a:t>plt.xlabel</a:t>
            </a:r>
            <a:r>
              <a:rPr lang="en-US" sz="1900" dirty="0"/>
              <a:t>('Number of Wins')</a:t>
            </a:r>
          </a:p>
          <a:p>
            <a:r>
              <a:rPr lang="en-US" sz="1900" dirty="0" err="1"/>
              <a:t>plt.ylabel</a:t>
            </a:r>
            <a:r>
              <a:rPr lang="en-US" sz="1900" dirty="0"/>
              <a:t>('Country')</a:t>
            </a:r>
          </a:p>
          <a:p>
            <a:r>
              <a:rPr lang="en-US" sz="1900" dirty="0" err="1"/>
              <a:t>plt.tight_layout</a:t>
            </a:r>
            <a:r>
              <a:rPr lang="en-US" sz="1900" dirty="0"/>
              <a:t>()</a:t>
            </a:r>
          </a:p>
          <a:p>
            <a:r>
              <a:rPr lang="en-US" sz="1900" dirty="0" err="1"/>
              <a:t>plt.savefig</a:t>
            </a:r>
            <a:r>
              <a:rPr lang="en-US" sz="1900" dirty="0"/>
              <a:t>('cup_winners_distribution.png')</a:t>
            </a:r>
          </a:p>
          <a:p>
            <a:r>
              <a:rPr lang="en-US" sz="1900" dirty="0" err="1"/>
              <a:t>plt.show</a:t>
            </a:r>
            <a:r>
              <a:rPr lang="en-US" sz="1900" dirty="0"/>
              <a:t>()</a:t>
            </a:r>
          </a:p>
        </p:txBody>
      </p:sp>
    </p:spTree>
    <p:extLst>
      <p:ext uri="{BB962C8B-B14F-4D97-AF65-F5344CB8AC3E}">
        <p14:creationId xmlns:p14="http://schemas.microsoft.com/office/powerpoint/2010/main" val="34584002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a:t>
            </a:r>
          </a:p>
        </p:txBody>
      </p:sp>
      <p:pic>
        <p:nvPicPr>
          <p:cNvPr id="20" name="Picture 19">
            <a:extLst>
              <a:ext uri="{FF2B5EF4-FFF2-40B4-BE49-F238E27FC236}">
                <a16:creationId xmlns:a16="http://schemas.microsoft.com/office/drawing/2014/main" id="{C4E8098A-B394-A169-CD4B-C86C6EF58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283" y="1447800"/>
            <a:ext cx="9043434" cy="4678685"/>
          </a:xfrm>
          <a:prstGeom prst="rect">
            <a:avLst/>
          </a:prstGeom>
        </p:spPr>
      </p:pic>
    </p:spTree>
    <p:extLst>
      <p:ext uri="{BB962C8B-B14F-4D97-AF65-F5344CB8AC3E}">
        <p14:creationId xmlns:p14="http://schemas.microsoft.com/office/powerpoint/2010/main" val="4078798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56593CD-0FE7-9CCA-D39A-9670AE7C1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175" y="476672"/>
            <a:ext cx="10153650" cy="5544615"/>
          </a:xfrm>
          <a:prstGeom prst="rect">
            <a:avLst/>
          </a:prstGeom>
        </p:spPr>
      </p:pic>
    </p:spTree>
    <p:extLst>
      <p:ext uri="{BB962C8B-B14F-4D97-AF65-F5344CB8AC3E}">
        <p14:creationId xmlns:p14="http://schemas.microsoft.com/office/powerpoint/2010/main" val="186455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6966F6-4EAB-D328-A13C-48D51B47C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283" y="731514"/>
            <a:ext cx="9043434" cy="5394971"/>
          </a:xfrm>
          <a:prstGeom prst="rect">
            <a:avLst/>
          </a:prstGeom>
        </p:spPr>
      </p:pic>
    </p:spTree>
    <p:extLst>
      <p:ext uri="{BB962C8B-B14F-4D97-AF65-F5344CB8AC3E}">
        <p14:creationId xmlns:p14="http://schemas.microsoft.com/office/powerpoint/2010/main" val="24286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4AD9D5-B399-EF66-9B98-D6982C2741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175" y="404664"/>
            <a:ext cx="10153650" cy="5616623"/>
          </a:xfrm>
          <a:prstGeom prst="rect">
            <a:avLst/>
          </a:prstGeom>
        </p:spPr>
      </p:pic>
    </p:spTree>
    <p:extLst>
      <p:ext uri="{BB962C8B-B14F-4D97-AF65-F5344CB8AC3E}">
        <p14:creationId xmlns:p14="http://schemas.microsoft.com/office/powerpoint/2010/main" val="3275094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530BD8-02B0-D407-B9D5-B4099B008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175" y="620688"/>
            <a:ext cx="10153650" cy="5328591"/>
          </a:xfrm>
          <a:prstGeom prst="rect">
            <a:avLst/>
          </a:prstGeom>
        </p:spPr>
      </p:pic>
    </p:spTree>
    <p:extLst>
      <p:ext uri="{BB962C8B-B14F-4D97-AF65-F5344CB8AC3E}">
        <p14:creationId xmlns:p14="http://schemas.microsoft.com/office/powerpoint/2010/main" val="37124168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260648"/>
            <a:ext cx="10058400" cy="744487"/>
          </a:xfrm>
        </p:spPr>
        <p:txBody>
          <a:bodyPr>
            <a:normAutofit fontScale="90000"/>
          </a:bodyPr>
          <a:lstStyle/>
          <a:p>
            <a:r>
              <a:rPr lang="en-US" dirty="0"/>
              <a:t>CONCLUSION</a:t>
            </a:r>
          </a:p>
        </p:txBody>
      </p:sp>
      <p:sp>
        <p:nvSpPr>
          <p:cNvPr id="3" name="Text Placeholder 2"/>
          <p:cNvSpPr>
            <a:spLocks noGrp="1"/>
          </p:cNvSpPr>
          <p:nvPr>
            <p:ph type="body" idx="1"/>
          </p:nvPr>
        </p:nvSpPr>
        <p:spPr>
          <a:xfrm>
            <a:off x="551384" y="1124744"/>
            <a:ext cx="10567466" cy="5112568"/>
          </a:xfrm>
        </p:spPr>
        <p:txBody>
          <a:bodyPr>
            <a:normAutofit/>
          </a:bodyPr>
          <a:lstStyle/>
          <a:p>
            <a:r>
              <a:rPr lang="en-US" dirty="0"/>
              <a:t>The FIFA World Cup Analysis project has provided valuable insights into the dynamics of one of the most celebrated sporting events in the world. By examining matches, players, and cups across different editions of the tournament, we have uncovered trends, patterns, and significant moments that shape the history and legacy of the FIFA World Cup.</a:t>
            </a:r>
          </a:p>
        </p:txBody>
      </p:sp>
    </p:spTree>
    <p:extLst>
      <p:ext uri="{BB962C8B-B14F-4D97-AF65-F5344CB8AC3E}">
        <p14:creationId xmlns:p14="http://schemas.microsoft.com/office/powerpoint/2010/main" val="6534752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OVERVIEW</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We utilized datasets containing comprehensive information on FIFA World Cup matches, players, and cups. The data spans multiple decades and includes details such as match results, player statistics, and cup winners.</a:t>
            </a:r>
          </a:p>
          <a:p>
            <a:pPr marL="0" indent="0">
              <a:buNone/>
            </a:pPr>
            <a:r>
              <a:rPr lang="en-US" b="1" dirty="0">
                <a:solidFill>
                  <a:srgbClr val="FF0000"/>
                </a:solidFill>
              </a:rPr>
              <a:t>Datasets Used</a:t>
            </a:r>
          </a:p>
          <a:p>
            <a:r>
              <a:rPr lang="en-US" dirty="0"/>
              <a:t>WorldCupMatches.csv: Contains information about matches played in various FIFA World Cup tournaments.</a:t>
            </a:r>
          </a:p>
          <a:p>
            <a:r>
              <a:rPr lang="en-US" dirty="0"/>
              <a:t>WorldCupPlayers.csv: Includes data on players who participated in FIFA World Cup matches.</a:t>
            </a:r>
          </a:p>
          <a:p>
            <a:r>
              <a:rPr lang="en-US" dirty="0"/>
              <a:t>WorldCups.csv: Provides information about FIFA World Cup tournaments themselves.</a:t>
            </a:r>
          </a:p>
          <a:p>
            <a:pPr marL="0" indent="0">
              <a:buNone/>
            </a:pPr>
            <a:r>
              <a:rPr lang="en-US" b="1" dirty="0">
                <a:solidFill>
                  <a:srgbClr val="FF0000"/>
                </a:solidFill>
              </a:rPr>
              <a:t>Data Preprocessing</a:t>
            </a:r>
          </a:p>
          <a:p>
            <a:r>
              <a:rPr lang="en-US" dirty="0"/>
              <a:t>Handling missing values.</a:t>
            </a:r>
          </a:p>
          <a:p>
            <a:r>
              <a:rPr lang="en-US" dirty="0"/>
              <a:t>Data cleaning and formatting.</a:t>
            </a:r>
          </a:p>
          <a:p>
            <a:r>
              <a:rPr lang="en-US" dirty="0"/>
              <a:t>Aggregating and merging datasets for analysis.</a:t>
            </a:r>
          </a:p>
        </p:txBody>
      </p:sp>
    </p:spTree>
    <p:extLst>
      <p:ext uri="{BB962C8B-B14F-4D97-AF65-F5344CB8AC3E}">
        <p14:creationId xmlns:p14="http://schemas.microsoft.com/office/powerpoint/2010/main" val="290508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7E4DD2-B638-C989-6322-735A855D7FE9}"/>
              </a:ext>
            </a:extLst>
          </p:cNvPr>
          <p:cNvSpPr txBox="1"/>
          <p:nvPr/>
        </p:nvSpPr>
        <p:spPr>
          <a:xfrm>
            <a:off x="2567608" y="1556792"/>
            <a:ext cx="6912768" cy="3046988"/>
          </a:xfrm>
          <a:prstGeom prst="rect">
            <a:avLst/>
          </a:prstGeom>
          <a:noFill/>
        </p:spPr>
        <p:txBody>
          <a:bodyPr wrap="square" rtlCol="0">
            <a:spAutoFit/>
          </a:bodyPr>
          <a:lstStyle/>
          <a:p>
            <a:pPr algn="ctr"/>
            <a:r>
              <a:rPr lang="en-IN" sz="9600" b="1" dirty="0">
                <a:latin typeface="Imprint MT Shadow" panose="04020605060303030202" pitchFamily="82" charset="0"/>
              </a:rPr>
              <a:t>THANK</a:t>
            </a:r>
            <a:r>
              <a:rPr lang="en-IN" sz="9600" dirty="0">
                <a:latin typeface="Imprint MT Shadow" panose="04020605060303030202" pitchFamily="82" charset="0"/>
              </a:rPr>
              <a:t> </a:t>
            </a:r>
            <a:r>
              <a:rPr lang="en-IN" sz="9600" b="1" dirty="0">
                <a:latin typeface="Imprint MT Shadow" panose="04020605060303030202" pitchFamily="82" charset="0"/>
              </a:rPr>
              <a:t>YOU!!</a:t>
            </a:r>
          </a:p>
        </p:txBody>
      </p:sp>
    </p:spTree>
    <p:extLst>
      <p:ext uri="{BB962C8B-B14F-4D97-AF65-F5344CB8AC3E}">
        <p14:creationId xmlns:p14="http://schemas.microsoft.com/office/powerpoint/2010/main" val="274942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0" y="332656"/>
            <a:ext cx="3657600" cy="936104"/>
          </a:xfrm>
        </p:spPr>
        <p:txBody>
          <a:bodyPr/>
          <a:lstStyle/>
          <a:p>
            <a:r>
              <a:rPr lang="en-US" dirty="0"/>
              <a:t>KEY FINDINGS</a:t>
            </a:r>
          </a:p>
        </p:txBody>
      </p:sp>
      <p:sp>
        <p:nvSpPr>
          <p:cNvPr id="4" name="Text Placeholder 3"/>
          <p:cNvSpPr>
            <a:spLocks noGrp="1"/>
          </p:cNvSpPr>
          <p:nvPr>
            <p:ph type="body" sz="half" idx="2"/>
          </p:nvPr>
        </p:nvSpPr>
        <p:spPr>
          <a:xfrm>
            <a:off x="7924802" y="1412776"/>
            <a:ext cx="3657600" cy="4607024"/>
          </a:xfrm>
        </p:spPr>
        <p:txBody>
          <a:bodyPr>
            <a:normAutofit fontScale="92500" lnSpcReduction="20000"/>
          </a:bodyPr>
          <a:lstStyle/>
          <a:p>
            <a:r>
              <a:rPr lang="en-US" dirty="0">
                <a:solidFill>
                  <a:schemeClr val="accent2"/>
                </a:solidFill>
              </a:rPr>
              <a:t>1. Top Performers</a:t>
            </a:r>
          </a:p>
          <a:p>
            <a:r>
              <a:rPr lang="en-US" dirty="0"/>
              <a:t>The analysis revealed the top-performing countries in FIFA World Cup history based on their tournament achievements. Brazil emerged as the most successful nation, boasting the highest number of World Cup wins. Argentina and Germany followed closely, securing multiple runner-up and third-place finishes. These findings highlight the dominance of certain nations in the world's most prestigious football tournament.</a:t>
            </a:r>
          </a:p>
        </p:txBody>
      </p:sp>
      <p:pic>
        <p:nvPicPr>
          <p:cNvPr id="12" name="Content Placeholder 11">
            <a:extLst>
              <a:ext uri="{FF2B5EF4-FFF2-40B4-BE49-F238E27FC236}">
                <a16:creationId xmlns:a16="http://schemas.microsoft.com/office/drawing/2014/main" id="{A26F3B16-3D01-199A-E3D9-5913529346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88641"/>
            <a:ext cx="6172200" cy="5904655"/>
          </a:xfrm>
        </p:spPr>
      </p:pic>
    </p:spTree>
    <p:extLst>
      <p:ext uri="{BB962C8B-B14F-4D97-AF65-F5344CB8AC3E}">
        <p14:creationId xmlns:p14="http://schemas.microsoft.com/office/powerpoint/2010/main" val="194957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B6F35B7-DF28-627E-2A08-A7815E7F6A0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66800" y="332656"/>
            <a:ext cx="4846638" cy="5904655"/>
          </a:xfrm>
        </p:spPr>
      </p:pic>
      <p:pic>
        <p:nvPicPr>
          <p:cNvPr id="8" name="Content Placeholder 7">
            <a:extLst>
              <a:ext uri="{FF2B5EF4-FFF2-40B4-BE49-F238E27FC236}">
                <a16:creationId xmlns:a16="http://schemas.microsoft.com/office/drawing/2014/main" id="{E5BAE018-78C8-BE3D-812D-83177A60F3C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78563" y="332656"/>
            <a:ext cx="4846637" cy="5904655"/>
          </a:xfrm>
        </p:spPr>
      </p:pic>
    </p:spTree>
    <p:extLst>
      <p:ext uri="{BB962C8B-B14F-4D97-AF65-F5344CB8AC3E}">
        <p14:creationId xmlns:p14="http://schemas.microsoft.com/office/powerpoint/2010/main" val="75538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0" y="332656"/>
            <a:ext cx="3657600" cy="936104"/>
          </a:xfrm>
        </p:spPr>
        <p:txBody>
          <a:bodyPr/>
          <a:lstStyle/>
          <a:p>
            <a:r>
              <a:rPr lang="en-US" dirty="0"/>
              <a:t>KEY FINDINGS</a:t>
            </a:r>
          </a:p>
        </p:txBody>
      </p:sp>
      <p:sp>
        <p:nvSpPr>
          <p:cNvPr id="4" name="Text Placeholder 3"/>
          <p:cNvSpPr>
            <a:spLocks noGrp="1"/>
          </p:cNvSpPr>
          <p:nvPr>
            <p:ph type="body" sz="half" idx="2"/>
          </p:nvPr>
        </p:nvSpPr>
        <p:spPr>
          <a:xfrm>
            <a:off x="7924802" y="1412776"/>
            <a:ext cx="3657600" cy="4607024"/>
          </a:xfrm>
        </p:spPr>
        <p:txBody>
          <a:bodyPr>
            <a:normAutofit fontScale="92500" lnSpcReduction="20000"/>
          </a:bodyPr>
          <a:lstStyle/>
          <a:p>
            <a:r>
              <a:rPr lang="en-US" dirty="0">
                <a:solidFill>
                  <a:schemeClr val="accent2"/>
                </a:solidFill>
              </a:rPr>
              <a:t>2. Goal Analysis</a:t>
            </a:r>
          </a:p>
          <a:p>
            <a:r>
              <a:rPr lang="en-US" dirty="0"/>
              <a:t>A comprehensive analysis of goals scored by different countries provided valuable insights into goal-scoring trends in FIFA World Cup history. Certain nations consistently featured among the top goal scorers, reflecting their offensive prowess and attacking strategies. The analysis also showcased the diversity of goal-scoring contributions from various countries, underscoring the global nature of football and the World Cup.</a:t>
            </a:r>
          </a:p>
        </p:txBody>
      </p:sp>
      <p:pic>
        <p:nvPicPr>
          <p:cNvPr id="7" name="Content Placeholder 6">
            <a:extLst>
              <a:ext uri="{FF2B5EF4-FFF2-40B4-BE49-F238E27FC236}">
                <a16:creationId xmlns:a16="http://schemas.microsoft.com/office/drawing/2014/main" id="{4A0FDAB8-0B45-F0F3-F169-44A57D4DBB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476673"/>
            <a:ext cx="6172200" cy="5688632"/>
          </a:xfrm>
        </p:spPr>
      </p:pic>
    </p:spTree>
    <p:extLst>
      <p:ext uri="{BB962C8B-B14F-4D97-AF65-F5344CB8AC3E}">
        <p14:creationId xmlns:p14="http://schemas.microsoft.com/office/powerpoint/2010/main" val="25588089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0" y="332656"/>
            <a:ext cx="3657600" cy="936104"/>
          </a:xfrm>
        </p:spPr>
        <p:txBody>
          <a:bodyPr/>
          <a:lstStyle/>
          <a:p>
            <a:r>
              <a:rPr lang="en-US" dirty="0"/>
              <a:t>KEY FINDINGS</a:t>
            </a:r>
          </a:p>
        </p:txBody>
      </p:sp>
      <p:sp>
        <p:nvSpPr>
          <p:cNvPr id="4" name="Text Placeholder 3"/>
          <p:cNvSpPr>
            <a:spLocks noGrp="1"/>
          </p:cNvSpPr>
          <p:nvPr>
            <p:ph type="body" sz="half" idx="2"/>
          </p:nvPr>
        </p:nvSpPr>
        <p:spPr>
          <a:xfrm>
            <a:off x="7924802" y="1412776"/>
            <a:ext cx="3657600" cy="4607024"/>
          </a:xfrm>
        </p:spPr>
        <p:txBody>
          <a:bodyPr>
            <a:normAutofit fontScale="85000" lnSpcReduction="20000"/>
          </a:bodyPr>
          <a:lstStyle/>
          <a:p>
            <a:r>
              <a:rPr lang="en-US" dirty="0">
                <a:solidFill>
                  <a:schemeClr val="accent2"/>
                </a:solidFill>
              </a:rPr>
              <a:t>3. Half-time Analysis</a:t>
            </a:r>
          </a:p>
          <a:p>
            <a:r>
              <a:rPr lang="en-US" dirty="0"/>
              <a:t>Comparing half-time home goals and half-time away goals revealed interesting patterns in team performance during the first half of matches. By excluding draw matches from the analysis, a more accurate comparison of halftime performance dynamics was achieved. The findings shed light on the effectiveness of home and away teams in scoring goals during the early stages of matches, providing insights into tactical approaches and game strategies.</a:t>
            </a:r>
          </a:p>
          <a:p>
            <a:endParaRPr lang="en-US" dirty="0">
              <a:solidFill>
                <a:schemeClr val="accent2"/>
              </a:solidFill>
            </a:endParaRPr>
          </a:p>
        </p:txBody>
      </p:sp>
      <p:pic>
        <p:nvPicPr>
          <p:cNvPr id="8" name="Content Placeholder 7">
            <a:extLst>
              <a:ext uri="{FF2B5EF4-FFF2-40B4-BE49-F238E27FC236}">
                <a16:creationId xmlns:a16="http://schemas.microsoft.com/office/drawing/2014/main" id="{554CAD5F-34A2-F1D1-5FDC-B6DF7F5EBA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332657"/>
            <a:ext cx="6172200" cy="5904656"/>
          </a:xfrm>
        </p:spPr>
      </p:pic>
    </p:spTree>
    <p:extLst>
      <p:ext uri="{BB962C8B-B14F-4D97-AF65-F5344CB8AC3E}">
        <p14:creationId xmlns:p14="http://schemas.microsoft.com/office/powerpoint/2010/main" val="36953037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260648"/>
            <a:ext cx="10058400" cy="744487"/>
          </a:xfrm>
        </p:spPr>
        <p:txBody>
          <a:bodyPr>
            <a:normAutofit fontScale="90000"/>
          </a:bodyPr>
          <a:lstStyle/>
          <a:p>
            <a:r>
              <a:rPr lang="en-US" dirty="0"/>
              <a:t>CODE</a:t>
            </a:r>
          </a:p>
        </p:txBody>
      </p:sp>
      <p:sp>
        <p:nvSpPr>
          <p:cNvPr id="3" name="Text Placeholder 2"/>
          <p:cNvSpPr>
            <a:spLocks noGrp="1"/>
          </p:cNvSpPr>
          <p:nvPr>
            <p:ph type="body" idx="1"/>
          </p:nvPr>
        </p:nvSpPr>
        <p:spPr>
          <a:xfrm>
            <a:off x="551384" y="1124744"/>
            <a:ext cx="10567466" cy="5112568"/>
          </a:xfrm>
        </p:spPr>
        <p:txBody>
          <a:bodyPr>
            <a:normAutofit fontScale="70000" lnSpcReduction="20000"/>
          </a:bodyPr>
          <a:lstStyle/>
          <a:p>
            <a:r>
              <a:rPr lang="en-US" dirty="0"/>
              <a:t>import pandas as pd</a:t>
            </a:r>
          </a:p>
          <a:p>
            <a:r>
              <a:rPr lang="en-US" dirty="0"/>
              <a:t>import </a:t>
            </a:r>
            <a:r>
              <a:rPr lang="en-US" dirty="0" err="1"/>
              <a:t>numpy</a:t>
            </a:r>
            <a:r>
              <a:rPr lang="en-US" dirty="0"/>
              <a:t> as np</a:t>
            </a:r>
          </a:p>
          <a:p>
            <a:r>
              <a:rPr lang="en-US" dirty="0"/>
              <a:t>import </a:t>
            </a:r>
            <a:r>
              <a:rPr lang="en-US" dirty="0" err="1"/>
              <a:t>matplotlib.pyplot</a:t>
            </a:r>
            <a:r>
              <a:rPr lang="en-US" dirty="0"/>
              <a:t> as </a:t>
            </a:r>
            <a:r>
              <a:rPr lang="en-US" dirty="0" err="1"/>
              <a:t>plt</a:t>
            </a:r>
            <a:endParaRPr lang="en-US" dirty="0"/>
          </a:p>
          <a:p>
            <a:r>
              <a:rPr lang="en-US" dirty="0"/>
              <a:t>import seaborn as </a:t>
            </a:r>
            <a:r>
              <a:rPr lang="en-US" dirty="0" err="1"/>
              <a:t>sns</a:t>
            </a:r>
            <a:endParaRPr lang="en-US" dirty="0"/>
          </a:p>
          <a:p>
            <a:r>
              <a:rPr lang="en-US" dirty="0"/>
              <a:t>%matplotlib inline</a:t>
            </a:r>
          </a:p>
          <a:p>
            <a:endParaRPr lang="en-US" dirty="0"/>
          </a:p>
          <a:p>
            <a:r>
              <a:rPr lang="en-US" dirty="0"/>
              <a:t>data1=</a:t>
            </a:r>
            <a:r>
              <a:rPr lang="en-US" dirty="0" err="1"/>
              <a:t>pd.read_csv</a:t>
            </a:r>
            <a:r>
              <a:rPr lang="en-US" dirty="0"/>
              <a:t>(</a:t>
            </a:r>
            <a:r>
              <a:rPr lang="en-US" dirty="0" err="1"/>
              <a:t>r"C</a:t>
            </a:r>
            <a:r>
              <a:rPr lang="en-US" dirty="0"/>
              <a:t>:\Users\khand\WorldCupMatches.csv")</a:t>
            </a:r>
          </a:p>
          <a:p>
            <a:r>
              <a:rPr lang="en-US" dirty="0"/>
              <a:t>data2=</a:t>
            </a:r>
            <a:r>
              <a:rPr lang="en-US" dirty="0" err="1"/>
              <a:t>pd.read_csv</a:t>
            </a:r>
            <a:r>
              <a:rPr lang="en-US" dirty="0"/>
              <a:t>(</a:t>
            </a:r>
            <a:r>
              <a:rPr lang="en-US" dirty="0" err="1"/>
              <a:t>r"C</a:t>
            </a:r>
            <a:r>
              <a:rPr lang="en-US" dirty="0"/>
              <a:t>:\Users\khand\WorldCupPlayers.csv")</a:t>
            </a:r>
          </a:p>
          <a:p>
            <a:r>
              <a:rPr lang="en-US" dirty="0"/>
              <a:t>data3=</a:t>
            </a:r>
            <a:r>
              <a:rPr lang="en-US" dirty="0" err="1"/>
              <a:t>pd.read_csv</a:t>
            </a:r>
            <a:r>
              <a:rPr lang="en-US" dirty="0"/>
              <a:t>(</a:t>
            </a:r>
            <a:r>
              <a:rPr lang="en-US" dirty="0" err="1"/>
              <a:t>r"C</a:t>
            </a:r>
            <a:r>
              <a:rPr lang="en-US" dirty="0"/>
              <a:t>:\Users\khand\WorldCups.csv")</a:t>
            </a:r>
          </a:p>
          <a:p>
            <a:endParaRPr lang="en-US" dirty="0"/>
          </a:p>
          <a:p>
            <a:r>
              <a:rPr lang="en-US" dirty="0"/>
              <a:t>data1.head()</a:t>
            </a:r>
          </a:p>
          <a:p>
            <a:endParaRPr lang="en-US" dirty="0"/>
          </a:p>
          <a:p>
            <a:r>
              <a:rPr lang="en-US" dirty="0"/>
              <a:t>data2.head()</a:t>
            </a:r>
          </a:p>
          <a:p>
            <a:endParaRPr lang="en-US" dirty="0"/>
          </a:p>
          <a:p>
            <a:r>
              <a:rPr lang="en-US" dirty="0"/>
              <a:t>data3.head()</a:t>
            </a:r>
          </a:p>
        </p:txBody>
      </p:sp>
    </p:spTree>
    <p:extLst>
      <p:ext uri="{BB962C8B-B14F-4D97-AF65-F5344CB8AC3E}">
        <p14:creationId xmlns:p14="http://schemas.microsoft.com/office/powerpoint/2010/main" val="299311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BD41FE-3778-3FD4-FBFE-331A3FEC14EC}"/>
              </a:ext>
            </a:extLst>
          </p:cNvPr>
          <p:cNvSpPr>
            <a:spLocks noGrp="1"/>
          </p:cNvSpPr>
          <p:nvPr>
            <p:ph type="body" idx="1"/>
          </p:nvPr>
        </p:nvSpPr>
        <p:spPr>
          <a:xfrm>
            <a:off x="695400" y="188640"/>
            <a:ext cx="10423450" cy="6120680"/>
          </a:xfrm>
        </p:spPr>
        <p:txBody>
          <a:bodyPr>
            <a:normAutofit fontScale="77500" lnSpcReduction="20000"/>
          </a:bodyPr>
          <a:lstStyle/>
          <a:p>
            <a:r>
              <a:rPr lang="en-IN" dirty="0"/>
              <a:t>import </a:t>
            </a:r>
            <a:r>
              <a:rPr lang="en-IN" dirty="0" err="1"/>
              <a:t>plotly</a:t>
            </a:r>
            <a:r>
              <a:rPr lang="en-IN" dirty="0"/>
              <a:t> as </a:t>
            </a:r>
            <a:r>
              <a:rPr lang="en-IN" dirty="0" err="1"/>
              <a:t>py</a:t>
            </a:r>
            <a:endParaRPr lang="en-IN" dirty="0"/>
          </a:p>
          <a:p>
            <a:r>
              <a:rPr lang="en-IN" dirty="0"/>
              <a:t>import cufflinks as </a:t>
            </a:r>
            <a:r>
              <a:rPr lang="en-IN" dirty="0" err="1"/>
              <a:t>cf</a:t>
            </a:r>
            <a:endParaRPr lang="en-IN" dirty="0"/>
          </a:p>
          <a:p>
            <a:r>
              <a:rPr lang="en-IN" dirty="0"/>
              <a:t>import </a:t>
            </a:r>
            <a:r>
              <a:rPr lang="en-IN" dirty="0" err="1"/>
              <a:t>plotly.express</a:t>
            </a:r>
            <a:r>
              <a:rPr lang="en-IN" dirty="0"/>
              <a:t> as </a:t>
            </a:r>
            <a:r>
              <a:rPr lang="en-IN" dirty="0" err="1"/>
              <a:t>px</a:t>
            </a:r>
            <a:endParaRPr lang="en-IN" dirty="0"/>
          </a:p>
          <a:p>
            <a:r>
              <a:rPr lang="en-IN" dirty="0"/>
              <a:t>from </a:t>
            </a:r>
            <a:r>
              <a:rPr lang="en-IN" dirty="0" err="1"/>
              <a:t>plotly.offline</a:t>
            </a:r>
            <a:r>
              <a:rPr lang="en-IN" dirty="0"/>
              <a:t> import </a:t>
            </a:r>
            <a:r>
              <a:rPr lang="en-IN" dirty="0" err="1"/>
              <a:t>iplot</a:t>
            </a:r>
            <a:endParaRPr lang="en-IN" dirty="0"/>
          </a:p>
          <a:p>
            <a:r>
              <a:rPr lang="en-IN" dirty="0" err="1"/>
              <a:t>py.offline.init_notebook_mode</a:t>
            </a:r>
            <a:r>
              <a:rPr lang="en-IN" dirty="0"/>
              <a:t>(connected=True)</a:t>
            </a:r>
          </a:p>
          <a:p>
            <a:r>
              <a:rPr lang="en-IN" dirty="0" err="1"/>
              <a:t>cf.go_offline</a:t>
            </a:r>
            <a:r>
              <a:rPr lang="en-IN" dirty="0"/>
              <a:t>()</a:t>
            </a:r>
          </a:p>
          <a:p>
            <a:endParaRPr lang="en-IN" dirty="0"/>
          </a:p>
          <a:p>
            <a:r>
              <a:rPr lang="en-IN" dirty="0"/>
              <a:t># Now collaborating for first three positions we are having </a:t>
            </a:r>
          </a:p>
          <a:p>
            <a:r>
              <a:rPr lang="en-IN" dirty="0"/>
              <a:t># Data preparation</a:t>
            </a:r>
          </a:p>
          <a:p>
            <a:r>
              <a:rPr lang="en-IN" dirty="0" err="1"/>
              <a:t>data_winner</a:t>
            </a:r>
            <a:r>
              <a:rPr lang="en-IN" dirty="0"/>
              <a:t> = data3['Winner'].</a:t>
            </a:r>
            <a:r>
              <a:rPr lang="en-IN" dirty="0" err="1"/>
              <a:t>value_counts</a:t>
            </a:r>
            <a:r>
              <a:rPr lang="en-IN" dirty="0"/>
              <a:t>().</a:t>
            </a:r>
            <a:r>
              <a:rPr lang="en-IN" dirty="0" err="1"/>
              <a:t>reset_index</a:t>
            </a:r>
            <a:r>
              <a:rPr lang="en-IN" dirty="0"/>
              <a:t>()</a:t>
            </a:r>
          </a:p>
          <a:p>
            <a:r>
              <a:rPr lang="en-IN" dirty="0" err="1"/>
              <a:t>data_winner.columns</a:t>
            </a:r>
            <a:r>
              <a:rPr lang="en-IN" dirty="0"/>
              <a:t> = ['Country', 'Wins']</a:t>
            </a:r>
          </a:p>
          <a:p>
            <a:endParaRPr lang="en-IN" dirty="0"/>
          </a:p>
          <a:p>
            <a:r>
              <a:rPr lang="en-IN" dirty="0" err="1"/>
              <a:t>data_runner_up</a:t>
            </a:r>
            <a:r>
              <a:rPr lang="en-IN" dirty="0"/>
              <a:t> = data3['Runners-Up'].</a:t>
            </a:r>
            <a:r>
              <a:rPr lang="en-IN" dirty="0" err="1"/>
              <a:t>value_counts</a:t>
            </a:r>
            <a:r>
              <a:rPr lang="en-IN" dirty="0"/>
              <a:t>().</a:t>
            </a:r>
            <a:r>
              <a:rPr lang="en-IN" dirty="0" err="1"/>
              <a:t>reset_index</a:t>
            </a:r>
            <a:r>
              <a:rPr lang="en-IN" dirty="0"/>
              <a:t>()</a:t>
            </a:r>
          </a:p>
          <a:p>
            <a:r>
              <a:rPr lang="en-IN" dirty="0" err="1"/>
              <a:t>data_runner_up.columns</a:t>
            </a:r>
            <a:r>
              <a:rPr lang="en-IN" dirty="0"/>
              <a:t> = ['Country', 'Runner-ups']</a:t>
            </a:r>
          </a:p>
          <a:p>
            <a:endParaRPr lang="en-IN" dirty="0"/>
          </a:p>
          <a:p>
            <a:r>
              <a:rPr lang="en-IN" dirty="0" err="1"/>
              <a:t>data_third</a:t>
            </a:r>
            <a:r>
              <a:rPr lang="en-IN" dirty="0"/>
              <a:t> = data3['Third'].</a:t>
            </a:r>
            <a:r>
              <a:rPr lang="en-IN" dirty="0" err="1"/>
              <a:t>value_counts</a:t>
            </a:r>
            <a:r>
              <a:rPr lang="en-IN" dirty="0"/>
              <a:t>().</a:t>
            </a:r>
            <a:r>
              <a:rPr lang="en-IN" dirty="0" err="1"/>
              <a:t>reset_index</a:t>
            </a:r>
            <a:r>
              <a:rPr lang="en-IN" dirty="0"/>
              <a:t>()</a:t>
            </a:r>
          </a:p>
          <a:p>
            <a:r>
              <a:rPr lang="en-IN" dirty="0" err="1"/>
              <a:t>data_third.columns</a:t>
            </a:r>
            <a:r>
              <a:rPr lang="en-IN" dirty="0"/>
              <a:t> = ['Country', 'Third-place']</a:t>
            </a:r>
          </a:p>
          <a:p>
            <a:endParaRPr lang="en-IN" dirty="0"/>
          </a:p>
        </p:txBody>
      </p:sp>
    </p:spTree>
    <p:extLst>
      <p:ext uri="{BB962C8B-B14F-4D97-AF65-F5344CB8AC3E}">
        <p14:creationId xmlns:p14="http://schemas.microsoft.com/office/powerpoint/2010/main" val="3798664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sketball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ketball presentation (widescreen).potx" id="{CC5AF3F1-F1AD-46F5-B229-4E1329F06412}" vid="{B7E1BF64-2168-4738-AA42-CF7C9F7F9E95}"/>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Basketball presentation (widescreen)</Template>
  <TotalTime>902</TotalTime>
  <Words>2478</Words>
  <Application>Microsoft Office PowerPoint</Application>
  <PresentationFormat>Widescreen</PresentationFormat>
  <Paragraphs>248</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Franklin Gothic Medium</vt:lpstr>
      <vt:lpstr>Impact</vt:lpstr>
      <vt:lpstr>Imprint MT Shadow</vt:lpstr>
      <vt:lpstr>Basketball 16x9</vt:lpstr>
      <vt:lpstr>FIFA WORLD CUP ANALYSIS</vt:lpstr>
      <vt:lpstr>INTRODUCTION</vt:lpstr>
      <vt:lpstr>DATA OVERVIEW</vt:lpstr>
      <vt:lpstr>KEY FINDINGS</vt:lpstr>
      <vt:lpstr>PowerPoint Presentation</vt:lpstr>
      <vt:lpstr>KEY FINDINGS</vt:lpstr>
      <vt:lpstr>KEY FINDINGS</vt:lpstr>
      <vt:lpstr>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VISUALIZATION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 WORLD CUP ANALYSIS</dc:title>
  <dc:creator>Harsh khandelwal</dc:creator>
  <cp:lastModifiedBy>Harsh khandelwal</cp:lastModifiedBy>
  <cp:revision>2</cp:revision>
  <dcterms:created xsi:type="dcterms:W3CDTF">2024-05-21T16:05:35Z</dcterms:created>
  <dcterms:modified xsi:type="dcterms:W3CDTF">2024-05-22T07:07:42Z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