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Century Gothic Paneuropean Bold" charset="1" panose="020B0702020202020204"/>
      <p:regular r:id="rId24"/>
    </p:embeddedFont>
    <p:embeddedFont>
      <p:font typeface="Century Gothic Paneuropean" charset="1" panose="020B0502020202020204"/>
      <p:regular r:id="rId25"/>
    </p:embeddedFont>
    <p:embeddedFont>
      <p:font typeface="Canva Sans" charset="1" panose="020B0503030501040103"/>
      <p:regular r:id="rId26"/>
    </p:embeddedFont>
    <p:embeddedFont>
      <p:font typeface="Glacial Indifference Bold" charset="1" panose="00000800000000000000"/>
      <p:regular r:id="rId27"/>
    </p:embeddedFont>
    <p:embeddedFont>
      <p:font typeface="Glacial Indifference" charset="1" panose="00000000000000000000"/>
      <p:regular r:id="rId28"/>
    </p:embeddedFont>
    <p:embeddedFont>
      <p:font typeface="Canva Sans Bold" charset="1" panose="020B0803030501040103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720864" y="1427539"/>
            <a:ext cx="482144" cy="467032"/>
          </a:xfrm>
          <a:custGeom>
            <a:avLst/>
            <a:gdLst/>
            <a:ahLst/>
            <a:cxnLst/>
            <a:rect r="r" b="b" t="t" l="l"/>
            <a:pathLst>
              <a:path h="467032" w="482144">
                <a:moveTo>
                  <a:pt x="0" y="0"/>
                </a:moveTo>
                <a:lnTo>
                  <a:pt x="482145" y="0"/>
                </a:lnTo>
                <a:lnTo>
                  <a:pt x="482145" y="467031"/>
                </a:lnTo>
                <a:lnTo>
                  <a:pt x="0" y="4670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82761">
            <a:off x="-1383321" y="-185949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682761">
            <a:off x="14146738" y="8589103"/>
            <a:ext cx="631420" cy="631420"/>
          </a:xfrm>
          <a:custGeom>
            <a:avLst/>
            <a:gdLst/>
            <a:ahLst/>
            <a:cxnLst/>
            <a:rect r="r" b="b" t="t" l="l"/>
            <a:pathLst>
              <a:path h="631420" w="631420">
                <a:moveTo>
                  <a:pt x="0" y="0"/>
                </a:moveTo>
                <a:lnTo>
                  <a:pt x="631420" y="0"/>
                </a:lnTo>
                <a:lnTo>
                  <a:pt x="631420" y="631420"/>
                </a:lnTo>
                <a:lnTo>
                  <a:pt x="0" y="6314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767330" y="562846"/>
            <a:ext cx="6276631" cy="9161309"/>
          </a:xfrm>
          <a:custGeom>
            <a:avLst/>
            <a:gdLst/>
            <a:ahLst/>
            <a:cxnLst/>
            <a:rect r="r" b="b" t="t" l="l"/>
            <a:pathLst>
              <a:path h="9161309" w="6276631">
                <a:moveTo>
                  <a:pt x="0" y="0"/>
                </a:moveTo>
                <a:lnTo>
                  <a:pt x="6276631" y="0"/>
                </a:lnTo>
                <a:lnTo>
                  <a:pt x="6276631" y="9161308"/>
                </a:lnTo>
                <a:lnTo>
                  <a:pt x="0" y="916130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2568" r="0" b="-12568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75518" y="6048375"/>
            <a:ext cx="8883055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76"/>
              </a:lnSpc>
            </a:pPr>
            <a:r>
              <a:rPr lang="en-US" sz="4230" spc="287" b="true">
                <a:solidFill>
                  <a:srgbClr val="231F2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VISHWANATH NIKHIL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4079" y="3275776"/>
            <a:ext cx="18768988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48"/>
              </a:lnSpc>
            </a:pPr>
            <a:r>
              <a:rPr lang="en-US" sz="7373" spc="50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ASTROSAGE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64988" y="6877050"/>
            <a:ext cx="3409973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76"/>
              </a:lnSpc>
            </a:pPr>
            <a:r>
              <a:rPr lang="en-US" sz="4230" spc="287" b="true">
                <a:solidFill>
                  <a:srgbClr val="231F2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19-07-2025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72023" y="462912"/>
            <a:ext cx="8943954" cy="1131576"/>
            <a:chOff x="0" y="0"/>
            <a:chExt cx="2355609" cy="298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55609" cy="298028"/>
            </a:xfrm>
            <a:custGeom>
              <a:avLst/>
              <a:gdLst/>
              <a:ahLst/>
              <a:cxnLst/>
              <a:rect r="r" b="b" t="t" l="l"/>
              <a:pathLst>
                <a:path h="298028" w="2355609">
                  <a:moveTo>
                    <a:pt x="68383" y="0"/>
                  </a:moveTo>
                  <a:lnTo>
                    <a:pt x="2287227" y="0"/>
                  </a:lnTo>
                  <a:cubicBezTo>
                    <a:pt x="2324993" y="0"/>
                    <a:pt x="2355609" y="30616"/>
                    <a:pt x="2355609" y="68383"/>
                  </a:cubicBezTo>
                  <a:lnTo>
                    <a:pt x="2355609" y="229645"/>
                  </a:lnTo>
                  <a:cubicBezTo>
                    <a:pt x="2355609" y="267412"/>
                    <a:pt x="2324993" y="298028"/>
                    <a:pt x="2287227" y="298028"/>
                  </a:cubicBezTo>
                  <a:lnTo>
                    <a:pt x="68383" y="298028"/>
                  </a:lnTo>
                  <a:cubicBezTo>
                    <a:pt x="30616" y="298028"/>
                    <a:pt x="0" y="267412"/>
                    <a:pt x="0" y="229645"/>
                  </a:cubicBezTo>
                  <a:lnTo>
                    <a:pt x="0" y="68383"/>
                  </a:lnTo>
                  <a:cubicBezTo>
                    <a:pt x="0" y="30616"/>
                    <a:pt x="30616" y="0"/>
                    <a:pt x="68383" y="0"/>
                  </a:cubicBezTo>
                  <a:close/>
                </a:path>
              </a:pathLst>
            </a:custGeom>
            <a:solidFill>
              <a:srgbClr val="F47C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2355609" cy="3837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432"/>
                </a:lnSpc>
              </a:pPr>
              <a:r>
                <a:rPr lang="en-US" sz="4594" spc="45">
                  <a:solidFill>
                    <a:srgbClr val="FE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Call Distribution Over Hours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05384" y="2226936"/>
            <a:ext cx="7436583" cy="6677335"/>
            <a:chOff x="0" y="0"/>
            <a:chExt cx="1958606" cy="17586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58606" cy="1758640"/>
            </a:xfrm>
            <a:custGeom>
              <a:avLst/>
              <a:gdLst/>
              <a:ahLst/>
              <a:cxnLst/>
              <a:rect r="r" b="b" t="t" l="l"/>
              <a:pathLst>
                <a:path h="1758640" w="1958606">
                  <a:moveTo>
                    <a:pt x="42683" y="0"/>
                  </a:moveTo>
                  <a:lnTo>
                    <a:pt x="1915923" y="0"/>
                  </a:lnTo>
                  <a:cubicBezTo>
                    <a:pt x="1927243" y="0"/>
                    <a:pt x="1938100" y="4497"/>
                    <a:pt x="1946105" y="12502"/>
                  </a:cubicBezTo>
                  <a:cubicBezTo>
                    <a:pt x="1954109" y="20506"/>
                    <a:pt x="1958606" y="31363"/>
                    <a:pt x="1958606" y="42683"/>
                  </a:cubicBezTo>
                  <a:lnTo>
                    <a:pt x="1958606" y="1715956"/>
                  </a:lnTo>
                  <a:cubicBezTo>
                    <a:pt x="1958606" y="1727277"/>
                    <a:pt x="1954109" y="1738133"/>
                    <a:pt x="1946105" y="1746138"/>
                  </a:cubicBezTo>
                  <a:cubicBezTo>
                    <a:pt x="1938100" y="1754143"/>
                    <a:pt x="1927243" y="1758640"/>
                    <a:pt x="1915923" y="1758640"/>
                  </a:cubicBezTo>
                  <a:lnTo>
                    <a:pt x="42683" y="1758640"/>
                  </a:lnTo>
                  <a:cubicBezTo>
                    <a:pt x="31363" y="1758640"/>
                    <a:pt x="20506" y="1754143"/>
                    <a:pt x="12502" y="1746138"/>
                  </a:cubicBezTo>
                  <a:cubicBezTo>
                    <a:pt x="4497" y="1738133"/>
                    <a:pt x="0" y="1727277"/>
                    <a:pt x="0" y="1715956"/>
                  </a:cubicBezTo>
                  <a:lnTo>
                    <a:pt x="0" y="42683"/>
                  </a:lnTo>
                  <a:cubicBezTo>
                    <a:pt x="0" y="31363"/>
                    <a:pt x="4497" y="20506"/>
                    <a:pt x="12502" y="12502"/>
                  </a:cubicBezTo>
                  <a:cubicBezTo>
                    <a:pt x="20506" y="4497"/>
                    <a:pt x="31363" y="0"/>
                    <a:pt x="42683" y="0"/>
                  </a:cubicBezTo>
                  <a:close/>
                </a:path>
              </a:pathLst>
            </a:custGeom>
            <a:solidFill>
              <a:srgbClr val="FDF7E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958606" cy="1815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2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5400000">
            <a:off x="16372613" y="-227355"/>
            <a:ext cx="2512109" cy="2512109"/>
          </a:xfrm>
          <a:custGeom>
            <a:avLst/>
            <a:gdLst/>
            <a:ahLst/>
            <a:cxnLst/>
            <a:rect r="r" b="b" t="t" l="l"/>
            <a:pathLst>
              <a:path h="2512109" w="2512109">
                <a:moveTo>
                  <a:pt x="0" y="0"/>
                </a:moveTo>
                <a:lnTo>
                  <a:pt x="2512109" y="0"/>
                </a:lnTo>
                <a:lnTo>
                  <a:pt x="2512109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069487" y="3035813"/>
            <a:ext cx="10218513" cy="4569292"/>
          </a:xfrm>
          <a:custGeom>
            <a:avLst/>
            <a:gdLst/>
            <a:ahLst/>
            <a:cxnLst/>
            <a:rect r="r" b="b" t="t" l="l"/>
            <a:pathLst>
              <a:path h="4569292" w="10218513">
                <a:moveTo>
                  <a:pt x="0" y="0"/>
                </a:moveTo>
                <a:lnTo>
                  <a:pt x="10218513" y="0"/>
                </a:lnTo>
                <a:lnTo>
                  <a:pt x="10218513" y="4569293"/>
                </a:lnTo>
                <a:lnTo>
                  <a:pt x="0" y="45692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40" t="-553" r="-124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57064" y="2604020"/>
            <a:ext cx="7284904" cy="5656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2737" indent="-336368" lvl="1">
              <a:lnSpc>
                <a:spcPts val="6450"/>
              </a:lnSpc>
              <a:buFont typeface="Arial"/>
              <a:buChar char="•"/>
            </a:pPr>
            <a:r>
              <a:rPr lang="en-US" sz="3115" spc="3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Call peak hours are clearly identified</a:t>
            </a:r>
          </a:p>
          <a:p>
            <a:pPr algn="l">
              <a:lnSpc>
                <a:spcPts val="6450"/>
              </a:lnSpc>
            </a:pPr>
            <a:r>
              <a:rPr lang="en-US" sz="3115" spc="3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with the highest volume around 08:00 to 10:00 hours.</a:t>
            </a:r>
          </a:p>
          <a:p>
            <a:pPr algn="l" marL="672737" indent="-336368" lvl="1">
              <a:lnSpc>
                <a:spcPts val="6450"/>
              </a:lnSpc>
              <a:buFont typeface="Arial"/>
              <a:buChar char="•"/>
            </a:pPr>
            <a:r>
              <a:rPr lang="en-US" sz="3115" spc="3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To maximize user engagement and</a:t>
            </a:r>
          </a:p>
          <a:p>
            <a:pPr algn="l">
              <a:lnSpc>
                <a:spcPts val="6450"/>
              </a:lnSpc>
            </a:pPr>
            <a:r>
              <a:rPr lang="en-US" sz="3115" spc="3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drive higher revenue, it is essential to</a:t>
            </a:r>
          </a:p>
          <a:p>
            <a:pPr algn="l">
              <a:lnSpc>
                <a:spcPts val="6450"/>
              </a:lnSpc>
            </a:pPr>
            <a:r>
              <a:rPr lang="en-US" sz="3115" spc="3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optimize support during these peak hours.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72023" y="462912"/>
            <a:ext cx="8943954" cy="1131576"/>
            <a:chOff x="0" y="0"/>
            <a:chExt cx="2355609" cy="298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55609" cy="298028"/>
            </a:xfrm>
            <a:custGeom>
              <a:avLst/>
              <a:gdLst/>
              <a:ahLst/>
              <a:cxnLst/>
              <a:rect r="r" b="b" t="t" l="l"/>
              <a:pathLst>
                <a:path h="298028" w="2355609">
                  <a:moveTo>
                    <a:pt x="68383" y="0"/>
                  </a:moveTo>
                  <a:lnTo>
                    <a:pt x="2287227" y="0"/>
                  </a:lnTo>
                  <a:cubicBezTo>
                    <a:pt x="2324993" y="0"/>
                    <a:pt x="2355609" y="30616"/>
                    <a:pt x="2355609" y="68383"/>
                  </a:cubicBezTo>
                  <a:lnTo>
                    <a:pt x="2355609" y="229645"/>
                  </a:lnTo>
                  <a:cubicBezTo>
                    <a:pt x="2355609" y="267412"/>
                    <a:pt x="2324993" y="298028"/>
                    <a:pt x="2287227" y="298028"/>
                  </a:cubicBezTo>
                  <a:lnTo>
                    <a:pt x="68383" y="298028"/>
                  </a:lnTo>
                  <a:cubicBezTo>
                    <a:pt x="30616" y="298028"/>
                    <a:pt x="0" y="267412"/>
                    <a:pt x="0" y="229645"/>
                  </a:cubicBezTo>
                  <a:lnTo>
                    <a:pt x="0" y="68383"/>
                  </a:lnTo>
                  <a:cubicBezTo>
                    <a:pt x="0" y="30616"/>
                    <a:pt x="30616" y="0"/>
                    <a:pt x="68383" y="0"/>
                  </a:cubicBezTo>
                  <a:close/>
                </a:path>
              </a:pathLst>
            </a:custGeom>
            <a:solidFill>
              <a:srgbClr val="F47C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2355609" cy="3837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432"/>
                </a:lnSpc>
              </a:pPr>
              <a:r>
                <a:rPr lang="en-US" sz="4594" spc="45">
                  <a:solidFill>
                    <a:srgbClr val="FE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Day by Day Call Volumes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400000">
            <a:off x="16372613" y="-227355"/>
            <a:ext cx="2512109" cy="2512109"/>
          </a:xfrm>
          <a:custGeom>
            <a:avLst/>
            <a:gdLst/>
            <a:ahLst/>
            <a:cxnLst/>
            <a:rect r="r" b="b" t="t" l="l"/>
            <a:pathLst>
              <a:path h="2512109" w="2512109">
                <a:moveTo>
                  <a:pt x="0" y="0"/>
                </a:moveTo>
                <a:lnTo>
                  <a:pt x="2512109" y="0"/>
                </a:lnTo>
                <a:lnTo>
                  <a:pt x="2512109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827796" y="3137239"/>
            <a:ext cx="11301259" cy="5142073"/>
          </a:xfrm>
          <a:custGeom>
            <a:avLst/>
            <a:gdLst/>
            <a:ahLst/>
            <a:cxnLst/>
            <a:rect r="r" b="b" t="t" l="l"/>
            <a:pathLst>
              <a:path h="5142073" w="11301259">
                <a:moveTo>
                  <a:pt x="0" y="0"/>
                </a:moveTo>
                <a:lnTo>
                  <a:pt x="11301259" y="0"/>
                </a:lnTo>
                <a:lnTo>
                  <a:pt x="11301259" y="5142073"/>
                </a:lnTo>
                <a:lnTo>
                  <a:pt x="0" y="51420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94396" y="2676553"/>
            <a:ext cx="5866889" cy="6381335"/>
            <a:chOff x="0" y="0"/>
            <a:chExt cx="1545189" cy="168068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45189" cy="1680681"/>
            </a:xfrm>
            <a:custGeom>
              <a:avLst/>
              <a:gdLst/>
              <a:ahLst/>
              <a:cxnLst/>
              <a:rect r="r" b="b" t="t" l="l"/>
              <a:pathLst>
                <a:path h="1680681" w="1545189">
                  <a:moveTo>
                    <a:pt x="58062" y="0"/>
                  </a:moveTo>
                  <a:lnTo>
                    <a:pt x="1487127" y="0"/>
                  </a:lnTo>
                  <a:cubicBezTo>
                    <a:pt x="1519194" y="0"/>
                    <a:pt x="1545189" y="25995"/>
                    <a:pt x="1545189" y="58062"/>
                  </a:cubicBezTo>
                  <a:lnTo>
                    <a:pt x="1545189" y="1622619"/>
                  </a:lnTo>
                  <a:cubicBezTo>
                    <a:pt x="1545189" y="1638018"/>
                    <a:pt x="1539072" y="1652786"/>
                    <a:pt x="1528183" y="1663675"/>
                  </a:cubicBezTo>
                  <a:cubicBezTo>
                    <a:pt x="1517294" y="1674563"/>
                    <a:pt x="1502526" y="1680681"/>
                    <a:pt x="1487127" y="1680681"/>
                  </a:cubicBezTo>
                  <a:lnTo>
                    <a:pt x="58062" y="1680681"/>
                  </a:lnTo>
                  <a:cubicBezTo>
                    <a:pt x="42663" y="1680681"/>
                    <a:pt x="27895" y="1674563"/>
                    <a:pt x="17006" y="1663675"/>
                  </a:cubicBezTo>
                  <a:cubicBezTo>
                    <a:pt x="6117" y="1652786"/>
                    <a:pt x="0" y="1638018"/>
                    <a:pt x="0" y="1622619"/>
                  </a:cubicBezTo>
                  <a:lnTo>
                    <a:pt x="0" y="58062"/>
                  </a:lnTo>
                  <a:cubicBezTo>
                    <a:pt x="0" y="42663"/>
                    <a:pt x="6117" y="27895"/>
                    <a:pt x="17006" y="17006"/>
                  </a:cubicBezTo>
                  <a:cubicBezTo>
                    <a:pt x="27895" y="6117"/>
                    <a:pt x="42663" y="0"/>
                    <a:pt x="58062" y="0"/>
                  </a:cubicBezTo>
                  <a:close/>
                </a:path>
              </a:pathLst>
            </a:custGeom>
            <a:solidFill>
              <a:srgbClr val="FDF7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545189" cy="1728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2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46275" y="2900381"/>
            <a:ext cx="5363133" cy="6415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9348" indent="-274674" lvl="1">
              <a:lnSpc>
                <a:spcPts val="5114"/>
              </a:lnSpc>
              <a:buFont typeface="Arial"/>
              <a:buChar char="•"/>
            </a:pPr>
            <a:r>
              <a:rPr lang="en-US" sz="2544" spc="2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Call volumes peaked significantly around days 10 and 11, indicating heightened user activity during this period.</a:t>
            </a:r>
          </a:p>
          <a:p>
            <a:pPr algn="l" marL="549348" indent="-274674" lvl="1">
              <a:lnSpc>
                <a:spcPts val="5114"/>
              </a:lnSpc>
              <a:buFont typeface="Arial"/>
              <a:buChar char="•"/>
            </a:pPr>
            <a:r>
              <a:rPr lang="en-US" sz="2544" spc="2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To ensure efficient support and maximize customer satisfaction, allocate more resources and staffing around these high-volume days.</a:t>
            </a:r>
          </a:p>
          <a:p>
            <a:pPr algn="l">
              <a:lnSpc>
                <a:spcPts val="5114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72023" y="462912"/>
            <a:ext cx="6957143" cy="1131576"/>
            <a:chOff x="0" y="0"/>
            <a:chExt cx="1832334" cy="298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32334" cy="298028"/>
            </a:xfrm>
            <a:custGeom>
              <a:avLst/>
              <a:gdLst/>
              <a:ahLst/>
              <a:cxnLst/>
              <a:rect r="r" b="b" t="t" l="l"/>
              <a:pathLst>
                <a:path h="298028" w="1832334">
                  <a:moveTo>
                    <a:pt x="87911" y="0"/>
                  </a:moveTo>
                  <a:lnTo>
                    <a:pt x="1744423" y="0"/>
                  </a:lnTo>
                  <a:cubicBezTo>
                    <a:pt x="1767738" y="0"/>
                    <a:pt x="1790099" y="9262"/>
                    <a:pt x="1806585" y="25749"/>
                  </a:cubicBezTo>
                  <a:cubicBezTo>
                    <a:pt x="1823072" y="42235"/>
                    <a:pt x="1832334" y="64596"/>
                    <a:pt x="1832334" y="87911"/>
                  </a:cubicBezTo>
                  <a:lnTo>
                    <a:pt x="1832334" y="210117"/>
                  </a:lnTo>
                  <a:cubicBezTo>
                    <a:pt x="1832334" y="258669"/>
                    <a:pt x="1792975" y="298028"/>
                    <a:pt x="1744423" y="298028"/>
                  </a:cubicBezTo>
                  <a:lnTo>
                    <a:pt x="87911" y="298028"/>
                  </a:lnTo>
                  <a:cubicBezTo>
                    <a:pt x="64596" y="298028"/>
                    <a:pt x="42235" y="288766"/>
                    <a:pt x="25749" y="272280"/>
                  </a:cubicBezTo>
                  <a:cubicBezTo>
                    <a:pt x="9262" y="255793"/>
                    <a:pt x="0" y="233432"/>
                    <a:pt x="0" y="210117"/>
                  </a:cubicBezTo>
                  <a:lnTo>
                    <a:pt x="0" y="87911"/>
                  </a:lnTo>
                  <a:cubicBezTo>
                    <a:pt x="0" y="64596"/>
                    <a:pt x="9262" y="42235"/>
                    <a:pt x="25749" y="25749"/>
                  </a:cubicBezTo>
                  <a:cubicBezTo>
                    <a:pt x="42235" y="9262"/>
                    <a:pt x="64596" y="0"/>
                    <a:pt x="87911" y="0"/>
                  </a:cubicBezTo>
                  <a:close/>
                </a:path>
              </a:pathLst>
            </a:custGeom>
            <a:solidFill>
              <a:srgbClr val="F47C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1832334" cy="3837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432"/>
                </a:lnSpc>
              </a:pPr>
              <a:r>
                <a:rPr lang="en-US" sz="4594" spc="45">
                  <a:solidFill>
                    <a:srgbClr val="FE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Rating Distribution 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400000">
            <a:off x="16372613" y="-227355"/>
            <a:ext cx="2512109" cy="2512109"/>
          </a:xfrm>
          <a:custGeom>
            <a:avLst/>
            <a:gdLst/>
            <a:ahLst/>
            <a:cxnLst/>
            <a:rect r="r" b="b" t="t" l="l"/>
            <a:pathLst>
              <a:path h="2512109" w="2512109">
                <a:moveTo>
                  <a:pt x="0" y="0"/>
                </a:moveTo>
                <a:lnTo>
                  <a:pt x="2512109" y="0"/>
                </a:lnTo>
                <a:lnTo>
                  <a:pt x="2512109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94396" y="2676553"/>
            <a:ext cx="5866889" cy="6381335"/>
            <a:chOff x="0" y="0"/>
            <a:chExt cx="1545189" cy="168068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45189" cy="1680681"/>
            </a:xfrm>
            <a:custGeom>
              <a:avLst/>
              <a:gdLst/>
              <a:ahLst/>
              <a:cxnLst/>
              <a:rect r="r" b="b" t="t" l="l"/>
              <a:pathLst>
                <a:path h="1680681" w="1545189">
                  <a:moveTo>
                    <a:pt x="58062" y="0"/>
                  </a:moveTo>
                  <a:lnTo>
                    <a:pt x="1487127" y="0"/>
                  </a:lnTo>
                  <a:cubicBezTo>
                    <a:pt x="1519194" y="0"/>
                    <a:pt x="1545189" y="25995"/>
                    <a:pt x="1545189" y="58062"/>
                  </a:cubicBezTo>
                  <a:lnTo>
                    <a:pt x="1545189" y="1622619"/>
                  </a:lnTo>
                  <a:cubicBezTo>
                    <a:pt x="1545189" y="1638018"/>
                    <a:pt x="1539072" y="1652786"/>
                    <a:pt x="1528183" y="1663675"/>
                  </a:cubicBezTo>
                  <a:cubicBezTo>
                    <a:pt x="1517294" y="1674563"/>
                    <a:pt x="1502526" y="1680681"/>
                    <a:pt x="1487127" y="1680681"/>
                  </a:cubicBezTo>
                  <a:lnTo>
                    <a:pt x="58062" y="1680681"/>
                  </a:lnTo>
                  <a:cubicBezTo>
                    <a:pt x="42663" y="1680681"/>
                    <a:pt x="27895" y="1674563"/>
                    <a:pt x="17006" y="1663675"/>
                  </a:cubicBezTo>
                  <a:cubicBezTo>
                    <a:pt x="6117" y="1652786"/>
                    <a:pt x="0" y="1638018"/>
                    <a:pt x="0" y="1622619"/>
                  </a:cubicBezTo>
                  <a:lnTo>
                    <a:pt x="0" y="58062"/>
                  </a:lnTo>
                  <a:cubicBezTo>
                    <a:pt x="0" y="42663"/>
                    <a:pt x="6117" y="27895"/>
                    <a:pt x="17006" y="17006"/>
                  </a:cubicBezTo>
                  <a:cubicBezTo>
                    <a:pt x="27895" y="6117"/>
                    <a:pt x="42663" y="0"/>
                    <a:pt x="58062" y="0"/>
                  </a:cubicBezTo>
                  <a:close/>
                </a:path>
              </a:pathLst>
            </a:custGeom>
            <a:solidFill>
              <a:srgbClr val="FDF7E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545189" cy="1728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2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864356" y="3603731"/>
            <a:ext cx="9977742" cy="4435877"/>
          </a:xfrm>
          <a:custGeom>
            <a:avLst/>
            <a:gdLst/>
            <a:ahLst/>
            <a:cxnLst/>
            <a:rect r="r" b="b" t="t" l="l"/>
            <a:pathLst>
              <a:path h="4435877" w="9977742">
                <a:moveTo>
                  <a:pt x="0" y="0"/>
                </a:moveTo>
                <a:lnTo>
                  <a:pt x="9977742" y="0"/>
                </a:lnTo>
                <a:lnTo>
                  <a:pt x="9977742" y="4435878"/>
                </a:lnTo>
                <a:lnTo>
                  <a:pt x="0" y="44358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044" t="-11346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05220" y="3305553"/>
            <a:ext cx="4496694" cy="5411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7529" indent="-313765" lvl="1">
              <a:lnSpc>
                <a:spcPts val="4301"/>
              </a:lnSpc>
              <a:buFont typeface="Arial"/>
              <a:buChar char="•"/>
            </a:pPr>
            <a:r>
              <a:rPr lang="en-US" sz="2906" spc="2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According to data </a:t>
            </a:r>
            <a:r>
              <a:rPr lang="en-US" sz="2906" spc="2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Overall rating is very poor it show customer satisfaction is Low.</a:t>
            </a:r>
          </a:p>
          <a:p>
            <a:pPr algn="l">
              <a:lnSpc>
                <a:spcPts val="4301"/>
              </a:lnSpc>
            </a:pPr>
          </a:p>
          <a:p>
            <a:pPr algn="l" marL="627529" indent="-313765" lvl="1">
              <a:lnSpc>
                <a:spcPts val="4301"/>
              </a:lnSpc>
              <a:buFont typeface="Arial"/>
              <a:buChar char="•"/>
            </a:pPr>
            <a:r>
              <a:rPr lang="en-US" sz="2906" spc="2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Need to improve customer satisfaction by providing Free chat through AI Chat Bot .</a:t>
            </a:r>
          </a:p>
          <a:p>
            <a:pPr algn="l">
              <a:lnSpc>
                <a:spcPts val="4301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72023" y="462912"/>
            <a:ext cx="8943954" cy="1131576"/>
            <a:chOff x="0" y="0"/>
            <a:chExt cx="2355609" cy="298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55609" cy="298028"/>
            </a:xfrm>
            <a:custGeom>
              <a:avLst/>
              <a:gdLst/>
              <a:ahLst/>
              <a:cxnLst/>
              <a:rect r="r" b="b" t="t" l="l"/>
              <a:pathLst>
                <a:path h="298028" w="2355609">
                  <a:moveTo>
                    <a:pt x="68383" y="0"/>
                  </a:moveTo>
                  <a:lnTo>
                    <a:pt x="2287227" y="0"/>
                  </a:lnTo>
                  <a:cubicBezTo>
                    <a:pt x="2324993" y="0"/>
                    <a:pt x="2355609" y="30616"/>
                    <a:pt x="2355609" y="68383"/>
                  </a:cubicBezTo>
                  <a:lnTo>
                    <a:pt x="2355609" y="229645"/>
                  </a:lnTo>
                  <a:cubicBezTo>
                    <a:pt x="2355609" y="267412"/>
                    <a:pt x="2324993" y="298028"/>
                    <a:pt x="2287227" y="298028"/>
                  </a:cubicBezTo>
                  <a:lnTo>
                    <a:pt x="68383" y="298028"/>
                  </a:lnTo>
                  <a:cubicBezTo>
                    <a:pt x="30616" y="298028"/>
                    <a:pt x="0" y="267412"/>
                    <a:pt x="0" y="229645"/>
                  </a:cubicBezTo>
                  <a:lnTo>
                    <a:pt x="0" y="68383"/>
                  </a:lnTo>
                  <a:cubicBezTo>
                    <a:pt x="0" y="30616"/>
                    <a:pt x="30616" y="0"/>
                    <a:pt x="68383" y="0"/>
                  </a:cubicBezTo>
                  <a:close/>
                </a:path>
              </a:pathLst>
            </a:custGeom>
            <a:solidFill>
              <a:srgbClr val="F47C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2355609" cy="3837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432"/>
                </a:lnSpc>
              </a:pPr>
              <a:r>
                <a:rPr lang="en-US" sz="4594" spc="45">
                  <a:solidFill>
                    <a:srgbClr val="FE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Top 10 Gurus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400000">
            <a:off x="16478576" y="-793142"/>
            <a:ext cx="2512109" cy="2512109"/>
          </a:xfrm>
          <a:custGeom>
            <a:avLst/>
            <a:gdLst/>
            <a:ahLst/>
            <a:cxnLst/>
            <a:rect r="r" b="b" t="t" l="l"/>
            <a:pathLst>
              <a:path h="2512109" w="2512109">
                <a:moveTo>
                  <a:pt x="0" y="0"/>
                </a:moveTo>
                <a:lnTo>
                  <a:pt x="2512109" y="0"/>
                </a:lnTo>
                <a:lnTo>
                  <a:pt x="2512109" y="2512109"/>
                </a:lnTo>
                <a:lnTo>
                  <a:pt x="0" y="2512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680023" y="2093755"/>
            <a:ext cx="13607977" cy="6794815"/>
          </a:xfrm>
          <a:custGeom>
            <a:avLst/>
            <a:gdLst/>
            <a:ahLst/>
            <a:cxnLst/>
            <a:rect r="r" b="b" t="t" l="l"/>
            <a:pathLst>
              <a:path h="6794815" w="13607977">
                <a:moveTo>
                  <a:pt x="0" y="0"/>
                </a:moveTo>
                <a:lnTo>
                  <a:pt x="13607977" y="0"/>
                </a:lnTo>
                <a:lnTo>
                  <a:pt x="13607977" y="6794815"/>
                </a:lnTo>
                <a:lnTo>
                  <a:pt x="0" y="67948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285" t="0" r="-2285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0" y="2676553"/>
            <a:ext cx="4437132" cy="6212017"/>
            <a:chOff x="0" y="0"/>
            <a:chExt cx="1168627" cy="163608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68627" cy="1636087"/>
            </a:xfrm>
            <a:custGeom>
              <a:avLst/>
              <a:gdLst/>
              <a:ahLst/>
              <a:cxnLst/>
              <a:rect r="r" b="b" t="t" l="l"/>
              <a:pathLst>
                <a:path h="1636087" w="1168627">
                  <a:moveTo>
                    <a:pt x="50599" y="0"/>
                  </a:moveTo>
                  <a:lnTo>
                    <a:pt x="1118028" y="0"/>
                  </a:lnTo>
                  <a:cubicBezTo>
                    <a:pt x="1131448" y="0"/>
                    <a:pt x="1144318" y="5331"/>
                    <a:pt x="1153807" y="14820"/>
                  </a:cubicBezTo>
                  <a:cubicBezTo>
                    <a:pt x="1163296" y="24309"/>
                    <a:pt x="1168627" y="37180"/>
                    <a:pt x="1168627" y="50599"/>
                  </a:cubicBezTo>
                  <a:lnTo>
                    <a:pt x="1168627" y="1585488"/>
                  </a:lnTo>
                  <a:cubicBezTo>
                    <a:pt x="1168627" y="1598907"/>
                    <a:pt x="1163296" y="1611777"/>
                    <a:pt x="1153807" y="1621267"/>
                  </a:cubicBezTo>
                  <a:cubicBezTo>
                    <a:pt x="1144318" y="1630756"/>
                    <a:pt x="1131448" y="1636087"/>
                    <a:pt x="1118028" y="1636087"/>
                  </a:cubicBezTo>
                  <a:lnTo>
                    <a:pt x="50599" y="1636087"/>
                  </a:lnTo>
                  <a:cubicBezTo>
                    <a:pt x="37180" y="1636087"/>
                    <a:pt x="24309" y="1630756"/>
                    <a:pt x="14820" y="1621267"/>
                  </a:cubicBezTo>
                  <a:cubicBezTo>
                    <a:pt x="5331" y="1611777"/>
                    <a:pt x="0" y="1598907"/>
                    <a:pt x="0" y="1585488"/>
                  </a:cubicBezTo>
                  <a:lnTo>
                    <a:pt x="0" y="50599"/>
                  </a:lnTo>
                  <a:cubicBezTo>
                    <a:pt x="0" y="37180"/>
                    <a:pt x="5331" y="24309"/>
                    <a:pt x="14820" y="14820"/>
                  </a:cubicBezTo>
                  <a:cubicBezTo>
                    <a:pt x="24309" y="5331"/>
                    <a:pt x="37180" y="0"/>
                    <a:pt x="50599" y="0"/>
                  </a:cubicBezTo>
                  <a:close/>
                </a:path>
              </a:pathLst>
            </a:custGeom>
            <a:solidFill>
              <a:srgbClr val="FDF7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85725"/>
              <a:ext cx="1168627" cy="17218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495384" indent="-247692" lvl="1">
                <a:lnSpc>
                  <a:spcPts val="3648"/>
                </a:lnSpc>
                <a:buFont typeface="Arial"/>
                <a:buChar char="•"/>
              </a:pPr>
              <a:r>
                <a:rPr lang="en-US" sz="2294" spc="2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Dr. Balkrisna generated the highest earnings despite lower chat and call durations, indicating high consultation efficiency or premium pricing.</a:t>
              </a:r>
              <a:r>
                <a:rPr lang="en-US" sz="2294" spc="2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</a:t>
              </a:r>
            </a:p>
            <a:p>
              <a:pPr algn="l" marL="495384" indent="-247692" lvl="1">
                <a:lnSpc>
                  <a:spcPts val="3648"/>
                </a:lnSpc>
                <a:buFont typeface="Arial"/>
                <a:buChar char="•"/>
              </a:pPr>
              <a:r>
                <a:rPr lang="en-US" sz="2294" spc="2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To boost overall revenue, similar high-performing gurus should be prioritized and their strategies replicated across the team.</a:t>
              </a:r>
            </a:p>
            <a:p>
              <a:pPr algn="l">
                <a:lnSpc>
                  <a:spcPts val="3212"/>
                </a:lnSpc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72023" y="462912"/>
            <a:ext cx="8943954" cy="1131576"/>
            <a:chOff x="0" y="0"/>
            <a:chExt cx="2355609" cy="298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55609" cy="298028"/>
            </a:xfrm>
            <a:custGeom>
              <a:avLst/>
              <a:gdLst/>
              <a:ahLst/>
              <a:cxnLst/>
              <a:rect r="r" b="b" t="t" l="l"/>
              <a:pathLst>
                <a:path h="298028" w="2355609">
                  <a:moveTo>
                    <a:pt x="68383" y="0"/>
                  </a:moveTo>
                  <a:lnTo>
                    <a:pt x="2287227" y="0"/>
                  </a:lnTo>
                  <a:cubicBezTo>
                    <a:pt x="2324993" y="0"/>
                    <a:pt x="2355609" y="30616"/>
                    <a:pt x="2355609" y="68383"/>
                  </a:cubicBezTo>
                  <a:lnTo>
                    <a:pt x="2355609" y="229645"/>
                  </a:lnTo>
                  <a:cubicBezTo>
                    <a:pt x="2355609" y="267412"/>
                    <a:pt x="2324993" y="298028"/>
                    <a:pt x="2287227" y="298028"/>
                  </a:cubicBezTo>
                  <a:lnTo>
                    <a:pt x="68383" y="298028"/>
                  </a:lnTo>
                  <a:cubicBezTo>
                    <a:pt x="30616" y="298028"/>
                    <a:pt x="0" y="267412"/>
                    <a:pt x="0" y="229645"/>
                  </a:cubicBezTo>
                  <a:lnTo>
                    <a:pt x="0" y="68383"/>
                  </a:lnTo>
                  <a:cubicBezTo>
                    <a:pt x="0" y="30616"/>
                    <a:pt x="30616" y="0"/>
                    <a:pt x="68383" y="0"/>
                  </a:cubicBezTo>
                  <a:close/>
                </a:path>
              </a:pathLst>
            </a:custGeom>
            <a:solidFill>
              <a:srgbClr val="F47C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2355609" cy="3837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432"/>
                </a:lnSpc>
              </a:pPr>
              <a:r>
                <a:rPr lang="en-US" sz="4594" spc="45">
                  <a:solidFill>
                    <a:srgbClr val="FE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Repeat Calls Percentage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400000">
            <a:off x="16478576" y="-793142"/>
            <a:ext cx="2512109" cy="2512109"/>
          </a:xfrm>
          <a:custGeom>
            <a:avLst/>
            <a:gdLst/>
            <a:ahLst/>
            <a:cxnLst/>
            <a:rect r="r" b="b" t="t" l="l"/>
            <a:pathLst>
              <a:path h="2512109" w="2512109">
                <a:moveTo>
                  <a:pt x="0" y="0"/>
                </a:moveTo>
                <a:lnTo>
                  <a:pt x="2512109" y="0"/>
                </a:lnTo>
                <a:lnTo>
                  <a:pt x="2512109" y="2512109"/>
                </a:lnTo>
                <a:lnTo>
                  <a:pt x="0" y="2512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50344" y="2728709"/>
            <a:ext cx="6344471" cy="6344093"/>
            <a:chOff x="0" y="0"/>
            <a:chExt cx="1670972" cy="16708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70972" cy="1670872"/>
            </a:xfrm>
            <a:custGeom>
              <a:avLst/>
              <a:gdLst/>
              <a:ahLst/>
              <a:cxnLst/>
              <a:rect r="r" b="b" t="t" l="l"/>
              <a:pathLst>
                <a:path h="1670872" w="1670972">
                  <a:moveTo>
                    <a:pt x="35388" y="0"/>
                  </a:moveTo>
                  <a:lnTo>
                    <a:pt x="1635584" y="0"/>
                  </a:lnTo>
                  <a:cubicBezTo>
                    <a:pt x="1644970" y="0"/>
                    <a:pt x="1653971" y="3728"/>
                    <a:pt x="1660607" y="10365"/>
                  </a:cubicBezTo>
                  <a:cubicBezTo>
                    <a:pt x="1667244" y="17001"/>
                    <a:pt x="1670972" y="26002"/>
                    <a:pt x="1670972" y="35388"/>
                  </a:cubicBezTo>
                  <a:lnTo>
                    <a:pt x="1670972" y="1635485"/>
                  </a:lnTo>
                  <a:cubicBezTo>
                    <a:pt x="1670972" y="1655029"/>
                    <a:pt x="1655128" y="1670872"/>
                    <a:pt x="1635584" y="1670872"/>
                  </a:cubicBezTo>
                  <a:lnTo>
                    <a:pt x="35388" y="1670872"/>
                  </a:lnTo>
                  <a:cubicBezTo>
                    <a:pt x="26002" y="1670872"/>
                    <a:pt x="17001" y="1667144"/>
                    <a:pt x="10365" y="1660507"/>
                  </a:cubicBezTo>
                  <a:cubicBezTo>
                    <a:pt x="3728" y="1653871"/>
                    <a:pt x="0" y="1644870"/>
                    <a:pt x="0" y="1635485"/>
                  </a:cubicBezTo>
                  <a:lnTo>
                    <a:pt x="0" y="35388"/>
                  </a:lnTo>
                  <a:cubicBezTo>
                    <a:pt x="0" y="26002"/>
                    <a:pt x="3728" y="17001"/>
                    <a:pt x="10365" y="10365"/>
                  </a:cubicBezTo>
                  <a:cubicBezTo>
                    <a:pt x="17001" y="3728"/>
                    <a:pt x="26002" y="0"/>
                    <a:pt x="35388" y="0"/>
                  </a:cubicBezTo>
                  <a:close/>
                </a:path>
              </a:pathLst>
            </a:custGeom>
            <a:solidFill>
              <a:srgbClr val="FDF7E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1670972" cy="17756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495384" indent="-247692" lvl="1">
                <a:lnSpc>
                  <a:spcPts val="3808"/>
                </a:lnSpc>
                <a:buFont typeface="Arial"/>
                <a:buChar char="•"/>
              </a:pPr>
              <a:r>
                <a:rPr lang="en-US" sz="2294" spc="2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With 56.61% of total calls being repeat calls, it’s evident that a strong portion of users are returning, indicating good satisfaction or trust in the service. </a:t>
              </a:r>
            </a:p>
            <a:p>
              <a:pPr algn="l">
                <a:lnSpc>
                  <a:spcPts val="3808"/>
                </a:lnSpc>
              </a:pPr>
            </a:p>
            <a:p>
              <a:pPr algn="l" marL="495384" indent="-247692" lvl="1">
                <a:lnSpc>
                  <a:spcPts val="3808"/>
                </a:lnSpc>
                <a:buFont typeface="Arial"/>
                <a:buChar char="•"/>
              </a:pPr>
              <a:r>
                <a:rPr lang="en-US" sz="2294" spc="2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To capitalize on this, it's recommended to nurture these loyal users through personalized offers or loyalty programs, while also strategizing to convert more first-time callers into repeat customers to boost overall engagement.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702995" y="3071009"/>
            <a:ext cx="9768232" cy="5117930"/>
          </a:xfrm>
          <a:custGeom>
            <a:avLst/>
            <a:gdLst/>
            <a:ahLst/>
            <a:cxnLst/>
            <a:rect r="r" b="b" t="t" l="l"/>
            <a:pathLst>
              <a:path h="5117930" w="9768232">
                <a:moveTo>
                  <a:pt x="0" y="0"/>
                </a:moveTo>
                <a:lnTo>
                  <a:pt x="9768232" y="0"/>
                </a:lnTo>
                <a:lnTo>
                  <a:pt x="9768232" y="5117931"/>
                </a:lnTo>
                <a:lnTo>
                  <a:pt x="0" y="51179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268730"/>
            <a:ext cx="18288000" cy="7776031"/>
          </a:xfrm>
          <a:custGeom>
            <a:avLst/>
            <a:gdLst/>
            <a:ahLst/>
            <a:cxnLst/>
            <a:rect r="r" b="b" t="t" l="l"/>
            <a:pathLst>
              <a:path h="7776031" w="18288000">
                <a:moveTo>
                  <a:pt x="0" y="0"/>
                </a:moveTo>
                <a:lnTo>
                  <a:pt x="18288000" y="0"/>
                </a:lnTo>
                <a:lnTo>
                  <a:pt x="18288000" y="7776031"/>
                </a:lnTo>
                <a:lnTo>
                  <a:pt x="0" y="77760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0" t="0" r="-17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87006"/>
            <a:ext cx="5938839" cy="841694"/>
            <a:chOff x="0" y="0"/>
            <a:chExt cx="1564139" cy="2216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64139" cy="221681"/>
            </a:xfrm>
            <a:custGeom>
              <a:avLst/>
              <a:gdLst/>
              <a:ahLst/>
              <a:cxnLst/>
              <a:rect r="r" b="b" t="t" l="l"/>
              <a:pathLst>
                <a:path h="221681" w="1564139">
                  <a:moveTo>
                    <a:pt x="102985" y="0"/>
                  </a:moveTo>
                  <a:lnTo>
                    <a:pt x="1461154" y="0"/>
                  </a:lnTo>
                  <a:cubicBezTo>
                    <a:pt x="1488467" y="0"/>
                    <a:pt x="1514662" y="10850"/>
                    <a:pt x="1533975" y="30164"/>
                  </a:cubicBezTo>
                  <a:cubicBezTo>
                    <a:pt x="1553289" y="49477"/>
                    <a:pt x="1564139" y="75672"/>
                    <a:pt x="1564139" y="102985"/>
                  </a:cubicBezTo>
                  <a:lnTo>
                    <a:pt x="1564139" y="118696"/>
                  </a:lnTo>
                  <a:cubicBezTo>
                    <a:pt x="1564139" y="146009"/>
                    <a:pt x="1553289" y="172204"/>
                    <a:pt x="1533975" y="191517"/>
                  </a:cubicBezTo>
                  <a:cubicBezTo>
                    <a:pt x="1514662" y="210830"/>
                    <a:pt x="1488467" y="221681"/>
                    <a:pt x="1461154" y="221681"/>
                  </a:cubicBezTo>
                  <a:lnTo>
                    <a:pt x="102985" y="221681"/>
                  </a:lnTo>
                  <a:cubicBezTo>
                    <a:pt x="75672" y="221681"/>
                    <a:pt x="49477" y="210830"/>
                    <a:pt x="30164" y="191517"/>
                  </a:cubicBezTo>
                  <a:cubicBezTo>
                    <a:pt x="10850" y="172204"/>
                    <a:pt x="0" y="146009"/>
                    <a:pt x="0" y="118696"/>
                  </a:cubicBezTo>
                  <a:lnTo>
                    <a:pt x="0" y="102985"/>
                  </a:lnTo>
                  <a:cubicBezTo>
                    <a:pt x="0" y="75672"/>
                    <a:pt x="10850" y="49477"/>
                    <a:pt x="30164" y="30164"/>
                  </a:cubicBezTo>
                  <a:cubicBezTo>
                    <a:pt x="49477" y="10850"/>
                    <a:pt x="75672" y="0"/>
                    <a:pt x="102985" y="0"/>
                  </a:cubicBezTo>
                  <a:close/>
                </a:path>
              </a:pathLst>
            </a:custGeom>
            <a:solidFill>
              <a:srgbClr val="F47C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564139" cy="288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72"/>
                </a:lnSpc>
              </a:pPr>
              <a:r>
                <a:rPr lang="en-US" sz="3694" spc="36">
                  <a:solidFill>
                    <a:srgbClr val="FE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Key Insights Summary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400000">
            <a:off x="16478576" y="-793142"/>
            <a:ext cx="2512109" cy="2512109"/>
          </a:xfrm>
          <a:custGeom>
            <a:avLst/>
            <a:gdLst/>
            <a:ahLst/>
            <a:cxnLst/>
            <a:rect r="r" b="b" t="t" l="l"/>
            <a:pathLst>
              <a:path h="2512109" w="2512109">
                <a:moveTo>
                  <a:pt x="0" y="0"/>
                </a:moveTo>
                <a:lnTo>
                  <a:pt x="2512109" y="0"/>
                </a:lnTo>
                <a:lnTo>
                  <a:pt x="2512109" y="2512109"/>
                </a:lnTo>
                <a:lnTo>
                  <a:pt x="0" y="2512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7355" y="1088954"/>
            <a:ext cx="16508557" cy="2723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3533" indent="-276766" lvl="1">
              <a:lnSpc>
                <a:spcPts val="4358"/>
              </a:lnSpc>
              <a:buFont typeface="Arial"/>
              <a:buChar char="•"/>
            </a:pPr>
            <a:r>
              <a:rPr lang="en-US" sz="2563" spc="2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AstroSage has strong consultation call volumes and repeat callers, showing market demand and loyalty.</a:t>
            </a:r>
          </a:p>
          <a:p>
            <a:pPr algn="l" marL="553533" indent="-276766" lvl="1">
              <a:lnSpc>
                <a:spcPts val="4358"/>
              </a:lnSpc>
              <a:buFont typeface="Arial"/>
              <a:buChar char="•"/>
            </a:pPr>
            <a:r>
              <a:rPr lang="en-US" sz="2563" spc="2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However, low customer satisfaction, poor success rates (41% calls, 29% chats), and uneven agent performance highlight service and efficiency issues.</a:t>
            </a:r>
          </a:p>
          <a:p>
            <a:pPr algn="l" marL="553533" indent="-276766" lvl="1">
              <a:lnSpc>
                <a:spcPts val="4358"/>
              </a:lnSpc>
              <a:buFont typeface="Arial"/>
              <a:buChar char="•"/>
            </a:pPr>
            <a:r>
              <a:rPr lang="en-US" sz="2563" spc="2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Revenue is concentrated in select consultation types, suggesting both strengths and untapped areas.</a:t>
            </a:r>
          </a:p>
          <a:p>
            <a:pPr algn="l">
              <a:lnSpc>
                <a:spcPts val="4358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0" y="3466650"/>
            <a:ext cx="5451696" cy="912831"/>
            <a:chOff x="0" y="0"/>
            <a:chExt cx="1435838" cy="24041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35838" cy="240416"/>
            </a:xfrm>
            <a:custGeom>
              <a:avLst/>
              <a:gdLst/>
              <a:ahLst/>
              <a:cxnLst/>
              <a:rect r="r" b="b" t="t" l="l"/>
              <a:pathLst>
                <a:path h="240416" w="1435838">
                  <a:moveTo>
                    <a:pt x="112187" y="0"/>
                  </a:moveTo>
                  <a:lnTo>
                    <a:pt x="1323650" y="0"/>
                  </a:lnTo>
                  <a:cubicBezTo>
                    <a:pt x="1385610" y="0"/>
                    <a:pt x="1435838" y="50228"/>
                    <a:pt x="1435838" y="112187"/>
                  </a:cubicBezTo>
                  <a:lnTo>
                    <a:pt x="1435838" y="128229"/>
                  </a:lnTo>
                  <a:cubicBezTo>
                    <a:pt x="1435838" y="190188"/>
                    <a:pt x="1385610" y="240416"/>
                    <a:pt x="1323650" y="240416"/>
                  </a:cubicBezTo>
                  <a:lnTo>
                    <a:pt x="112187" y="240416"/>
                  </a:lnTo>
                  <a:cubicBezTo>
                    <a:pt x="50228" y="240416"/>
                    <a:pt x="0" y="190188"/>
                    <a:pt x="0" y="128229"/>
                  </a:cubicBezTo>
                  <a:lnTo>
                    <a:pt x="0" y="112187"/>
                  </a:lnTo>
                  <a:cubicBezTo>
                    <a:pt x="0" y="50228"/>
                    <a:pt x="50228" y="0"/>
                    <a:pt x="112187" y="0"/>
                  </a:cubicBezTo>
                  <a:close/>
                </a:path>
              </a:pathLst>
            </a:custGeom>
            <a:solidFill>
              <a:srgbClr val="F47C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1435838" cy="3070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72"/>
                </a:lnSpc>
              </a:pPr>
              <a:r>
                <a:rPr lang="en-US" sz="3694" spc="36">
                  <a:solidFill>
                    <a:srgbClr val="FE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Possible Key Factors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27355" y="4436631"/>
            <a:ext cx="17031945" cy="5612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5384" indent="-247692" lvl="1">
              <a:lnSpc>
                <a:spcPts val="4084"/>
              </a:lnSpc>
              <a:buAutoNum type="arabicPeriod" startAt="1"/>
            </a:pPr>
            <a:r>
              <a:rPr lang="en-US" b="true" sz="2294" spc="2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Inadequate First-Time Resolution: </a:t>
            </a:r>
            <a:r>
              <a:rPr lang="en-US" sz="2294" spc="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High repeat calls and low chat/call success rates indicate unresolved queries.</a:t>
            </a:r>
          </a:p>
          <a:p>
            <a:pPr algn="l" marL="495384" indent="-247692" lvl="1">
              <a:lnSpc>
                <a:spcPts val="4084"/>
              </a:lnSpc>
              <a:buAutoNum type="arabicPeriod" startAt="1"/>
            </a:pPr>
            <a:r>
              <a:rPr lang="en-US" b="true" sz="2294" spc="2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Uneven Agent Utilization:</a:t>
            </a:r>
            <a:r>
              <a:rPr lang="en-US" sz="2294" spc="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Heavy reliance on a few agents leads to inefficiency and burnout risk.</a:t>
            </a:r>
          </a:p>
          <a:p>
            <a:pPr algn="l" marL="495384" indent="-247692" lvl="1">
              <a:lnSpc>
                <a:spcPts val="4084"/>
              </a:lnSpc>
              <a:buAutoNum type="arabicPeriod" startAt="1"/>
            </a:pPr>
            <a:r>
              <a:rPr lang="en-US" b="true" sz="2294" spc="2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Missing Operational Data</a:t>
            </a:r>
            <a:r>
              <a:rPr lang="en-US" sz="2294" spc="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Absence of columns like Call Duration, Agent Expertise Mapping, and Language Preference hinders optimization.</a:t>
            </a:r>
          </a:p>
          <a:p>
            <a:pPr algn="l" marL="495384" indent="-247692" lvl="1">
              <a:lnSpc>
                <a:spcPts val="4084"/>
              </a:lnSpc>
              <a:buAutoNum type="arabicPeriod" startAt="1"/>
            </a:pPr>
            <a:r>
              <a:rPr lang="en-US" b="true" sz="2294" spc="2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Peak Hour Inefficiency: </a:t>
            </a:r>
            <a:r>
              <a:rPr lang="en-US" sz="2294" spc="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Low agent activity during high-traffic times reduces response effectiveness.</a:t>
            </a:r>
          </a:p>
          <a:p>
            <a:pPr algn="l" marL="495384" indent="-247692" lvl="1">
              <a:lnSpc>
                <a:spcPts val="4084"/>
              </a:lnSpc>
              <a:buAutoNum type="arabicPeriod" startAt="1"/>
            </a:pPr>
            <a:r>
              <a:rPr lang="en-US" b="true" sz="2294" spc="2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Agent Skill Gaps</a:t>
            </a:r>
            <a:r>
              <a:rPr lang="en-US" sz="2294" spc="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No specialization alignment with consultation types affects call handling quality.</a:t>
            </a:r>
          </a:p>
          <a:p>
            <a:pPr algn="l" marL="495384" indent="-247692" lvl="1">
              <a:lnSpc>
                <a:spcPts val="4084"/>
              </a:lnSpc>
              <a:buAutoNum type="arabicPeriod" startAt="1"/>
            </a:pPr>
            <a:r>
              <a:rPr lang="en-US" b="true" sz="2294" spc="2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Platform Strength in Paid Consultations:</a:t>
            </a:r>
            <a:r>
              <a:rPr lang="en-US" sz="2294" spc="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Paid consultation types show better revenue traction  this is a strategic advantage.</a:t>
            </a:r>
          </a:p>
          <a:p>
            <a:pPr algn="l" marL="495384" indent="-247692" lvl="1">
              <a:lnSpc>
                <a:spcPts val="4084"/>
              </a:lnSpc>
              <a:buAutoNum type="arabicPeriod" startAt="1"/>
            </a:pPr>
            <a:r>
              <a:rPr lang="en-US" b="true" sz="2294" spc="2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Lack of Regional/Language Support Insights:</a:t>
            </a:r>
            <a:r>
              <a:rPr lang="en-US" sz="2294" spc="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Potential mismatch between caller needs and available agent capabilities.</a:t>
            </a:r>
          </a:p>
          <a:p>
            <a:pPr algn="l" marL="495384" indent="-247692" lvl="1">
              <a:lnSpc>
                <a:spcPts val="4084"/>
              </a:lnSpc>
              <a:buAutoNum type="arabicPeriod" startAt="1"/>
            </a:pPr>
            <a:r>
              <a:rPr lang="en-US" b="true" sz="2294" spc="2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Repeat Call Patterns:</a:t>
            </a:r>
            <a:r>
              <a:rPr lang="en-US" sz="2294" spc="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While indicating loyalty, they also reveal service experience gaps that need addressing.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68786" y="189075"/>
            <a:ext cx="11010324" cy="1159737"/>
            <a:chOff x="0" y="0"/>
            <a:chExt cx="2899838" cy="3054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99838" cy="305445"/>
            </a:xfrm>
            <a:custGeom>
              <a:avLst/>
              <a:gdLst/>
              <a:ahLst/>
              <a:cxnLst/>
              <a:rect r="r" b="b" t="t" l="l"/>
              <a:pathLst>
                <a:path h="305445" w="2899838">
                  <a:moveTo>
                    <a:pt x="19688" y="0"/>
                  </a:moveTo>
                  <a:lnTo>
                    <a:pt x="2880150" y="0"/>
                  </a:lnTo>
                  <a:cubicBezTo>
                    <a:pt x="2885372" y="0"/>
                    <a:pt x="2890380" y="2074"/>
                    <a:pt x="2894072" y="5767"/>
                  </a:cubicBezTo>
                  <a:cubicBezTo>
                    <a:pt x="2897764" y="9459"/>
                    <a:pt x="2899838" y="14467"/>
                    <a:pt x="2899838" y="19688"/>
                  </a:cubicBezTo>
                  <a:lnTo>
                    <a:pt x="2899838" y="285757"/>
                  </a:lnTo>
                  <a:cubicBezTo>
                    <a:pt x="2899838" y="296630"/>
                    <a:pt x="2891024" y="305445"/>
                    <a:pt x="2880150" y="305445"/>
                  </a:cubicBezTo>
                  <a:lnTo>
                    <a:pt x="19688" y="305445"/>
                  </a:lnTo>
                  <a:cubicBezTo>
                    <a:pt x="8815" y="305445"/>
                    <a:pt x="0" y="296630"/>
                    <a:pt x="0" y="285757"/>
                  </a:cubicBezTo>
                  <a:lnTo>
                    <a:pt x="0" y="19688"/>
                  </a:lnTo>
                  <a:cubicBezTo>
                    <a:pt x="0" y="8815"/>
                    <a:pt x="8815" y="0"/>
                    <a:pt x="19688" y="0"/>
                  </a:cubicBezTo>
                  <a:close/>
                </a:path>
              </a:pathLst>
            </a:custGeom>
            <a:solidFill>
              <a:srgbClr val="F47C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2899838" cy="391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92"/>
                </a:lnSpc>
              </a:pPr>
              <a:r>
                <a:rPr lang="en-US" sz="4494" spc="44">
                  <a:solidFill>
                    <a:srgbClr val="FE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Conclusion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38498" y="3446768"/>
            <a:ext cx="16020640" cy="6670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2"/>
              </a:lnSpc>
              <a:spcBef>
                <a:spcPct val="0"/>
              </a:spcBef>
            </a:pPr>
            <a:r>
              <a:rPr lang="en-US" b="true" sz="2894" spc="28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Suggestions for Improvement Based on Findings</a:t>
            </a:r>
          </a:p>
          <a:p>
            <a:pPr algn="l">
              <a:lnSpc>
                <a:spcPts val="4052"/>
              </a:lnSpc>
              <a:spcBef>
                <a:spcPct val="0"/>
              </a:spcBef>
            </a:pPr>
          </a:p>
          <a:p>
            <a:pPr algn="l">
              <a:lnSpc>
                <a:spcPts val="4052"/>
              </a:lnSpc>
              <a:spcBef>
                <a:spcPct val="0"/>
              </a:spcBef>
            </a:pPr>
            <a:r>
              <a:rPr lang="en-US" sz="2894" spc="28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  <a:r>
              <a:rPr lang="en-US" b="true" sz="2894" spc="28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Agent Training:</a:t>
            </a:r>
            <a:r>
              <a:rPr lang="en-US" sz="2894" spc="28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Targeted training for agents to improve resolution quality and customer handling during high-traffic periods.</a:t>
            </a:r>
          </a:p>
          <a:p>
            <a:pPr algn="l">
              <a:lnSpc>
                <a:spcPts val="4052"/>
              </a:lnSpc>
              <a:spcBef>
                <a:spcPct val="0"/>
              </a:spcBef>
            </a:pPr>
            <a:r>
              <a:rPr lang="en-US" b="true" sz="2894" spc="28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Efficient Agent Utilization:</a:t>
            </a:r>
          </a:p>
          <a:p>
            <a:pPr algn="l">
              <a:lnSpc>
                <a:spcPts val="4052"/>
              </a:lnSpc>
              <a:spcBef>
                <a:spcPct val="0"/>
              </a:spcBef>
            </a:pPr>
            <a:r>
              <a:rPr lang="en-US" sz="2894" spc="28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Distribute call loads more evenly to avoid burnout and ensure consistent performance across all agents.</a:t>
            </a:r>
          </a:p>
          <a:p>
            <a:pPr algn="l">
              <a:lnSpc>
                <a:spcPts val="4052"/>
              </a:lnSpc>
              <a:spcBef>
                <a:spcPct val="0"/>
              </a:spcBef>
            </a:pPr>
            <a:r>
              <a:rPr lang="en-US" b="true" sz="2894" spc="28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Success Rate Optimization:</a:t>
            </a:r>
          </a:p>
          <a:p>
            <a:pPr algn="l">
              <a:lnSpc>
                <a:spcPts val="4052"/>
              </a:lnSpc>
              <a:spcBef>
                <a:spcPct val="0"/>
              </a:spcBef>
            </a:pPr>
            <a:r>
              <a:rPr lang="en-US" sz="2894" spc="28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Analyze failed call/chat cases to identify common issues and develop SOPs for better resolution.</a:t>
            </a:r>
          </a:p>
          <a:p>
            <a:pPr algn="l">
              <a:lnSpc>
                <a:spcPts val="4052"/>
              </a:lnSpc>
              <a:spcBef>
                <a:spcPct val="0"/>
              </a:spcBef>
            </a:pPr>
            <a:r>
              <a:rPr lang="en-US" b="true" sz="2894" spc="28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Peak Hour Strategy:</a:t>
            </a:r>
          </a:p>
          <a:p>
            <a:pPr algn="l">
              <a:lnSpc>
                <a:spcPts val="4052"/>
              </a:lnSpc>
              <a:spcBef>
                <a:spcPct val="0"/>
              </a:spcBef>
            </a:pPr>
            <a:r>
              <a:rPr lang="en-US" sz="2894" spc="28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Deploy top-performing agents during peak hours to maximize satisfaction and reduce wait times.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5234" y="1415486"/>
            <a:ext cx="15076966" cy="196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 spc="27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AstroSage faces challenges in customer satisfaction, call success rates, and agent utilization.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 spc="27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Immediate action is needed to optimize agent performance, balance workloads, and improve service quality during peak hours.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5400000">
            <a:off x="16559138" y="-487112"/>
            <a:ext cx="2512109" cy="2512109"/>
          </a:xfrm>
          <a:custGeom>
            <a:avLst/>
            <a:gdLst/>
            <a:ahLst/>
            <a:cxnLst/>
            <a:rect r="r" b="b" t="t" l="l"/>
            <a:pathLst>
              <a:path h="2512109" w="2512109">
                <a:moveTo>
                  <a:pt x="0" y="0"/>
                </a:moveTo>
                <a:lnTo>
                  <a:pt x="2512109" y="0"/>
                </a:lnTo>
                <a:lnTo>
                  <a:pt x="2512109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39493" y="3912212"/>
            <a:ext cx="12212225" cy="2972732"/>
            <a:chOff x="0" y="0"/>
            <a:chExt cx="3216389" cy="7829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16389" cy="782942"/>
            </a:xfrm>
            <a:custGeom>
              <a:avLst/>
              <a:gdLst/>
              <a:ahLst/>
              <a:cxnLst/>
              <a:rect r="r" b="b" t="t" l="l"/>
              <a:pathLst>
                <a:path h="782942" w="3216389">
                  <a:moveTo>
                    <a:pt x="41207" y="0"/>
                  </a:moveTo>
                  <a:lnTo>
                    <a:pt x="3175182" y="0"/>
                  </a:lnTo>
                  <a:cubicBezTo>
                    <a:pt x="3197940" y="0"/>
                    <a:pt x="3216389" y="18449"/>
                    <a:pt x="3216389" y="41207"/>
                  </a:cubicBezTo>
                  <a:lnTo>
                    <a:pt x="3216389" y="741735"/>
                  </a:lnTo>
                  <a:cubicBezTo>
                    <a:pt x="3216389" y="764493"/>
                    <a:pt x="3197940" y="782942"/>
                    <a:pt x="3175182" y="782942"/>
                  </a:cubicBezTo>
                  <a:lnTo>
                    <a:pt x="41207" y="782942"/>
                  </a:lnTo>
                  <a:cubicBezTo>
                    <a:pt x="18449" y="782942"/>
                    <a:pt x="0" y="764493"/>
                    <a:pt x="0" y="741735"/>
                  </a:cubicBezTo>
                  <a:lnTo>
                    <a:pt x="0" y="41207"/>
                  </a:lnTo>
                  <a:cubicBezTo>
                    <a:pt x="0" y="18449"/>
                    <a:pt x="18449" y="0"/>
                    <a:pt x="41207" y="0"/>
                  </a:cubicBezTo>
                  <a:close/>
                </a:path>
              </a:pathLst>
            </a:custGeom>
            <a:solidFill>
              <a:srgbClr val="FDF7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33350"/>
              <a:ext cx="3216389" cy="916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0359"/>
                </a:lnSpc>
                <a:spcBef>
                  <a:spcPct val="0"/>
                </a:spcBef>
              </a:pPr>
              <a:r>
                <a:rPr lang="en-US" b="true" sz="7399">
                  <a:solidFill>
                    <a:srgbClr val="000000"/>
                  </a:solidFill>
                  <a:latin typeface="Century Gothic Paneuropean Bold"/>
                  <a:ea typeface="Century Gothic Paneuropean Bold"/>
                  <a:cs typeface="Century Gothic Paneuropean Bold"/>
                  <a:sym typeface="Century Gothic Paneuropean Bold"/>
                </a:rPr>
                <a:t>THANK YOU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4197" y="422461"/>
            <a:ext cx="12869309" cy="1212478"/>
            <a:chOff x="0" y="0"/>
            <a:chExt cx="3389448" cy="3193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89448" cy="319336"/>
            </a:xfrm>
            <a:custGeom>
              <a:avLst/>
              <a:gdLst/>
              <a:ahLst/>
              <a:cxnLst/>
              <a:rect r="r" b="b" t="t" l="l"/>
              <a:pathLst>
                <a:path h="319336" w="3389448">
                  <a:moveTo>
                    <a:pt x="15040" y="0"/>
                  </a:moveTo>
                  <a:lnTo>
                    <a:pt x="3374408" y="0"/>
                  </a:lnTo>
                  <a:cubicBezTo>
                    <a:pt x="3382714" y="0"/>
                    <a:pt x="3389448" y="6733"/>
                    <a:pt x="3389448" y="15040"/>
                  </a:cubicBezTo>
                  <a:lnTo>
                    <a:pt x="3389448" y="304296"/>
                  </a:lnTo>
                  <a:cubicBezTo>
                    <a:pt x="3389448" y="312602"/>
                    <a:pt x="3382714" y="319336"/>
                    <a:pt x="3374408" y="319336"/>
                  </a:cubicBezTo>
                  <a:lnTo>
                    <a:pt x="15040" y="319336"/>
                  </a:lnTo>
                  <a:cubicBezTo>
                    <a:pt x="6733" y="319336"/>
                    <a:pt x="0" y="312602"/>
                    <a:pt x="0" y="304296"/>
                  </a:cubicBezTo>
                  <a:lnTo>
                    <a:pt x="0" y="15040"/>
                  </a:lnTo>
                  <a:cubicBezTo>
                    <a:pt x="0" y="6733"/>
                    <a:pt x="6733" y="0"/>
                    <a:pt x="15040" y="0"/>
                  </a:cubicBezTo>
                  <a:close/>
                </a:path>
              </a:pathLst>
            </a:custGeom>
            <a:solidFill>
              <a:srgbClr val="F47C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3389448" cy="4241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7604"/>
                </a:lnSpc>
                <a:spcBef>
                  <a:spcPct val="0"/>
                </a:spcBef>
              </a:pPr>
              <a:r>
                <a:rPr lang="en-US" sz="5510" spc="1184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ABOUT ASTROSAGE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32744" y="2625612"/>
            <a:ext cx="14607711" cy="5914760"/>
            <a:chOff x="0" y="0"/>
            <a:chExt cx="3149634" cy="127530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49634" cy="1275308"/>
            </a:xfrm>
            <a:custGeom>
              <a:avLst/>
              <a:gdLst/>
              <a:ahLst/>
              <a:cxnLst/>
              <a:rect r="r" b="b" t="t" l="l"/>
              <a:pathLst>
                <a:path h="1275308" w="3149634">
                  <a:moveTo>
                    <a:pt x="3149634" y="37099"/>
                  </a:moveTo>
                  <a:lnTo>
                    <a:pt x="3149634" y="1238209"/>
                  </a:lnTo>
                  <a:cubicBezTo>
                    <a:pt x="3149634" y="1258698"/>
                    <a:pt x="3133024" y="1275308"/>
                    <a:pt x="3112534" y="1275308"/>
                  </a:cubicBezTo>
                  <a:lnTo>
                    <a:pt x="37099" y="1275308"/>
                  </a:lnTo>
                  <a:cubicBezTo>
                    <a:pt x="27260" y="1275308"/>
                    <a:pt x="17824" y="1271399"/>
                    <a:pt x="10866" y="1264442"/>
                  </a:cubicBezTo>
                  <a:cubicBezTo>
                    <a:pt x="3909" y="1257484"/>
                    <a:pt x="0" y="1248048"/>
                    <a:pt x="0" y="1238209"/>
                  </a:cubicBezTo>
                  <a:lnTo>
                    <a:pt x="0" y="37099"/>
                  </a:lnTo>
                  <a:cubicBezTo>
                    <a:pt x="0" y="16610"/>
                    <a:pt x="16610" y="0"/>
                    <a:pt x="37099" y="0"/>
                  </a:cubicBezTo>
                  <a:lnTo>
                    <a:pt x="3112534" y="0"/>
                  </a:lnTo>
                  <a:cubicBezTo>
                    <a:pt x="3122374" y="0"/>
                    <a:pt x="3131810" y="3909"/>
                    <a:pt x="3138768" y="10866"/>
                  </a:cubicBezTo>
                  <a:cubicBezTo>
                    <a:pt x="3145725" y="17824"/>
                    <a:pt x="3149634" y="27260"/>
                    <a:pt x="3149634" y="37099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EFFF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04775"/>
              <a:ext cx="3149634" cy="1380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603331" indent="-301665" lvl="1">
                <a:lnSpc>
                  <a:spcPts val="4471"/>
                </a:lnSpc>
                <a:buFont typeface="Arial"/>
                <a:buChar char="•"/>
              </a:pPr>
              <a:r>
                <a:rPr lang="en-US" b="true" sz="2794" spc="27">
                  <a:solidFill>
                    <a:srgbClr val="000000"/>
                  </a:solidFill>
                  <a:latin typeface="Century Gothic Paneuropean Bold"/>
                  <a:ea typeface="Century Gothic Paneuropean Bold"/>
                  <a:cs typeface="Century Gothic Paneuropean Bold"/>
                  <a:sym typeface="Century Gothic Paneuropean Bold"/>
                </a:rPr>
                <a:t>Wisdom Meets Astrology:</a:t>
              </a:r>
              <a:r>
                <a:rPr lang="en-US" sz="2794" spc="27">
                  <a:solidFill>
                    <a:srgbClr val="000000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 The name AstroSage blends ‘Astrology’ and ‘Sage’, symbolizing guidance rooted in ancient Vedic knowledge enhanced by modern technology.</a:t>
              </a:r>
            </a:p>
            <a:p>
              <a:pPr algn="just" marL="603331" indent="-301665" lvl="1">
                <a:lnSpc>
                  <a:spcPts val="4471"/>
                </a:lnSpc>
                <a:buFont typeface="Arial"/>
                <a:buChar char="•"/>
              </a:pPr>
              <a:r>
                <a:rPr lang="en-US" b="true" sz="2794" spc="27">
                  <a:solidFill>
                    <a:srgbClr val="000000"/>
                  </a:solidFill>
                  <a:latin typeface="Century Gothic Paneuropean Bold"/>
                  <a:ea typeface="Century Gothic Paneuropean Bold"/>
                  <a:cs typeface="Century Gothic Paneuropean Bold"/>
                  <a:sym typeface="Century Gothic Paneuropean Bold"/>
                </a:rPr>
                <a:t>India’s Leading Astrology Platform:</a:t>
              </a:r>
              <a:r>
                <a:rPr lang="en-US" sz="2794" spc="27">
                  <a:solidFill>
                    <a:srgbClr val="000000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 Offers personalized services such as horoscope readings, kundli matching, and life predictions to help users make informed decisions.</a:t>
              </a:r>
            </a:p>
            <a:p>
              <a:pPr algn="just" marL="603331" indent="-301665" lvl="1">
                <a:lnSpc>
                  <a:spcPts val="4471"/>
                </a:lnSpc>
                <a:buFont typeface="Arial"/>
                <a:buChar char="•"/>
              </a:pPr>
              <a:r>
                <a:rPr lang="en-US" b="true" sz="2794" spc="27">
                  <a:solidFill>
                    <a:srgbClr val="000000"/>
                  </a:solidFill>
                  <a:latin typeface="Century Gothic Paneuropean Bold"/>
                  <a:ea typeface="Century Gothic Paneuropean Bold"/>
                  <a:cs typeface="Century Gothic Paneuropean Bold"/>
                  <a:sym typeface="Century Gothic Paneuropean Bold"/>
                </a:rPr>
                <a:t>Trusted &amp; Accessible Services:</a:t>
              </a:r>
              <a:r>
                <a:rPr lang="en-US" sz="2794" spc="27">
                  <a:solidFill>
                    <a:srgbClr val="000000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 Features a network of verified astrologers with user-rated profiles, flexible pricing, and supports both voice and chat consultations for global reach and convenience.</a:t>
              </a:r>
            </a:p>
            <a:p>
              <a:pPr algn="just">
                <a:lnSpc>
                  <a:spcPts val="4471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153506" y="2851833"/>
            <a:ext cx="172703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216338" y="2568462"/>
            <a:ext cx="1490105" cy="50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6"/>
              </a:lnSpc>
            </a:pPr>
            <a:r>
              <a:rPr lang="en-US" sz="293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5400000">
            <a:off x="16399378" y="-227355"/>
            <a:ext cx="2512109" cy="2512109"/>
          </a:xfrm>
          <a:custGeom>
            <a:avLst/>
            <a:gdLst/>
            <a:ahLst/>
            <a:cxnLst/>
            <a:rect r="r" b="b" t="t" l="l"/>
            <a:pathLst>
              <a:path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400000">
            <a:off x="-612494" y="8317449"/>
            <a:ext cx="2512109" cy="2512109"/>
          </a:xfrm>
          <a:custGeom>
            <a:avLst/>
            <a:gdLst/>
            <a:ahLst/>
            <a:cxnLst/>
            <a:rect r="r" b="b" t="t" l="l"/>
            <a:pathLst>
              <a:path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09"/>
                </a:lnTo>
                <a:lnTo>
                  <a:pt x="0" y="2512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6399378" y="-227355"/>
            <a:ext cx="2512109" cy="2512109"/>
          </a:xfrm>
          <a:custGeom>
            <a:avLst/>
            <a:gdLst/>
            <a:ahLst/>
            <a:cxnLst/>
            <a:rect r="r" b="b" t="t" l="l"/>
            <a:pathLst>
              <a:path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14350" y="531553"/>
            <a:ext cx="9189589" cy="994294"/>
            <a:chOff x="0" y="0"/>
            <a:chExt cx="2420303" cy="2618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20303" cy="261872"/>
            </a:xfrm>
            <a:custGeom>
              <a:avLst/>
              <a:gdLst/>
              <a:ahLst/>
              <a:cxnLst/>
              <a:rect r="r" b="b" t="t" l="l"/>
              <a:pathLst>
                <a:path h="261872" w="2420303">
                  <a:moveTo>
                    <a:pt x="36226" y="0"/>
                  </a:moveTo>
                  <a:lnTo>
                    <a:pt x="2384077" y="0"/>
                  </a:lnTo>
                  <a:cubicBezTo>
                    <a:pt x="2404084" y="0"/>
                    <a:pt x="2420303" y="16219"/>
                    <a:pt x="2420303" y="36226"/>
                  </a:cubicBezTo>
                  <a:lnTo>
                    <a:pt x="2420303" y="225646"/>
                  </a:lnTo>
                  <a:cubicBezTo>
                    <a:pt x="2420303" y="245653"/>
                    <a:pt x="2404084" y="261872"/>
                    <a:pt x="2384077" y="261872"/>
                  </a:cubicBezTo>
                  <a:lnTo>
                    <a:pt x="36226" y="261872"/>
                  </a:lnTo>
                  <a:cubicBezTo>
                    <a:pt x="16219" y="261872"/>
                    <a:pt x="0" y="245653"/>
                    <a:pt x="0" y="225646"/>
                  </a:cubicBezTo>
                  <a:lnTo>
                    <a:pt x="0" y="36226"/>
                  </a:lnTo>
                  <a:cubicBezTo>
                    <a:pt x="0" y="16219"/>
                    <a:pt x="16219" y="0"/>
                    <a:pt x="36226" y="0"/>
                  </a:cubicBezTo>
                  <a:close/>
                </a:path>
              </a:pathLst>
            </a:custGeom>
            <a:solidFill>
              <a:srgbClr val="F47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2420303" cy="338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012"/>
                </a:lnSpc>
              </a:pPr>
              <a:r>
                <a:rPr lang="en-US" sz="4294" spc="42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PROBLEM STATMENT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14350" y="3368773"/>
            <a:ext cx="17773650" cy="3753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8574" indent="-319287" lvl="1">
              <a:lnSpc>
                <a:spcPts val="4140"/>
              </a:lnSpc>
              <a:buFont typeface="Arial"/>
              <a:buChar char="•"/>
            </a:pPr>
            <a:r>
              <a:rPr lang="en-US" sz="2957" spc="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optimize call center operations for AstroSage with a 1 crore investment.</a:t>
            </a:r>
          </a:p>
          <a:p>
            <a:pPr algn="l">
              <a:lnSpc>
                <a:spcPts val="4140"/>
              </a:lnSpc>
            </a:pPr>
          </a:p>
          <a:p>
            <a:pPr algn="l" marL="638574" indent="-319287" lvl="1">
              <a:lnSpc>
                <a:spcPts val="4140"/>
              </a:lnSpc>
              <a:buFont typeface="Arial"/>
              <a:buChar char="•"/>
            </a:pPr>
            <a:r>
              <a:rPr lang="en-US" sz="2957" spc="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goal is to determine how to allocate this investment to maximize operational efficiency, customer satisfaction, and profitability.</a:t>
            </a:r>
          </a:p>
          <a:p>
            <a:pPr algn="l">
              <a:lnSpc>
                <a:spcPts val="4980"/>
              </a:lnSpc>
            </a:pPr>
          </a:p>
          <a:p>
            <a:pPr algn="l" marL="638574" indent="-319287" lvl="1">
              <a:lnSpc>
                <a:spcPts val="4140"/>
              </a:lnSpc>
              <a:buFont typeface="Arial"/>
              <a:buChar char="•"/>
            </a:pPr>
            <a:r>
              <a:rPr lang="en-US" sz="2957" spc="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project will involve analyzing historical call data, performance metrics, and market trends to make informed decisions.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19483" y="0"/>
            <a:ext cx="12543350" cy="1212478"/>
            <a:chOff x="0" y="0"/>
            <a:chExt cx="3303598" cy="3193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03598" cy="319336"/>
            </a:xfrm>
            <a:custGeom>
              <a:avLst/>
              <a:gdLst/>
              <a:ahLst/>
              <a:cxnLst/>
              <a:rect r="r" b="b" t="t" l="l"/>
              <a:pathLst>
                <a:path h="319336" w="3303598">
                  <a:moveTo>
                    <a:pt x="15430" y="0"/>
                  </a:moveTo>
                  <a:lnTo>
                    <a:pt x="3288168" y="0"/>
                  </a:lnTo>
                  <a:cubicBezTo>
                    <a:pt x="3292260" y="0"/>
                    <a:pt x="3296185" y="1626"/>
                    <a:pt x="3299079" y="4519"/>
                  </a:cubicBezTo>
                  <a:cubicBezTo>
                    <a:pt x="3301972" y="7413"/>
                    <a:pt x="3303598" y="11338"/>
                    <a:pt x="3303598" y="15430"/>
                  </a:cubicBezTo>
                  <a:lnTo>
                    <a:pt x="3303598" y="303906"/>
                  </a:lnTo>
                  <a:cubicBezTo>
                    <a:pt x="3303598" y="307998"/>
                    <a:pt x="3301972" y="311923"/>
                    <a:pt x="3299079" y="314816"/>
                  </a:cubicBezTo>
                  <a:cubicBezTo>
                    <a:pt x="3296185" y="317710"/>
                    <a:pt x="3292260" y="319336"/>
                    <a:pt x="3288168" y="319336"/>
                  </a:cubicBezTo>
                  <a:lnTo>
                    <a:pt x="15430" y="319336"/>
                  </a:lnTo>
                  <a:cubicBezTo>
                    <a:pt x="11338" y="319336"/>
                    <a:pt x="7413" y="317710"/>
                    <a:pt x="4519" y="314816"/>
                  </a:cubicBezTo>
                  <a:cubicBezTo>
                    <a:pt x="1626" y="311923"/>
                    <a:pt x="0" y="307998"/>
                    <a:pt x="0" y="303906"/>
                  </a:cubicBezTo>
                  <a:lnTo>
                    <a:pt x="0" y="15430"/>
                  </a:lnTo>
                  <a:cubicBezTo>
                    <a:pt x="0" y="11338"/>
                    <a:pt x="1626" y="7413"/>
                    <a:pt x="4519" y="4519"/>
                  </a:cubicBezTo>
                  <a:cubicBezTo>
                    <a:pt x="7413" y="1626"/>
                    <a:pt x="11338" y="0"/>
                    <a:pt x="15430" y="0"/>
                  </a:cubicBezTo>
                  <a:close/>
                </a:path>
              </a:pathLst>
            </a:custGeom>
            <a:solidFill>
              <a:srgbClr val="F47C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3303598" cy="4241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7604"/>
                </a:lnSpc>
                <a:spcBef>
                  <a:spcPct val="0"/>
                </a:spcBef>
              </a:pPr>
              <a:r>
                <a:rPr lang="en-US" sz="5510" spc="1184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Data Overview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027423" y="8088441"/>
            <a:ext cx="2233813" cy="2198559"/>
          </a:xfrm>
          <a:custGeom>
            <a:avLst/>
            <a:gdLst/>
            <a:ahLst/>
            <a:cxnLst/>
            <a:rect r="r" b="b" t="t" l="l"/>
            <a:pathLst>
              <a:path h="2198559" w="2233813">
                <a:moveTo>
                  <a:pt x="0" y="0"/>
                </a:moveTo>
                <a:lnTo>
                  <a:pt x="2233812" y="0"/>
                </a:lnTo>
                <a:lnTo>
                  <a:pt x="2233812" y="2198559"/>
                </a:lnTo>
                <a:lnTo>
                  <a:pt x="0" y="21985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864" t="-31203" r="-61965" b="-27860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6510051" y="-227355"/>
            <a:ext cx="2512109" cy="2512109"/>
          </a:xfrm>
          <a:custGeom>
            <a:avLst/>
            <a:gdLst/>
            <a:ahLst/>
            <a:cxnLst/>
            <a:rect r="r" b="b" t="t" l="l"/>
            <a:pathLst>
              <a:path h="2512109" w="2512109">
                <a:moveTo>
                  <a:pt x="0" y="0"/>
                </a:moveTo>
                <a:lnTo>
                  <a:pt x="2512109" y="0"/>
                </a:lnTo>
                <a:lnTo>
                  <a:pt x="2512109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08639" y="1605791"/>
            <a:ext cx="14373325" cy="7581929"/>
          </a:xfrm>
          <a:custGeom>
            <a:avLst/>
            <a:gdLst/>
            <a:ahLst/>
            <a:cxnLst/>
            <a:rect r="r" b="b" t="t" l="l"/>
            <a:pathLst>
              <a:path h="7581929" w="14373325">
                <a:moveTo>
                  <a:pt x="0" y="0"/>
                </a:moveTo>
                <a:lnTo>
                  <a:pt x="14373325" y="0"/>
                </a:lnTo>
                <a:lnTo>
                  <a:pt x="14373325" y="7581929"/>
                </a:lnTo>
                <a:lnTo>
                  <a:pt x="0" y="75819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280812" y="3782643"/>
            <a:ext cx="172703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7532" y="144228"/>
            <a:ext cx="11922122" cy="1131576"/>
            <a:chOff x="0" y="0"/>
            <a:chExt cx="3139983" cy="298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39983" cy="298028"/>
            </a:xfrm>
            <a:custGeom>
              <a:avLst/>
              <a:gdLst/>
              <a:ahLst/>
              <a:cxnLst/>
              <a:rect r="r" b="b" t="t" l="l"/>
              <a:pathLst>
                <a:path h="298028" w="3139983">
                  <a:moveTo>
                    <a:pt x="51301" y="0"/>
                  </a:moveTo>
                  <a:lnTo>
                    <a:pt x="3088682" y="0"/>
                  </a:lnTo>
                  <a:cubicBezTo>
                    <a:pt x="3117015" y="0"/>
                    <a:pt x="3139983" y="22968"/>
                    <a:pt x="3139983" y="51301"/>
                  </a:cubicBezTo>
                  <a:lnTo>
                    <a:pt x="3139983" y="246728"/>
                  </a:lnTo>
                  <a:cubicBezTo>
                    <a:pt x="3139983" y="275060"/>
                    <a:pt x="3117015" y="298028"/>
                    <a:pt x="3088682" y="298028"/>
                  </a:cubicBezTo>
                  <a:lnTo>
                    <a:pt x="51301" y="298028"/>
                  </a:lnTo>
                  <a:cubicBezTo>
                    <a:pt x="22968" y="298028"/>
                    <a:pt x="0" y="275060"/>
                    <a:pt x="0" y="246728"/>
                  </a:cubicBezTo>
                  <a:lnTo>
                    <a:pt x="0" y="51301"/>
                  </a:lnTo>
                  <a:cubicBezTo>
                    <a:pt x="0" y="22968"/>
                    <a:pt x="22968" y="0"/>
                    <a:pt x="51301" y="0"/>
                  </a:cubicBezTo>
                  <a:close/>
                </a:path>
              </a:pathLst>
            </a:custGeom>
            <a:solidFill>
              <a:srgbClr val="F47C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3139983" cy="3837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432"/>
                </a:lnSpc>
              </a:pPr>
              <a:r>
                <a:rPr lang="en-US" sz="4594" spc="45">
                  <a:solidFill>
                    <a:srgbClr val="FE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Data Cleaning &amp; Analytical Approach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21773" y="3457806"/>
            <a:ext cx="9376115" cy="5939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1462" indent="-310731" lvl="1">
              <a:lnSpc>
                <a:spcPts val="5958"/>
              </a:lnSpc>
              <a:buFont typeface="Arial"/>
              <a:buChar char="•"/>
            </a:pPr>
            <a:r>
              <a:rPr lang="en-US" b="true" sz="2878" spc="28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Data Inspection:</a:t>
            </a:r>
            <a:r>
              <a:rPr lang="en-US" sz="2878" spc="2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Review data for completeness and accuracy. </a:t>
            </a:r>
          </a:p>
          <a:p>
            <a:pPr algn="l" marL="621462" indent="-310731" lvl="1">
              <a:lnSpc>
                <a:spcPts val="5958"/>
              </a:lnSpc>
              <a:buFont typeface="Arial"/>
              <a:buChar char="•"/>
            </a:pPr>
            <a:r>
              <a:rPr lang="en-US" b="true" sz="2878" spc="28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Handling Missing Values: </a:t>
            </a:r>
            <a:r>
              <a:rPr lang="en-US" sz="2878" spc="2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Imputation (Not available (N/A), and ‘0’)</a:t>
            </a:r>
          </a:p>
          <a:p>
            <a:pPr algn="l" marL="621462" indent="-310731" lvl="1">
              <a:lnSpc>
                <a:spcPts val="5958"/>
              </a:lnSpc>
              <a:buFont typeface="Arial"/>
              <a:buChar char="•"/>
            </a:pPr>
            <a:r>
              <a:rPr lang="en-US" b="true" sz="2878" spc="28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Removing Duplicates:</a:t>
            </a:r>
            <a:r>
              <a:rPr lang="en-US" sz="2878" spc="2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Identify and eliminate duplicate entries. </a:t>
            </a:r>
          </a:p>
          <a:p>
            <a:pPr algn="l" marL="621462" indent="-310731" lvl="1">
              <a:lnSpc>
                <a:spcPts val="5958"/>
              </a:lnSpc>
              <a:buFont typeface="Arial"/>
              <a:buChar char="•"/>
            </a:pPr>
            <a:r>
              <a:rPr lang="en-US" b="true" sz="2878" spc="28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Standardization:</a:t>
            </a:r>
            <a:r>
              <a:rPr lang="en-US" sz="2878" spc="2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Ensure consistent formatting (e.g., date formats, categorical variables). 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315249" y="2037257"/>
            <a:ext cx="6758325" cy="897221"/>
            <a:chOff x="0" y="0"/>
            <a:chExt cx="1779970" cy="23630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79970" cy="236305"/>
            </a:xfrm>
            <a:custGeom>
              <a:avLst/>
              <a:gdLst/>
              <a:ahLst/>
              <a:cxnLst/>
              <a:rect r="r" b="b" t="t" l="l"/>
              <a:pathLst>
                <a:path h="236305" w="1779970">
                  <a:moveTo>
                    <a:pt x="67587" y="0"/>
                  </a:moveTo>
                  <a:lnTo>
                    <a:pt x="1712384" y="0"/>
                  </a:lnTo>
                  <a:cubicBezTo>
                    <a:pt x="1749711" y="0"/>
                    <a:pt x="1779970" y="30260"/>
                    <a:pt x="1779970" y="67587"/>
                  </a:cubicBezTo>
                  <a:lnTo>
                    <a:pt x="1779970" y="168718"/>
                  </a:lnTo>
                  <a:cubicBezTo>
                    <a:pt x="1779970" y="206045"/>
                    <a:pt x="1749711" y="236305"/>
                    <a:pt x="1712384" y="236305"/>
                  </a:cubicBezTo>
                  <a:lnTo>
                    <a:pt x="67587" y="236305"/>
                  </a:lnTo>
                  <a:cubicBezTo>
                    <a:pt x="30260" y="236305"/>
                    <a:pt x="0" y="206045"/>
                    <a:pt x="0" y="168718"/>
                  </a:cubicBezTo>
                  <a:lnTo>
                    <a:pt x="0" y="67587"/>
                  </a:lnTo>
                  <a:cubicBezTo>
                    <a:pt x="0" y="30260"/>
                    <a:pt x="30260" y="0"/>
                    <a:pt x="67587" y="0"/>
                  </a:cubicBezTo>
                  <a:close/>
                </a:path>
              </a:pathLst>
            </a:custGeom>
            <a:solidFill>
              <a:srgbClr val="F47C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1779970" cy="3125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2"/>
                </a:lnSpc>
              </a:pPr>
              <a:r>
                <a:rPr lang="en-US" sz="3994" spc="39">
                  <a:solidFill>
                    <a:srgbClr val="FE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Data Cleaning Process</a:t>
              </a:r>
            </a:p>
          </p:txBody>
        </p:sp>
      </p:grpSp>
      <p:sp>
        <p:nvSpPr>
          <p:cNvPr name="AutoShape 9" id="9"/>
          <p:cNvSpPr/>
          <p:nvPr/>
        </p:nvSpPr>
        <p:spPr>
          <a:xfrm>
            <a:off x="9796764" y="1981428"/>
            <a:ext cx="0" cy="765502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-5400000">
            <a:off x="16767945" y="-546038"/>
            <a:ext cx="2512109" cy="2512109"/>
          </a:xfrm>
          <a:custGeom>
            <a:avLst/>
            <a:gdLst/>
            <a:ahLst/>
            <a:cxnLst/>
            <a:rect r="r" b="b" t="t" l="l"/>
            <a:pathLst>
              <a:path h="2512109" w="2512109">
                <a:moveTo>
                  <a:pt x="0" y="0"/>
                </a:moveTo>
                <a:lnTo>
                  <a:pt x="2512109" y="0"/>
                </a:lnTo>
                <a:lnTo>
                  <a:pt x="2512109" y="2512109"/>
                </a:lnTo>
                <a:lnTo>
                  <a:pt x="0" y="2512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0500975" y="2265857"/>
            <a:ext cx="6758325" cy="897221"/>
            <a:chOff x="0" y="0"/>
            <a:chExt cx="1779970" cy="23630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79970" cy="236305"/>
            </a:xfrm>
            <a:custGeom>
              <a:avLst/>
              <a:gdLst/>
              <a:ahLst/>
              <a:cxnLst/>
              <a:rect r="r" b="b" t="t" l="l"/>
              <a:pathLst>
                <a:path h="236305" w="1779970">
                  <a:moveTo>
                    <a:pt x="67587" y="0"/>
                  </a:moveTo>
                  <a:lnTo>
                    <a:pt x="1712384" y="0"/>
                  </a:lnTo>
                  <a:cubicBezTo>
                    <a:pt x="1749711" y="0"/>
                    <a:pt x="1779970" y="30260"/>
                    <a:pt x="1779970" y="67587"/>
                  </a:cubicBezTo>
                  <a:lnTo>
                    <a:pt x="1779970" y="168718"/>
                  </a:lnTo>
                  <a:cubicBezTo>
                    <a:pt x="1779970" y="206045"/>
                    <a:pt x="1749711" y="236305"/>
                    <a:pt x="1712384" y="236305"/>
                  </a:cubicBezTo>
                  <a:lnTo>
                    <a:pt x="67587" y="236305"/>
                  </a:lnTo>
                  <a:cubicBezTo>
                    <a:pt x="30260" y="236305"/>
                    <a:pt x="0" y="206045"/>
                    <a:pt x="0" y="168718"/>
                  </a:cubicBezTo>
                  <a:lnTo>
                    <a:pt x="0" y="67587"/>
                  </a:lnTo>
                  <a:cubicBezTo>
                    <a:pt x="0" y="30260"/>
                    <a:pt x="30260" y="0"/>
                    <a:pt x="67587" y="0"/>
                  </a:cubicBezTo>
                  <a:close/>
                </a:path>
              </a:pathLst>
            </a:custGeom>
            <a:solidFill>
              <a:srgbClr val="F47C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1779970" cy="3125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2"/>
                </a:lnSpc>
              </a:pPr>
              <a:r>
                <a:rPr lang="en-US" sz="3994" spc="39">
                  <a:solidFill>
                    <a:srgbClr val="FE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Data Analysis Techniques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9929663" y="3983039"/>
            <a:ext cx="8094336" cy="4864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9930" indent="-309965" lvl="1">
              <a:lnSpc>
                <a:spcPts val="5570"/>
              </a:lnSpc>
              <a:buFont typeface="Arial"/>
              <a:buChar char="•"/>
            </a:pPr>
            <a:r>
              <a:rPr lang="en-US" b="true" sz="2871" spc="28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Descriptive Analysis:</a:t>
            </a:r>
            <a:r>
              <a:rPr lang="en-US" sz="2871" spc="2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Tracked call/chat counts, durations, and user engagement patterns.</a:t>
            </a:r>
          </a:p>
          <a:p>
            <a:pPr algn="l" marL="619930" indent="-309965" lvl="1">
              <a:lnSpc>
                <a:spcPts val="5570"/>
              </a:lnSpc>
              <a:buFont typeface="Arial"/>
              <a:buChar char="•"/>
            </a:pPr>
            <a:r>
              <a:rPr lang="en-US" sz="2871" spc="2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b="true" sz="2871" spc="28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Workload Distribution:</a:t>
            </a:r>
            <a:r>
              <a:rPr lang="en-US" sz="2871" spc="2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Identified imbalance in call/chat load among astrologers.</a:t>
            </a:r>
          </a:p>
          <a:p>
            <a:pPr algn="l" marL="619930" indent="-309965" lvl="1">
              <a:lnSpc>
                <a:spcPts val="5570"/>
              </a:lnSpc>
              <a:buFont typeface="Arial"/>
              <a:buChar char="•"/>
            </a:pPr>
            <a:r>
              <a:rPr lang="en-US" b="true" sz="2871" spc="28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Sentiment Analysis:</a:t>
            </a:r>
            <a:r>
              <a:rPr lang="en-US" sz="2871" spc="2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Analyze customer feedback to gauge satisfaction levels.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18486" y="210844"/>
            <a:ext cx="6651029" cy="1131576"/>
            <a:chOff x="0" y="0"/>
            <a:chExt cx="1751711" cy="298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51711" cy="298028"/>
            </a:xfrm>
            <a:custGeom>
              <a:avLst/>
              <a:gdLst/>
              <a:ahLst/>
              <a:cxnLst/>
              <a:rect r="r" b="b" t="t" l="l"/>
              <a:pathLst>
                <a:path h="298028" w="1751711">
                  <a:moveTo>
                    <a:pt x="91957" y="0"/>
                  </a:moveTo>
                  <a:lnTo>
                    <a:pt x="1659754" y="0"/>
                  </a:lnTo>
                  <a:cubicBezTo>
                    <a:pt x="1710541" y="0"/>
                    <a:pt x="1751711" y="41171"/>
                    <a:pt x="1751711" y="91957"/>
                  </a:cubicBezTo>
                  <a:lnTo>
                    <a:pt x="1751711" y="206071"/>
                  </a:lnTo>
                  <a:cubicBezTo>
                    <a:pt x="1751711" y="256857"/>
                    <a:pt x="1710541" y="298028"/>
                    <a:pt x="1659754" y="298028"/>
                  </a:cubicBezTo>
                  <a:lnTo>
                    <a:pt x="91957" y="298028"/>
                  </a:lnTo>
                  <a:cubicBezTo>
                    <a:pt x="41171" y="298028"/>
                    <a:pt x="0" y="256857"/>
                    <a:pt x="0" y="206071"/>
                  </a:cubicBezTo>
                  <a:lnTo>
                    <a:pt x="0" y="91957"/>
                  </a:lnTo>
                  <a:cubicBezTo>
                    <a:pt x="0" y="41171"/>
                    <a:pt x="41171" y="0"/>
                    <a:pt x="91957" y="0"/>
                  </a:cubicBezTo>
                  <a:close/>
                </a:path>
              </a:pathLst>
            </a:custGeom>
            <a:solidFill>
              <a:srgbClr val="F47C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1751711" cy="3837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432"/>
                </a:lnSpc>
              </a:pPr>
              <a:r>
                <a:rPr lang="en-US" sz="4594" spc="45">
                  <a:solidFill>
                    <a:srgbClr val="FE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Traffic on Website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76743" y="2670374"/>
            <a:ext cx="6415150" cy="6290381"/>
            <a:chOff x="0" y="0"/>
            <a:chExt cx="1689587" cy="165672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89587" cy="1656726"/>
            </a:xfrm>
            <a:custGeom>
              <a:avLst/>
              <a:gdLst/>
              <a:ahLst/>
              <a:cxnLst/>
              <a:rect r="r" b="b" t="t" l="l"/>
              <a:pathLst>
                <a:path h="1656726" w="1689587">
                  <a:moveTo>
                    <a:pt x="49480" y="0"/>
                  </a:moveTo>
                  <a:lnTo>
                    <a:pt x="1640107" y="0"/>
                  </a:lnTo>
                  <a:cubicBezTo>
                    <a:pt x="1653230" y="0"/>
                    <a:pt x="1665815" y="5213"/>
                    <a:pt x="1675095" y="14492"/>
                  </a:cubicBezTo>
                  <a:cubicBezTo>
                    <a:pt x="1684374" y="23771"/>
                    <a:pt x="1689587" y="36357"/>
                    <a:pt x="1689587" y="49480"/>
                  </a:cubicBezTo>
                  <a:lnTo>
                    <a:pt x="1689587" y="1607246"/>
                  </a:lnTo>
                  <a:cubicBezTo>
                    <a:pt x="1689587" y="1620369"/>
                    <a:pt x="1684374" y="1632955"/>
                    <a:pt x="1675095" y="1642234"/>
                  </a:cubicBezTo>
                  <a:cubicBezTo>
                    <a:pt x="1665815" y="1651513"/>
                    <a:pt x="1653230" y="1656726"/>
                    <a:pt x="1640107" y="1656726"/>
                  </a:cubicBezTo>
                  <a:lnTo>
                    <a:pt x="49480" y="1656726"/>
                  </a:lnTo>
                  <a:cubicBezTo>
                    <a:pt x="36357" y="1656726"/>
                    <a:pt x="23771" y="1651513"/>
                    <a:pt x="14492" y="1642234"/>
                  </a:cubicBezTo>
                  <a:cubicBezTo>
                    <a:pt x="5213" y="1632955"/>
                    <a:pt x="0" y="1620369"/>
                    <a:pt x="0" y="1607246"/>
                  </a:cubicBezTo>
                  <a:lnTo>
                    <a:pt x="0" y="49480"/>
                  </a:lnTo>
                  <a:cubicBezTo>
                    <a:pt x="0" y="36357"/>
                    <a:pt x="5213" y="23771"/>
                    <a:pt x="14492" y="14492"/>
                  </a:cubicBezTo>
                  <a:cubicBezTo>
                    <a:pt x="23771" y="5213"/>
                    <a:pt x="36357" y="0"/>
                    <a:pt x="49480" y="0"/>
                  </a:cubicBezTo>
                  <a:close/>
                </a:path>
              </a:pathLst>
            </a:custGeom>
            <a:solidFill>
              <a:srgbClr val="FDF7E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689587" cy="17138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2"/>
                </a:lnSpc>
              </a:pPr>
              <a:r>
                <a:rPr lang="en-US" sz="2994" spc="29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According to the given data gurucool</a:t>
              </a:r>
            </a:p>
            <a:p>
              <a:pPr algn="ctr">
                <a:lnSpc>
                  <a:spcPts val="4192"/>
                </a:lnSpc>
              </a:pPr>
              <a:r>
                <a:rPr lang="en-US" sz="2994" spc="29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has more traffic compare to </a:t>
              </a:r>
              <a:r>
                <a:rPr lang="en-US" b="true" sz="2994" spc="29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app</a:t>
              </a:r>
            </a:p>
            <a:p>
              <a:pPr algn="ctr">
                <a:lnSpc>
                  <a:spcPts val="4192"/>
                </a:lnSpc>
              </a:pPr>
            </a:p>
            <a:p>
              <a:pPr algn="ctr">
                <a:lnSpc>
                  <a:spcPts val="4192"/>
                </a:lnSpc>
              </a:pPr>
            </a:p>
            <a:p>
              <a:pPr algn="ctr">
                <a:lnSpc>
                  <a:spcPts val="4192"/>
                </a:lnSpc>
              </a:pPr>
            </a:p>
            <a:p>
              <a:pPr algn="ctr">
                <a:lnSpc>
                  <a:spcPts val="4192"/>
                </a:lnSpc>
              </a:pPr>
            </a:p>
            <a:p>
              <a:pPr algn="ctr">
                <a:lnSpc>
                  <a:spcPts val="4192"/>
                </a:lnSpc>
              </a:pPr>
            </a:p>
            <a:p>
              <a:pPr algn="ctr">
                <a:lnSpc>
                  <a:spcPts val="4192"/>
                </a:lnSpc>
              </a:pPr>
            </a:p>
            <a:p>
              <a:pPr algn="ctr">
                <a:lnSpc>
                  <a:spcPts val="4192"/>
                </a:lnSpc>
              </a:pPr>
            </a:p>
            <a:p>
              <a:pPr algn="ctr">
                <a:lnSpc>
                  <a:spcPts val="4192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83589" y="5538405"/>
            <a:ext cx="1873748" cy="1900104"/>
            <a:chOff x="0" y="0"/>
            <a:chExt cx="493498" cy="50043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3498" cy="500439"/>
            </a:xfrm>
            <a:custGeom>
              <a:avLst/>
              <a:gdLst/>
              <a:ahLst/>
              <a:cxnLst/>
              <a:rect r="r" b="b" t="t" l="l"/>
              <a:pathLst>
                <a:path h="500439" w="493498">
                  <a:moveTo>
                    <a:pt x="136349" y="0"/>
                  </a:moveTo>
                  <a:lnTo>
                    <a:pt x="357149" y="0"/>
                  </a:lnTo>
                  <a:cubicBezTo>
                    <a:pt x="432452" y="0"/>
                    <a:pt x="493498" y="61045"/>
                    <a:pt x="493498" y="136349"/>
                  </a:cubicBezTo>
                  <a:lnTo>
                    <a:pt x="493498" y="364090"/>
                  </a:lnTo>
                  <a:cubicBezTo>
                    <a:pt x="493498" y="439393"/>
                    <a:pt x="432452" y="500439"/>
                    <a:pt x="357149" y="500439"/>
                  </a:cubicBezTo>
                  <a:lnTo>
                    <a:pt x="136349" y="500439"/>
                  </a:lnTo>
                  <a:cubicBezTo>
                    <a:pt x="61045" y="500439"/>
                    <a:pt x="0" y="439393"/>
                    <a:pt x="0" y="364090"/>
                  </a:cubicBezTo>
                  <a:lnTo>
                    <a:pt x="0" y="136349"/>
                  </a:lnTo>
                  <a:cubicBezTo>
                    <a:pt x="0" y="61045"/>
                    <a:pt x="61045" y="0"/>
                    <a:pt x="136349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93498" cy="548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2"/>
                </a:lnSpc>
              </a:pPr>
              <a:r>
                <a:rPr lang="en-US" b="true" sz="2294" spc="22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User </a:t>
              </a:r>
            </a:p>
            <a:p>
              <a:pPr algn="ctr">
                <a:lnSpc>
                  <a:spcPts val="3212"/>
                </a:lnSpc>
              </a:pPr>
              <a:r>
                <a:rPr lang="en-US" b="true" sz="2294" spc="22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Trafiic </a:t>
              </a:r>
            </a:p>
            <a:p>
              <a:pPr algn="ctr">
                <a:lnSpc>
                  <a:spcPts val="3212"/>
                </a:lnSpc>
              </a:pPr>
              <a:r>
                <a:rPr lang="en-US" b="true" sz="2294" spc="22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(Platform)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858474" y="5982732"/>
            <a:ext cx="1179803" cy="1011451"/>
            <a:chOff x="0" y="0"/>
            <a:chExt cx="682876" cy="5854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82876" cy="585433"/>
            </a:xfrm>
            <a:custGeom>
              <a:avLst/>
              <a:gdLst/>
              <a:ahLst/>
              <a:cxnLst/>
              <a:rect r="r" b="b" t="t" l="l"/>
              <a:pathLst>
                <a:path h="585433" w="682876">
                  <a:moveTo>
                    <a:pt x="682876" y="292716"/>
                  </a:moveTo>
                  <a:lnTo>
                    <a:pt x="276476" y="0"/>
                  </a:lnTo>
                  <a:lnTo>
                    <a:pt x="276476" y="203200"/>
                  </a:lnTo>
                  <a:lnTo>
                    <a:pt x="0" y="203200"/>
                  </a:lnTo>
                  <a:lnTo>
                    <a:pt x="0" y="382233"/>
                  </a:lnTo>
                  <a:lnTo>
                    <a:pt x="276476" y="382233"/>
                  </a:lnTo>
                  <a:lnTo>
                    <a:pt x="276476" y="585433"/>
                  </a:lnTo>
                  <a:lnTo>
                    <a:pt x="682876" y="292716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155575"/>
              <a:ext cx="581276" cy="2266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2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238302" y="5538405"/>
            <a:ext cx="1873748" cy="1900104"/>
            <a:chOff x="0" y="0"/>
            <a:chExt cx="493498" cy="50043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93498" cy="500439"/>
            </a:xfrm>
            <a:custGeom>
              <a:avLst/>
              <a:gdLst/>
              <a:ahLst/>
              <a:cxnLst/>
              <a:rect r="r" b="b" t="t" l="l"/>
              <a:pathLst>
                <a:path h="500439" w="493498">
                  <a:moveTo>
                    <a:pt x="136349" y="0"/>
                  </a:moveTo>
                  <a:lnTo>
                    <a:pt x="357149" y="0"/>
                  </a:lnTo>
                  <a:cubicBezTo>
                    <a:pt x="432452" y="0"/>
                    <a:pt x="493498" y="61045"/>
                    <a:pt x="493498" y="136349"/>
                  </a:cubicBezTo>
                  <a:lnTo>
                    <a:pt x="493498" y="364090"/>
                  </a:lnTo>
                  <a:cubicBezTo>
                    <a:pt x="493498" y="439393"/>
                    <a:pt x="432452" y="500439"/>
                    <a:pt x="357149" y="500439"/>
                  </a:cubicBezTo>
                  <a:lnTo>
                    <a:pt x="136349" y="500439"/>
                  </a:lnTo>
                  <a:cubicBezTo>
                    <a:pt x="61045" y="500439"/>
                    <a:pt x="0" y="439393"/>
                    <a:pt x="0" y="364090"/>
                  </a:cubicBezTo>
                  <a:lnTo>
                    <a:pt x="0" y="136349"/>
                  </a:lnTo>
                  <a:cubicBezTo>
                    <a:pt x="0" y="61045"/>
                    <a:pt x="61045" y="0"/>
                    <a:pt x="136349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42875"/>
              <a:ext cx="493498" cy="6433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44"/>
                </a:lnSpc>
              </a:pPr>
              <a:r>
                <a:rPr lang="en-US" b="true" sz="2294" spc="22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App</a:t>
              </a:r>
            </a:p>
            <a:p>
              <a:pPr algn="ctr">
                <a:lnSpc>
                  <a:spcPts val="4244"/>
                </a:lnSpc>
              </a:pPr>
              <a:r>
                <a:rPr lang="en-US" b="true" sz="2294" spc="22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Gurucool</a:t>
              </a:r>
            </a:p>
            <a:p>
              <a:pPr algn="ctr">
                <a:lnSpc>
                  <a:spcPts val="4244"/>
                </a:lnSpc>
              </a:pPr>
              <a:r>
                <a:rPr lang="en-US" b="true" sz="2294" spc="22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Dashboard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9802887" y="2866660"/>
            <a:ext cx="7842399" cy="5343490"/>
          </a:xfrm>
          <a:custGeom>
            <a:avLst/>
            <a:gdLst/>
            <a:ahLst/>
            <a:cxnLst/>
            <a:rect r="r" b="b" t="t" l="l"/>
            <a:pathLst>
              <a:path h="5343490" w="7842399">
                <a:moveTo>
                  <a:pt x="0" y="0"/>
                </a:moveTo>
                <a:lnTo>
                  <a:pt x="7842399" y="0"/>
                </a:lnTo>
                <a:lnTo>
                  <a:pt x="7842399" y="5343491"/>
                </a:lnTo>
                <a:lnTo>
                  <a:pt x="0" y="53434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788" t="0" r="-7393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5400000">
            <a:off x="16636167" y="-227355"/>
            <a:ext cx="2512109" cy="2512109"/>
          </a:xfrm>
          <a:custGeom>
            <a:avLst/>
            <a:gdLst/>
            <a:ahLst/>
            <a:cxnLst/>
            <a:rect r="r" b="b" t="t" l="l"/>
            <a:pathLst>
              <a:path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22941" y="462912"/>
            <a:ext cx="12587277" cy="1131576"/>
            <a:chOff x="0" y="0"/>
            <a:chExt cx="3315168" cy="298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15168" cy="298028"/>
            </a:xfrm>
            <a:custGeom>
              <a:avLst/>
              <a:gdLst/>
              <a:ahLst/>
              <a:cxnLst/>
              <a:rect r="r" b="b" t="t" l="l"/>
              <a:pathLst>
                <a:path h="298028" w="3315168">
                  <a:moveTo>
                    <a:pt x="48590" y="0"/>
                  </a:moveTo>
                  <a:lnTo>
                    <a:pt x="3266578" y="0"/>
                  </a:lnTo>
                  <a:cubicBezTo>
                    <a:pt x="3279465" y="0"/>
                    <a:pt x="3291824" y="5119"/>
                    <a:pt x="3300936" y="14232"/>
                  </a:cubicBezTo>
                  <a:cubicBezTo>
                    <a:pt x="3310049" y="23344"/>
                    <a:pt x="3315168" y="35703"/>
                    <a:pt x="3315168" y="48590"/>
                  </a:cubicBezTo>
                  <a:lnTo>
                    <a:pt x="3315168" y="249439"/>
                  </a:lnTo>
                  <a:cubicBezTo>
                    <a:pt x="3315168" y="276274"/>
                    <a:pt x="3293413" y="298028"/>
                    <a:pt x="3266578" y="298028"/>
                  </a:cubicBezTo>
                  <a:lnTo>
                    <a:pt x="48590" y="298028"/>
                  </a:lnTo>
                  <a:cubicBezTo>
                    <a:pt x="21754" y="298028"/>
                    <a:pt x="0" y="276274"/>
                    <a:pt x="0" y="249439"/>
                  </a:cubicBezTo>
                  <a:lnTo>
                    <a:pt x="0" y="48590"/>
                  </a:lnTo>
                  <a:cubicBezTo>
                    <a:pt x="0" y="21754"/>
                    <a:pt x="21754" y="0"/>
                    <a:pt x="48590" y="0"/>
                  </a:cubicBezTo>
                  <a:close/>
                </a:path>
              </a:pathLst>
            </a:custGeom>
            <a:solidFill>
              <a:srgbClr val="F47C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3315168" cy="3837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432"/>
                </a:lnSpc>
              </a:pPr>
              <a:r>
                <a:rPr lang="en-US" sz="4594" spc="45">
                  <a:solidFill>
                    <a:srgbClr val="FE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Revenue &amp; NetAmount by Consulation type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61544" y="2823524"/>
            <a:ext cx="7188229" cy="6326869"/>
            <a:chOff x="0" y="0"/>
            <a:chExt cx="1893196" cy="16663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3196" cy="1666336"/>
            </a:xfrm>
            <a:custGeom>
              <a:avLst/>
              <a:gdLst/>
              <a:ahLst/>
              <a:cxnLst/>
              <a:rect r="r" b="b" t="t" l="l"/>
              <a:pathLst>
                <a:path h="1666336" w="1893196">
                  <a:moveTo>
                    <a:pt x="44158" y="0"/>
                  </a:moveTo>
                  <a:lnTo>
                    <a:pt x="1849038" y="0"/>
                  </a:lnTo>
                  <a:cubicBezTo>
                    <a:pt x="1860749" y="0"/>
                    <a:pt x="1871981" y="4652"/>
                    <a:pt x="1880262" y="12934"/>
                  </a:cubicBezTo>
                  <a:cubicBezTo>
                    <a:pt x="1888544" y="21215"/>
                    <a:pt x="1893196" y="32447"/>
                    <a:pt x="1893196" y="44158"/>
                  </a:cubicBezTo>
                  <a:lnTo>
                    <a:pt x="1893196" y="1622178"/>
                  </a:lnTo>
                  <a:cubicBezTo>
                    <a:pt x="1893196" y="1633889"/>
                    <a:pt x="1888544" y="1645121"/>
                    <a:pt x="1880262" y="1653402"/>
                  </a:cubicBezTo>
                  <a:cubicBezTo>
                    <a:pt x="1871981" y="1661683"/>
                    <a:pt x="1860749" y="1666336"/>
                    <a:pt x="1849038" y="1666336"/>
                  </a:cubicBezTo>
                  <a:lnTo>
                    <a:pt x="44158" y="1666336"/>
                  </a:lnTo>
                  <a:cubicBezTo>
                    <a:pt x="32447" y="1666336"/>
                    <a:pt x="21215" y="1661683"/>
                    <a:pt x="12934" y="1653402"/>
                  </a:cubicBezTo>
                  <a:cubicBezTo>
                    <a:pt x="4652" y="1645121"/>
                    <a:pt x="0" y="1633889"/>
                    <a:pt x="0" y="1622178"/>
                  </a:cubicBezTo>
                  <a:lnTo>
                    <a:pt x="0" y="44158"/>
                  </a:lnTo>
                  <a:cubicBezTo>
                    <a:pt x="0" y="32447"/>
                    <a:pt x="4652" y="21215"/>
                    <a:pt x="12934" y="12934"/>
                  </a:cubicBezTo>
                  <a:cubicBezTo>
                    <a:pt x="21215" y="4652"/>
                    <a:pt x="32447" y="0"/>
                    <a:pt x="44158" y="0"/>
                  </a:cubicBezTo>
                  <a:close/>
                </a:path>
              </a:pathLst>
            </a:custGeom>
            <a:solidFill>
              <a:srgbClr val="FDF7E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893196" cy="1723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2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5400000">
            <a:off x="16372613" y="-227355"/>
            <a:ext cx="2512109" cy="2512109"/>
          </a:xfrm>
          <a:custGeom>
            <a:avLst/>
            <a:gdLst/>
            <a:ahLst/>
            <a:cxnLst/>
            <a:rect r="r" b="b" t="t" l="l"/>
            <a:pathLst>
              <a:path h="2512109" w="2512109">
                <a:moveTo>
                  <a:pt x="0" y="0"/>
                </a:moveTo>
                <a:lnTo>
                  <a:pt x="2512109" y="0"/>
                </a:lnTo>
                <a:lnTo>
                  <a:pt x="2512109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639879" y="2909249"/>
            <a:ext cx="10648121" cy="5017927"/>
          </a:xfrm>
          <a:custGeom>
            <a:avLst/>
            <a:gdLst/>
            <a:ahLst/>
            <a:cxnLst/>
            <a:rect r="r" b="b" t="t" l="l"/>
            <a:pathLst>
              <a:path h="5017927" w="10648121">
                <a:moveTo>
                  <a:pt x="0" y="0"/>
                </a:moveTo>
                <a:lnTo>
                  <a:pt x="10648121" y="0"/>
                </a:lnTo>
                <a:lnTo>
                  <a:pt x="10648121" y="5017927"/>
                </a:lnTo>
                <a:lnTo>
                  <a:pt x="0" y="50179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39700" y="3157229"/>
            <a:ext cx="6631916" cy="5721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8193" indent="-264096" lvl="1">
              <a:lnSpc>
                <a:spcPts val="4158"/>
              </a:lnSpc>
              <a:buFont typeface="Arial"/>
              <a:buChar char="•"/>
            </a:pPr>
            <a:r>
              <a:rPr lang="en-US" sz="2446" spc="2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m</a:t>
            </a:r>
            <a:r>
              <a:rPr lang="en-US" sz="2446" spc="2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ajority of revenue and net earnings are generated through Call consultations, significantly outperforming all other types, while Complementary and Public Live Call sessions contribute negligible revenue.</a:t>
            </a:r>
          </a:p>
          <a:p>
            <a:pPr algn="l" marL="528193" indent="-264096" lvl="1">
              <a:lnSpc>
                <a:spcPts val="4158"/>
              </a:lnSpc>
              <a:buFont typeface="Arial"/>
              <a:buChar char="•"/>
            </a:pPr>
            <a:r>
              <a:rPr lang="en-US" sz="2446" spc="2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To maximize profitability, it's recommended to focus resources on enhancing Call consultations (e.g., quality, availability, promotions) and re-evaluate or optimize low-performing types like Complementary or Public Live Calls.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72023" y="462912"/>
            <a:ext cx="8943954" cy="1131576"/>
            <a:chOff x="0" y="0"/>
            <a:chExt cx="2355609" cy="298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55609" cy="298028"/>
            </a:xfrm>
            <a:custGeom>
              <a:avLst/>
              <a:gdLst/>
              <a:ahLst/>
              <a:cxnLst/>
              <a:rect r="r" b="b" t="t" l="l"/>
              <a:pathLst>
                <a:path h="298028" w="2355609">
                  <a:moveTo>
                    <a:pt x="68383" y="0"/>
                  </a:moveTo>
                  <a:lnTo>
                    <a:pt x="2287227" y="0"/>
                  </a:lnTo>
                  <a:cubicBezTo>
                    <a:pt x="2324993" y="0"/>
                    <a:pt x="2355609" y="30616"/>
                    <a:pt x="2355609" y="68383"/>
                  </a:cubicBezTo>
                  <a:lnTo>
                    <a:pt x="2355609" y="229645"/>
                  </a:lnTo>
                  <a:cubicBezTo>
                    <a:pt x="2355609" y="267412"/>
                    <a:pt x="2324993" y="298028"/>
                    <a:pt x="2287227" y="298028"/>
                  </a:cubicBezTo>
                  <a:lnTo>
                    <a:pt x="68383" y="298028"/>
                  </a:lnTo>
                  <a:cubicBezTo>
                    <a:pt x="30616" y="298028"/>
                    <a:pt x="0" y="267412"/>
                    <a:pt x="0" y="229645"/>
                  </a:cubicBezTo>
                  <a:lnTo>
                    <a:pt x="0" y="68383"/>
                  </a:lnTo>
                  <a:cubicBezTo>
                    <a:pt x="0" y="30616"/>
                    <a:pt x="30616" y="0"/>
                    <a:pt x="68383" y="0"/>
                  </a:cubicBezTo>
                  <a:close/>
                </a:path>
              </a:pathLst>
            </a:custGeom>
            <a:solidFill>
              <a:srgbClr val="F47C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2355609" cy="3837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432"/>
                </a:lnSpc>
              </a:pPr>
              <a:r>
                <a:rPr lang="en-US" sz="4594" spc="45">
                  <a:solidFill>
                    <a:srgbClr val="FE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Call Status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56312" y="3077467"/>
            <a:ext cx="7188229" cy="6180833"/>
            <a:chOff x="0" y="0"/>
            <a:chExt cx="1893196" cy="16278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3196" cy="1627874"/>
            </a:xfrm>
            <a:custGeom>
              <a:avLst/>
              <a:gdLst/>
              <a:ahLst/>
              <a:cxnLst/>
              <a:rect r="r" b="b" t="t" l="l"/>
              <a:pathLst>
                <a:path h="1627874" w="1893196">
                  <a:moveTo>
                    <a:pt x="44158" y="0"/>
                  </a:moveTo>
                  <a:lnTo>
                    <a:pt x="1849038" y="0"/>
                  </a:lnTo>
                  <a:cubicBezTo>
                    <a:pt x="1860749" y="0"/>
                    <a:pt x="1871981" y="4652"/>
                    <a:pt x="1880262" y="12934"/>
                  </a:cubicBezTo>
                  <a:cubicBezTo>
                    <a:pt x="1888544" y="21215"/>
                    <a:pt x="1893196" y="32447"/>
                    <a:pt x="1893196" y="44158"/>
                  </a:cubicBezTo>
                  <a:lnTo>
                    <a:pt x="1893196" y="1583716"/>
                  </a:lnTo>
                  <a:cubicBezTo>
                    <a:pt x="1893196" y="1595427"/>
                    <a:pt x="1888544" y="1606659"/>
                    <a:pt x="1880262" y="1614940"/>
                  </a:cubicBezTo>
                  <a:cubicBezTo>
                    <a:pt x="1871981" y="1623221"/>
                    <a:pt x="1860749" y="1627874"/>
                    <a:pt x="1849038" y="1627874"/>
                  </a:cubicBezTo>
                  <a:lnTo>
                    <a:pt x="44158" y="1627874"/>
                  </a:lnTo>
                  <a:cubicBezTo>
                    <a:pt x="32447" y="1627874"/>
                    <a:pt x="21215" y="1623221"/>
                    <a:pt x="12934" y="1614940"/>
                  </a:cubicBezTo>
                  <a:cubicBezTo>
                    <a:pt x="4652" y="1606659"/>
                    <a:pt x="0" y="1595427"/>
                    <a:pt x="0" y="1583716"/>
                  </a:cubicBezTo>
                  <a:lnTo>
                    <a:pt x="0" y="44158"/>
                  </a:lnTo>
                  <a:cubicBezTo>
                    <a:pt x="0" y="32447"/>
                    <a:pt x="4652" y="21215"/>
                    <a:pt x="12934" y="12934"/>
                  </a:cubicBezTo>
                  <a:cubicBezTo>
                    <a:pt x="21215" y="4652"/>
                    <a:pt x="32447" y="0"/>
                    <a:pt x="44158" y="0"/>
                  </a:cubicBezTo>
                  <a:close/>
                </a:path>
              </a:pathLst>
            </a:custGeom>
            <a:solidFill>
              <a:srgbClr val="FDF7E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893196" cy="1685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2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5400000">
            <a:off x="16372613" y="-227355"/>
            <a:ext cx="2512109" cy="2512109"/>
          </a:xfrm>
          <a:custGeom>
            <a:avLst/>
            <a:gdLst/>
            <a:ahLst/>
            <a:cxnLst/>
            <a:rect r="r" b="b" t="t" l="l"/>
            <a:pathLst>
              <a:path h="2512109" w="2512109">
                <a:moveTo>
                  <a:pt x="0" y="0"/>
                </a:moveTo>
                <a:lnTo>
                  <a:pt x="2512109" y="0"/>
                </a:lnTo>
                <a:lnTo>
                  <a:pt x="2512109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668625" y="2785395"/>
            <a:ext cx="9381730" cy="5722855"/>
          </a:xfrm>
          <a:custGeom>
            <a:avLst/>
            <a:gdLst/>
            <a:ahLst/>
            <a:cxnLst/>
            <a:rect r="r" b="b" t="t" l="l"/>
            <a:pathLst>
              <a:path h="5722855" w="9381730">
                <a:moveTo>
                  <a:pt x="0" y="0"/>
                </a:moveTo>
                <a:lnTo>
                  <a:pt x="9381730" y="0"/>
                </a:lnTo>
                <a:lnTo>
                  <a:pt x="9381730" y="5722855"/>
                </a:lnTo>
                <a:lnTo>
                  <a:pt x="0" y="57228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34468" y="3226771"/>
            <a:ext cx="6631916" cy="6471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4551" indent="-307275" lvl="1">
              <a:lnSpc>
                <a:spcPts val="5692"/>
              </a:lnSpc>
              <a:buFont typeface="Arial"/>
              <a:buChar char="•"/>
            </a:pPr>
            <a:r>
              <a:rPr lang="en-US" sz="2846" spc="2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Only 41% of c</a:t>
            </a:r>
            <a:r>
              <a:rPr lang="en-US" sz="2846" spc="2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alls are completed, while the rest are missed, busy, or failed — indicating low call engagement.</a:t>
            </a:r>
          </a:p>
          <a:p>
            <a:pPr algn="l" marL="614551" indent="-307275" lvl="1">
              <a:lnSpc>
                <a:spcPts val="5692"/>
              </a:lnSpc>
              <a:buFont typeface="Arial"/>
              <a:buChar char="•"/>
            </a:pPr>
            <a:r>
              <a:rPr lang="en-US" sz="2846" spc="2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Implement automated IVR calls for initial engagement and hire more agents to improve overall call completion percentage.</a:t>
            </a:r>
          </a:p>
          <a:p>
            <a:pPr algn="l">
              <a:lnSpc>
                <a:spcPts val="6892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72023" y="462912"/>
            <a:ext cx="8943954" cy="1131576"/>
            <a:chOff x="0" y="0"/>
            <a:chExt cx="2355609" cy="298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55609" cy="298028"/>
            </a:xfrm>
            <a:custGeom>
              <a:avLst/>
              <a:gdLst/>
              <a:ahLst/>
              <a:cxnLst/>
              <a:rect r="r" b="b" t="t" l="l"/>
              <a:pathLst>
                <a:path h="298028" w="2355609">
                  <a:moveTo>
                    <a:pt x="68383" y="0"/>
                  </a:moveTo>
                  <a:lnTo>
                    <a:pt x="2287227" y="0"/>
                  </a:lnTo>
                  <a:cubicBezTo>
                    <a:pt x="2324993" y="0"/>
                    <a:pt x="2355609" y="30616"/>
                    <a:pt x="2355609" y="68383"/>
                  </a:cubicBezTo>
                  <a:lnTo>
                    <a:pt x="2355609" y="229645"/>
                  </a:lnTo>
                  <a:cubicBezTo>
                    <a:pt x="2355609" y="267412"/>
                    <a:pt x="2324993" y="298028"/>
                    <a:pt x="2287227" y="298028"/>
                  </a:cubicBezTo>
                  <a:lnTo>
                    <a:pt x="68383" y="298028"/>
                  </a:lnTo>
                  <a:cubicBezTo>
                    <a:pt x="30616" y="298028"/>
                    <a:pt x="0" y="267412"/>
                    <a:pt x="0" y="229645"/>
                  </a:cubicBezTo>
                  <a:lnTo>
                    <a:pt x="0" y="68383"/>
                  </a:lnTo>
                  <a:cubicBezTo>
                    <a:pt x="0" y="30616"/>
                    <a:pt x="30616" y="0"/>
                    <a:pt x="68383" y="0"/>
                  </a:cubicBezTo>
                  <a:close/>
                </a:path>
              </a:pathLst>
            </a:custGeom>
            <a:solidFill>
              <a:srgbClr val="F47C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2355609" cy="3837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432"/>
                </a:lnSpc>
              </a:pPr>
              <a:r>
                <a:rPr lang="en-US" sz="4594" spc="45">
                  <a:solidFill>
                    <a:srgbClr val="FE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Chat Status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72388" y="2931431"/>
            <a:ext cx="7188229" cy="6677335"/>
            <a:chOff x="0" y="0"/>
            <a:chExt cx="1893196" cy="17586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3196" cy="1758640"/>
            </a:xfrm>
            <a:custGeom>
              <a:avLst/>
              <a:gdLst/>
              <a:ahLst/>
              <a:cxnLst/>
              <a:rect r="r" b="b" t="t" l="l"/>
              <a:pathLst>
                <a:path h="1758640" w="1893196">
                  <a:moveTo>
                    <a:pt x="44158" y="0"/>
                  </a:moveTo>
                  <a:lnTo>
                    <a:pt x="1849038" y="0"/>
                  </a:lnTo>
                  <a:cubicBezTo>
                    <a:pt x="1860749" y="0"/>
                    <a:pt x="1871981" y="4652"/>
                    <a:pt x="1880262" y="12934"/>
                  </a:cubicBezTo>
                  <a:cubicBezTo>
                    <a:pt x="1888544" y="21215"/>
                    <a:pt x="1893196" y="32447"/>
                    <a:pt x="1893196" y="44158"/>
                  </a:cubicBezTo>
                  <a:lnTo>
                    <a:pt x="1893196" y="1714481"/>
                  </a:lnTo>
                  <a:cubicBezTo>
                    <a:pt x="1893196" y="1726193"/>
                    <a:pt x="1888544" y="1737425"/>
                    <a:pt x="1880262" y="1745706"/>
                  </a:cubicBezTo>
                  <a:cubicBezTo>
                    <a:pt x="1871981" y="1753987"/>
                    <a:pt x="1860749" y="1758640"/>
                    <a:pt x="1849038" y="1758640"/>
                  </a:cubicBezTo>
                  <a:lnTo>
                    <a:pt x="44158" y="1758640"/>
                  </a:lnTo>
                  <a:cubicBezTo>
                    <a:pt x="32447" y="1758640"/>
                    <a:pt x="21215" y="1753987"/>
                    <a:pt x="12934" y="1745706"/>
                  </a:cubicBezTo>
                  <a:cubicBezTo>
                    <a:pt x="4652" y="1737425"/>
                    <a:pt x="0" y="1726193"/>
                    <a:pt x="0" y="1714481"/>
                  </a:cubicBezTo>
                  <a:lnTo>
                    <a:pt x="0" y="44158"/>
                  </a:lnTo>
                  <a:cubicBezTo>
                    <a:pt x="0" y="32447"/>
                    <a:pt x="4652" y="21215"/>
                    <a:pt x="12934" y="12934"/>
                  </a:cubicBezTo>
                  <a:cubicBezTo>
                    <a:pt x="21215" y="4652"/>
                    <a:pt x="32447" y="0"/>
                    <a:pt x="44158" y="0"/>
                  </a:cubicBezTo>
                  <a:close/>
                </a:path>
              </a:pathLst>
            </a:custGeom>
            <a:solidFill>
              <a:srgbClr val="FDF7E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893196" cy="1815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2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5400000">
            <a:off x="16372613" y="-227355"/>
            <a:ext cx="2512109" cy="2512109"/>
          </a:xfrm>
          <a:custGeom>
            <a:avLst/>
            <a:gdLst/>
            <a:ahLst/>
            <a:cxnLst/>
            <a:rect r="r" b="b" t="t" l="l"/>
            <a:pathLst>
              <a:path h="2512109" w="2512109">
                <a:moveTo>
                  <a:pt x="0" y="0"/>
                </a:moveTo>
                <a:lnTo>
                  <a:pt x="2512109" y="0"/>
                </a:lnTo>
                <a:lnTo>
                  <a:pt x="2512109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44000" y="3246068"/>
            <a:ext cx="8484667" cy="5010498"/>
          </a:xfrm>
          <a:custGeom>
            <a:avLst/>
            <a:gdLst/>
            <a:ahLst/>
            <a:cxnLst/>
            <a:rect r="r" b="b" t="t" l="l"/>
            <a:pathLst>
              <a:path h="5010498" w="8484667">
                <a:moveTo>
                  <a:pt x="0" y="0"/>
                </a:moveTo>
                <a:lnTo>
                  <a:pt x="8484667" y="0"/>
                </a:lnTo>
                <a:lnTo>
                  <a:pt x="8484667" y="5010498"/>
                </a:lnTo>
                <a:lnTo>
                  <a:pt x="0" y="50104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51" t="0" r="-151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50544" y="3084143"/>
            <a:ext cx="6631916" cy="6524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6140" indent="-318070" lvl="1">
              <a:lnSpc>
                <a:spcPts val="5185"/>
              </a:lnSpc>
              <a:buFont typeface="Arial"/>
              <a:buChar char="•"/>
            </a:pPr>
            <a:r>
              <a:rPr lang="en-US" sz="2946" spc="2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Ac</a:t>
            </a:r>
            <a:r>
              <a:rPr lang="en-US" sz="2946" spc="2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cording to the given data,</a:t>
            </a:r>
          </a:p>
          <a:p>
            <a:pPr algn="l">
              <a:lnSpc>
                <a:spcPts val="5185"/>
              </a:lnSpc>
            </a:pPr>
            <a:r>
              <a:rPr lang="en-US" sz="2946" spc="2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only 29% of chats are completed, which indicates a low chat resolution rate.</a:t>
            </a:r>
          </a:p>
          <a:p>
            <a:pPr algn="l" marL="636140" indent="-318070" lvl="1">
              <a:lnSpc>
                <a:spcPts val="5185"/>
              </a:lnSpc>
              <a:buFont typeface="Arial"/>
              <a:buChar char="•"/>
            </a:pPr>
            <a:r>
              <a:rPr lang="en-US" sz="2946" spc="2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To improve the completion rate,</a:t>
            </a:r>
          </a:p>
          <a:p>
            <a:pPr algn="l">
              <a:lnSpc>
                <a:spcPts val="5185"/>
              </a:lnSpc>
            </a:pPr>
            <a:r>
              <a:rPr lang="en-US" sz="2946" spc="2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integrate AI-powered chatbots for initial engagement and</a:t>
            </a:r>
          </a:p>
          <a:p>
            <a:pPr algn="l">
              <a:lnSpc>
                <a:spcPts val="5185"/>
              </a:lnSpc>
            </a:pPr>
            <a:r>
              <a:rPr lang="en-US" sz="2946" spc="2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enhance bot response quality to drive better conversation outcomes.</a:t>
            </a:r>
          </a:p>
          <a:p>
            <a:pPr algn="l">
              <a:lnSpc>
                <a:spcPts val="5185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DAGtm_OQkVI</dc:identifier>
  <dcterms:modified xsi:type="dcterms:W3CDTF">2011-08-01T06:04:30Z</dcterms:modified>
  <cp:revision>1</cp:revision>
  <dc:title>Orange and white modern creative marketing plan Presentation </dc:title>
</cp:coreProperties>
</file>