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9"/>
  </p:notesMasterIdLst>
  <p:sldIdLst>
    <p:sldId id="256" r:id="rId5"/>
    <p:sldId id="257" r:id="rId6"/>
    <p:sldId id="260" r:id="rId7"/>
    <p:sldId id="261" r:id="rId8"/>
    <p:sldId id="262" r:id="rId9"/>
    <p:sldId id="263" r:id="rId10"/>
    <p:sldId id="258" r:id="rId11"/>
    <p:sldId id="264" r:id="rId12"/>
    <p:sldId id="280" r:id="rId13"/>
    <p:sldId id="278" r:id="rId14"/>
    <p:sldId id="279" r:id="rId15"/>
    <p:sldId id="267" r:id="rId16"/>
    <p:sldId id="268" r:id="rId17"/>
    <p:sldId id="269" r:id="rId18"/>
    <p:sldId id="270" r:id="rId19"/>
    <p:sldId id="272" r:id="rId20"/>
    <p:sldId id="273" r:id="rId21"/>
    <p:sldId id="274" r:id="rId22"/>
    <p:sldId id="275" r:id="rId23"/>
    <p:sldId id="282" r:id="rId24"/>
    <p:sldId id="283" r:id="rId25"/>
    <p:sldId id="284" r:id="rId26"/>
    <p:sldId id="276" r:id="rId27"/>
    <p:sldId id="277" r:id="rId28"/>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16" autoAdjust="0"/>
    <p:restoredTop sz="74189" autoAdjust="0"/>
  </p:normalViewPr>
  <p:slideViewPr>
    <p:cSldViewPr snapToGrid="0" snapToObjects="1" showGuides="1">
      <p:cViewPr varScale="1">
        <p:scale>
          <a:sx n="61" d="100"/>
          <a:sy n="61" d="100"/>
        </p:scale>
        <p:origin x="1392"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3/28/2024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14</a:t>
            </a:fld>
            <a:endParaRPr lang="en-US"/>
          </a:p>
        </p:txBody>
      </p:sp>
    </p:spTree>
    <p:extLst>
      <p:ext uri="{BB962C8B-B14F-4D97-AF65-F5344CB8AC3E}">
        <p14:creationId xmlns:p14="http://schemas.microsoft.com/office/powerpoint/2010/main" val="227340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15</a:t>
            </a:fld>
            <a:endParaRPr lang="en-US"/>
          </a:p>
        </p:txBody>
      </p:sp>
    </p:spTree>
    <p:extLst>
      <p:ext uri="{BB962C8B-B14F-4D97-AF65-F5344CB8AC3E}">
        <p14:creationId xmlns:p14="http://schemas.microsoft.com/office/powerpoint/2010/main" val="2492983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16</a:t>
            </a:fld>
            <a:endParaRPr lang="en-US"/>
          </a:p>
        </p:txBody>
      </p:sp>
    </p:spTree>
    <p:extLst>
      <p:ext uri="{BB962C8B-B14F-4D97-AF65-F5344CB8AC3E}">
        <p14:creationId xmlns:p14="http://schemas.microsoft.com/office/powerpoint/2010/main" val="461739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17</a:t>
            </a:fld>
            <a:endParaRPr lang="en-US"/>
          </a:p>
        </p:txBody>
      </p:sp>
    </p:spTree>
    <p:extLst>
      <p:ext uri="{BB962C8B-B14F-4D97-AF65-F5344CB8AC3E}">
        <p14:creationId xmlns:p14="http://schemas.microsoft.com/office/powerpoint/2010/main" val="941260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19</a:t>
            </a:fld>
            <a:endParaRPr lang="en-US"/>
          </a:p>
        </p:txBody>
      </p:sp>
    </p:spTree>
    <p:extLst>
      <p:ext uri="{BB962C8B-B14F-4D97-AF65-F5344CB8AC3E}">
        <p14:creationId xmlns:p14="http://schemas.microsoft.com/office/powerpoint/2010/main" val="569178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20</a:t>
            </a:fld>
            <a:endParaRPr lang="en-US"/>
          </a:p>
        </p:txBody>
      </p:sp>
    </p:spTree>
    <p:extLst>
      <p:ext uri="{BB962C8B-B14F-4D97-AF65-F5344CB8AC3E}">
        <p14:creationId xmlns:p14="http://schemas.microsoft.com/office/powerpoint/2010/main" val="1853297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21</a:t>
            </a:fld>
            <a:endParaRPr lang="en-US"/>
          </a:p>
        </p:txBody>
      </p:sp>
    </p:spTree>
    <p:extLst>
      <p:ext uri="{BB962C8B-B14F-4D97-AF65-F5344CB8AC3E}">
        <p14:creationId xmlns:p14="http://schemas.microsoft.com/office/powerpoint/2010/main" val="22113961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22</a:t>
            </a:fld>
            <a:endParaRPr lang="en-US"/>
          </a:p>
        </p:txBody>
      </p:sp>
    </p:spTree>
    <p:extLst>
      <p:ext uri="{BB962C8B-B14F-4D97-AF65-F5344CB8AC3E}">
        <p14:creationId xmlns:p14="http://schemas.microsoft.com/office/powerpoint/2010/main" val="1465091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8</a:t>
            </a:fld>
            <a:endParaRPr lang="en-US"/>
          </a:p>
        </p:txBody>
      </p:sp>
    </p:spTree>
    <p:extLst>
      <p:ext uri="{BB962C8B-B14F-4D97-AF65-F5344CB8AC3E}">
        <p14:creationId xmlns:p14="http://schemas.microsoft.com/office/powerpoint/2010/main" val="3965504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9</a:t>
            </a:fld>
            <a:endParaRPr lang="en-US"/>
          </a:p>
        </p:txBody>
      </p:sp>
    </p:spTree>
    <p:extLst>
      <p:ext uri="{BB962C8B-B14F-4D97-AF65-F5344CB8AC3E}">
        <p14:creationId xmlns:p14="http://schemas.microsoft.com/office/powerpoint/2010/main" val="1613520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10</a:t>
            </a:fld>
            <a:endParaRPr lang="en-US"/>
          </a:p>
        </p:txBody>
      </p:sp>
    </p:spTree>
    <p:extLst>
      <p:ext uri="{BB962C8B-B14F-4D97-AF65-F5344CB8AC3E}">
        <p14:creationId xmlns:p14="http://schemas.microsoft.com/office/powerpoint/2010/main" val="808908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11</a:t>
            </a:fld>
            <a:endParaRPr lang="en-US"/>
          </a:p>
        </p:txBody>
      </p:sp>
    </p:spTree>
    <p:extLst>
      <p:ext uri="{BB962C8B-B14F-4D97-AF65-F5344CB8AC3E}">
        <p14:creationId xmlns:p14="http://schemas.microsoft.com/office/powerpoint/2010/main" val="3321155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12</a:t>
            </a:fld>
            <a:endParaRPr lang="en-US"/>
          </a:p>
        </p:txBody>
      </p:sp>
    </p:spTree>
    <p:extLst>
      <p:ext uri="{BB962C8B-B14F-4D97-AF65-F5344CB8AC3E}">
        <p14:creationId xmlns:p14="http://schemas.microsoft.com/office/powerpoint/2010/main" val="3322454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13</a:t>
            </a:fld>
            <a:endParaRPr lang="en-US"/>
          </a:p>
        </p:txBody>
      </p:sp>
    </p:spTree>
    <p:extLst>
      <p:ext uri="{BB962C8B-B14F-4D97-AF65-F5344CB8AC3E}">
        <p14:creationId xmlns:p14="http://schemas.microsoft.com/office/powerpoint/2010/main" val="1824508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us1.ca.analytics.ibm.com/bi/?perspective=dashboard&amp;pathRef=.my_folders%2FIBM%2BCapstone%2BProject%2BDashboard&amp;action=view&amp;mode=dashboard&amp;subView=model0000018e7002d12b_00000000"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hyperlink" Target="https://github.com/VishShaji/Stack-Overflow-Developer-Survey-2019-DashBoard-IBM-Cognos-Analytics/blob/main/IbmCapstoneDashboard.pdf"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1825625"/>
            <a:ext cx="5180880" cy="2733991"/>
          </a:xfrm>
        </p:spPr>
        <p:txBody>
          <a:bodyPr anchor="ctr">
            <a:normAutofit/>
          </a:bodyPr>
          <a:lstStyle/>
          <a:p>
            <a:r>
              <a:rPr lang="en-GB" dirty="0">
                <a:solidFill>
                  <a:srgbClr val="0E659B"/>
                </a:solidFill>
              </a:rPr>
              <a:t>Stack Overflow Developer Survey 2019</a:t>
            </a:r>
            <a:endParaRPr lang="en-US" dirty="0">
              <a:solidFill>
                <a:srgbClr val="0E659B"/>
              </a:solidFill>
            </a:endParaRP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096000" y="4559256"/>
            <a:ext cx="5181600" cy="1613242"/>
          </a:xfrm>
        </p:spPr>
        <p:txBody>
          <a:bodyPr>
            <a:normAutofit/>
          </a:bodyPr>
          <a:lstStyle/>
          <a:p>
            <a:pPr marL="0" indent="0">
              <a:buNone/>
            </a:pPr>
            <a:r>
              <a:rPr lang="en-US" dirty="0"/>
              <a:t>VISHAL SHAJI</a:t>
            </a:r>
          </a:p>
          <a:p>
            <a:pPr marL="0" indent="0">
              <a:buNone/>
            </a:pPr>
            <a:r>
              <a:rPr lang="en-US" dirty="0"/>
              <a:t>28 March 2024</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Picture 5" descr="A graph of different colored squares&#10;&#10;Description automatically generated">
            <a:extLst>
              <a:ext uri="{FF2B5EF4-FFF2-40B4-BE49-F238E27FC236}">
                <a16:creationId xmlns:a16="http://schemas.microsoft.com/office/drawing/2014/main" id="{DFA03AC2-4C4C-6936-7FB5-D09686076C24}"/>
              </a:ext>
            </a:extLst>
          </p:cNvPr>
          <p:cNvPicPr>
            <a:picLocks noChangeAspect="1"/>
          </p:cNvPicPr>
          <p:nvPr/>
        </p:nvPicPr>
        <p:blipFill>
          <a:blip r:embed="rId3"/>
          <a:stretch>
            <a:fillRect/>
          </a:stretch>
        </p:blipFill>
        <p:spPr>
          <a:xfrm>
            <a:off x="0" y="2667933"/>
            <a:ext cx="6172200" cy="3347755"/>
          </a:xfrm>
          <a:prstGeom prst="rect">
            <a:avLst/>
          </a:prstGeom>
        </p:spPr>
      </p:pic>
      <p:pic>
        <p:nvPicPr>
          <p:cNvPr id="9" name="Picture 8" descr="A graph of different colored squares&#10;&#10;Description automatically generated">
            <a:extLst>
              <a:ext uri="{FF2B5EF4-FFF2-40B4-BE49-F238E27FC236}">
                <a16:creationId xmlns:a16="http://schemas.microsoft.com/office/drawing/2014/main" id="{567CFF1D-EF49-4218-8105-659C24167340}"/>
              </a:ext>
            </a:extLst>
          </p:cNvPr>
          <p:cNvPicPr>
            <a:picLocks noChangeAspect="1"/>
          </p:cNvPicPr>
          <p:nvPr/>
        </p:nvPicPr>
        <p:blipFill>
          <a:blip r:embed="rId4"/>
          <a:stretch>
            <a:fillRect/>
          </a:stretch>
        </p:blipFill>
        <p:spPr>
          <a:xfrm>
            <a:off x="6240361" y="2667933"/>
            <a:ext cx="5951640" cy="3401935"/>
          </a:xfrm>
          <a:prstGeom prst="rect">
            <a:avLst/>
          </a:prstGeom>
        </p:spPr>
      </p:pic>
    </p:spTree>
    <p:extLst>
      <p:ext uri="{BB962C8B-B14F-4D97-AF65-F5344CB8AC3E}">
        <p14:creationId xmlns:p14="http://schemas.microsoft.com/office/powerpoint/2010/main" val="1074638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125261"/>
            <a:ext cx="10515600" cy="1565428"/>
          </a:xfrm>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390389"/>
            <a:ext cx="5181600" cy="4786574"/>
          </a:xfrm>
        </p:spPr>
        <p:txBody>
          <a:bodyPr>
            <a:normAutofit fontScale="77500" lnSpcReduction="20000"/>
          </a:bodyPr>
          <a:lstStyle/>
          <a:p>
            <a:pPr marL="0" indent="0">
              <a:buNone/>
            </a:pPr>
            <a:r>
              <a:rPr lang="en-US" dirty="0"/>
              <a:t>Findings</a:t>
            </a:r>
          </a:p>
          <a:p>
            <a:pPr marL="0" indent="0">
              <a:buNone/>
            </a:pPr>
            <a:endParaRPr lang="en-US" dirty="0"/>
          </a:p>
          <a:p>
            <a:r>
              <a:rPr lang="en-US" dirty="0"/>
              <a:t>MySQL and Microsoft SQL Server are the most popular database used currently.</a:t>
            </a:r>
          </a:p>
          <a:p>
            <a:r>
              <a:rPr lang="en-US" dirty="0"/>
              <a:t>MongoDB comes next in popularity.</a:t>
            </a:r>
          </a:p>
          <a:p>
            <a:r>
              <a:rPr lang="en-US" dirty="0"/>
              <a:t>MongoDB and Elasticsearch have higher preference for the next year.</a:t>
            </a:r>
          </a:p>
          <a:p>
            <a:r>
              <a:rPr lang="en-US" dirty="0"/>
              <a:t>PostgreSQL takes the title for most preference among the SQL databases for next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390389"/>
            <a:ext cx="5181600" cy="4786574"/>
          </a:xfrm>
        </p:spPr>
        <p:txBody>
          <a:bodyPr>
            <a:normAutofit fontScale="77500" lnSpcReduction="20000"/>
          </a:bodyPr>
          <a:lstStyle/>
          <a:p>
            <a:pPr marL="0" indent="0">
              <a:buNone/>
            </a:pPr>
            <a:r>
              <a:rPr lang="en-US" dirty="0"/>
              <a:t>Implications</a:t>
            </a:r>
          </a:p>
          <a:p>
            <a:pPr marL="0" indent="0">
              <a:buNone/>
            </a:pPr>
            <a:endParaRPr lang="en-US" dirty="0"/>
          </a:p>
          <a:p>
            <a:r>
              <a:rPr lang="en-US" dirty="0"/>
              <a:t>The popularity of MySQL and Microsoft SQL Server are the preferred relational databases for a while.</a:t>
            </a:r>
          </a:p>
          <a:p>
            <a:r>
              <a:rPr lang="en-US" dirty="0"/>
              <a:t>MongoDB has been the most popular non relational database.</a:t>
            </a:r>
          </a:p>
          <a:p>
            <a:r>
              <a:rPr lang="en-US" dirty="0"/>
              <a:t>Due to the extremely high amount to unorganized data going forward, non relational databases: MongoDB and Elasticsearch, are the most popular.</a:t>
            </a:r>
          </a:p>
          <a:p>
            <a:r>
              <a:rPr lang="en-US" dirty="0"/>
              <a:t>PostgreSQL could more preferred in the coming years as it has many </a:t>
            </a:r>
            <a:r>
              <a:rPr lang="en-US" dirty="0" err="1"/>
              <a:t>adavntages</a:t>
            </a:r>
            <a:r>
              <a:rPr lang="en-US" dirty="0"/>
              <a:t> over the other Relational Databases</a:t>
            </a:r>
          </a:p>
        </p:txBody>
      </p:sp>
    </p:spTree>
    <p:extLst>
      <p:ext uri="{BB962C8B-B14F-4D97-AF65-F5344CB8AC3E}">
        <p14:creationId xmlns:p14="http://schemas.microsoft.com/office/powerpoint/2010/main" val="2659604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a:bodyPr>
          <a:lstStyle/>
          <a:p>
            <a:pPr marL="0" indent="0">
              <a:buNone/>
            </a:pPr>
            <a:r>
              <a:rPr lang="en-US" sz="2200" dirty="0">
                <a:hlinkClick r:id="rId3"/>
              </a:rPr>
              <a:t>Click to Go to Dashboard</a:t>
            </a:r>
            <a:endParaRPr lang="en-US" sz="2200" dirty="0"/>
          </a:p>
          <a:p>
            <a:pPr marL="0" indent="0">
              <a:buNone/>
            </a:pPr>
            <a:r>
              <a:rPr lang="en-US" sz="2200" dirty="0">
                <a:hlinkClick r:id="rId4"/>
              </a:rPr>
              <a:t>Click to Go to Dashboard(PDF)</a:t>
            </a:r>
            <a:endParaRPr lang="en-US" sz="2200" dirty="0"/>
          </a:p>
          <a:p>
            <a:pPr marL="0" indent="0">
              <a:buNone/>
            </a:pPr>
            <a:endParaRPr lang="en-US" sz="2200" dirty="0"/>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5"/>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4" name="Picture 3" descr="A close-up of a graph&#10;&#10;Description automatically generated">
            <a:extLst>
              <a:ext uri="{FF2B5EF4-FFF2-40B4-BE49-F238E27FC236}">
                <a16:creationId xmlns:a16="http://schemas.microsoft.com/office/drawing/2014/main" id="{CBEB8EC0-0927-7A53-0929-E24FD64F46D4}"/>
              </a:ext>
            </a:extLst>
          </p:cNvPr>
          <p:cNvPicPr>
            <a:picLocks noChangeAspect="1"/>
          </p:cNvPicPr>
          <p:nvPr/>
        </p:nvPicPr>
        <p:blipFill>
          <a:blip r:embed="rId3"/>
          <a:stretch>
            <a:fillRect/>
          </a:stretch>
        </p:blipFill>
        <p:spPr>
          <a:xfrm>
            <a:off x="925883" y="1370074"/>
            <a:ext cx="8616710" cy="4955570"/>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4" name="Picture 3" descr="A close-up of a graph&#10;&#10;Description automatically generated">
            <a:extLst>
              <a:ext uri="{FF2B5EF4-FFF2-40B4-BE49-F238E27FC236}">
                <a16:creationId xmlns:a16="http://schemas.microsoft.com/office/drawing/2014/main" id="{ABE0DFCD-B3A1-3995-CF36-CBD7A8743342}"/>
              </a:ext>
            </a:extLst>
          </p:cNvPr>
          <p:cNvPicPr>
            <a:picLocks noChangeAspect="1"/>
          </p:cNvPicPr>
          <p:nvPr/>
        </p:nvPicPr>
        <p:blipFill>
          <a:blip r:embed="rId3"/>
          <a:stretch>
            <a:fillRect/>
          </a:stretch>
        </p:blipFill>
        <p:spPr>
          <a:xfrm>
            <a:off x="951978" y="1408670"/>
            <a:ext cx="8430018" cy="4915375"/>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4" name="Picture 3" descr="A close-up of a graph&#10;&#10;Description automatically generated">
            <a:extLst>
              <a:ext uri="{FF2B5EF4-FFF2-40B4-BE49-F238E27FC236}">
                <a16:creationId xmlns:a16="http://schemas.microsoft.com/office/drawing/2014/main" id="{9865EEAE-E49F-73A1-2278-F8BDC7463C72}"/>
              </a:ext>
            </a:extLst>
          </p:cNvPr>
          <p:cNvPicPr>
            <a:picLocks noChangeAspect="1"/>
          </p:cNvPicPr>
          <p:nvPr/>
        </p:nvPicPr>
        <p:blipFill>
          <a:blip r:embed="rId3"/>
          <a:stretch>
            <a:fillRect/>
          </a:stretch>
        </p:blipFill>
        <p:spPr>
          <a:xfrm>
            <a:off x="988512" y="1427249"/>
            <a:ext cx="8299048" cy="4961025"/>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3"/>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lstStyle/>
          <a:p>
            <a:pPr marL="0" indent="0">
              <a:buNone/>
            </a:pPr>
            <a:r>
              <a:rPr lang="en-US" dirty="0"/>
              <a:t>What are the most popular</a:t>
            </a:r>
          </a:p>
          <a:p>
            <a:pPr lvl="1"/>
            <a:r>
              <a:rPr lang="en-US" dirty="0"/>
              <a:t>Languages</a:t>
            </a:r>
          </a:p>
          <a:p>
            <a:pPr lvl="1"/>
            <a:r>
              <a:rPr lang="en-US" dirty="0"/>
              <a:t>Databases</a:t>
            </a:r>
          </a:p>
          <a:p>
            <a:pPr lvl="1"/>
            <a:r>
              <a:rPr lang="en-US" dirty="0"/>
              <a:t>Platform</a:t>
            </a:r>
          </a:p>
          <a:p>
            <a:pPr marL="0" indent="0">
              <a:buNone/>
            </a:pPr>
            <a:r>
              <a:rPr lang="en-US" dirty="0"/>
              <a:t>Who were the respondents to the data and how is its distribution?</a:t>
            </a: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2161130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92500" lnSpcReduction="10000"/>
          </a:bodyPr>
          <a:lstStyle/>
          <a:p>
            <a:pPr marL="0" indent="0">
              <a:buNone/>
            </a:pPr>
            <a:r>
              <a:rPr lang="en-US" dirty="0"/>
              <a:t>Findings</a:t>
            </a:r>
          </a:p>
          <a:p>
            <a:pPr marL="0" indent="0">
              <a:buNone/>
            </a:pPr>
            <a:endParaRPr lang="en-US" dirty="0"/>
          </a:p>
          <a:p>
            <a:r>
              <a:rPr lang="en-US" dirty="0"/>
              <a:t>Most of the respondents were Men of age 24-30</a:t>
            </a:r>
          </a:p>
          <a:p>
            <a:r>
              <a:rPr lang="en-US" dirty="0"/>
              <a:t>Html/CSS </a:t>
            </a:r>
            <a:r>
              <a:rPr lang="en-GB" dirty="0"/>
              <a:t>are the most preferred languages to work with this year and the next year.</a:t>
            </a:r>
          </a:p>
          <a:p>
            <a:r>
              <a:rPr lang="en-US" dirty="0"/>
              <a:t>Docker </a:t>
            </a:r>
            <a:r>
              <a:rPr lang="en-US" dirty="0" err="1"/>
              <a:t>andAWS</a:t>
            </a:r>
            <a:r>
              <a:rPr lang="en-US" dirty="0"/>
              <a:t> seems to be the most in demand platform for the future.</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92500" lnSpcReduction="10000"/>
          </a:bodyPr>
          <a:lstStyle/>
          <a:p>
            <a:pPr marL="0" indent="0">
              <a:buNone/>
            </a:pPr>
            <a:r>
              <a:rPr lang="en-US" dirty="0"/>
              <a:t>Implications</a:t>
            </a:r>
          </a:p>
          <a:p>
            <a:pPr marL="0" indent="0">
              <a:buNone/>
            </a:pPr>
            <a:endParaRPr lang="en-US" dirty="0"/>
          </a:p>
          <a:p>
            <a:r>
              <a:rPr lang="en-US" dirty="0"/>
              <a:t>There is a disparity in the gender distribution in STEM fields.</a:t>
            </a:r>
          </a:p>
          <a:p>
            <a:r>
              <a:rPr lang="en-US" dirty="0"/>
              <a:t>Web development is very much relevant even in the coming years.</a:t>
            </a:r>
          </a:p>
          <a:p>
            <a:r>
              <a:rPr lang="en-US" dirty="0"/>
              <a:t>Rise in Cloud computing has helped AWS remain at the top while the ability to deploy lightweight applications brings demand to Docker.</a:t>
            </a:r>
          </a:p>
        </p:txBody>
      </p:sp>
    </p:spTree>
    <p:extLst>
      <p:ext uri="{BB962C8B-B14F-4D97-AF65-F5344CB8AC3E}">
        <p14:creationId xmlns:p14="http://schemas.microsoft.com/office/powerpoint/2010/main" val="647271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a:bodyPr>
          <a:lstStyle/>
          <a:p>
            <a:r>
              <a:rPr lang="en-US" dirty="0"/>
              <a:t>Web Development remains very much relevant for the future.</a:t>
            </a:r>
          </a:p>
          <a:p>
            <a:r>
              <a:rPr lang="en-US" dirty="0"/>
              <a:t>Angular JS and React appears to be the demanded framework for web developers next year.</a:t>
            </a:r>
          </a:p>
          <a:p>
            <a:r>
              <a:rPr lang="en-US" dirty="0"/>
              <a:t>There is diversification of demand in programming languages.</a:t>
            </a:r>
          </a:p>
          <a:p>
            <a:r>
              <a:rPr lang="en-US" dirty="0"/>
              <a:t>Docker and AWS are very beneficial platforms to work with.</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50729"/>
            <a:ext cx="10515600" cy="1081641"/>
          </a:xfrm>
        </p:spPr>
        <p:txBody>
          <a:bodyPr anchor="ctr">
            <a:normAutofit/>
          </a:bodyPr>
          <a:lstStyle/>
          <a:p>
            <a:r>
              <a:rPr lang="en-US" dirty="0"/>
              <a:t>APPENDIX</a:t>
            </a:r>
          </a:p>
        </p:txBody>
      </p:sp>
      <p:pic>
        <p:nvPicPr>
          <p:cNvPr id="6" name="Content Placeholder 5" descr="A pie chart with numbers and text&#10;&#10;Description automatically generated">
            <a:extLst>
              <a:ext uri="{FF2B5EF4-FFF2-40B4-BE49-F238E27FC236}">
                <a16:creationId xmlns:a16="http://schemas.microsoft.com/office/drawing/2014/main" id="{D02E658C-43F1-C87A-27DF-1F0F819F9840}"/>
              </a:ext>
            </a:extLst>
          </p:cNvPr>
          <p:cNvPicPr>
            <a:picLocks noGrp="1" noChangeAspect="1"/>
          </p:cNvPicPr>
          <p:nvPr>
            <p:ph sz="half" idx="2"/>
          </p:nvPr>
        </p:nvPicPr>
        <p:blipFill>
          <a:blip r:embed="rId3"/>
          <a:stretch>
            <a:fillRect/>
          </a:stretch>
        </p:blipFill>
        <p:spPr>
          <a:xfrm>
            <a:off x="2851440" y="1432371"/>
            <a:ext cx="3959360" cy="3734822"/>
          </a:xfrm>
        </p:spPr>
      </p:pic>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4"/>
          <a:stretch>
            <a:fillRect/>
          </a:stretch>
        </p:blipFill>
        <p:spPr>
          <a:xfrm>
            <a:off x="619894" y="1227225"/>
            <a:ext cx="2110797" cy="2110797"/>
          </a:xfrm>
          <a:prstGeom prst="rect">
            <a:avLst/>
          </a:prstGeom>
        </p:spPr>
      </p:pic>
      <p:pic>
        <p:nvPicPr>
          <p:cNvPr id="13" name="Picture 12" descr="A pie chart with different colored circles&#10;&#10;Description automatically generated">
            <a:extLst>
              <a:ext uri="{FF2B5EF4-FFF2-40B4-BE49-F238E27FC236}">
                <a16:creationId xmlns:a16="http://schemas.microsoft.com/office/drawing/2014/main" id="{0D4CF76D-DDCD-EFFF-EFE7-49AFABFF2D4B}"/>
              </a:ext>
            </a:extLst>
          </p:cNvPr>
          <p:cNvPicPr>
            <a:picLocks noChangeAspect="1"/>
          </p:cNvPicPr>
          <p:nvPr/>
        </p:nvPicPr>
        <p:blipFill>
          <a:blip r:embed="rId5"/>
          <a:stretch>
            <a:fillRect/>
          </a:stretch>
        </p:blipFill>
        <p:spPr>
          <a:xfrm>
            <a:off x="7467592" y="1418145"/>
            <a:ext cx="3886208" cy="3749047"/>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50729"/>
            <a:ext cx="10515600" cy="1081641"/>
          </a:xfrm>
        </p:spPr>
        <p:txBody>
          <a:bodyPr anchor="ctr">
            <a:normAutofit/>
          </a:bodyPr>
          <a:lstStyle/>
          <a:p>
            <a:r>
              <a:rPr lang="en-US" dirty="0"/>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3"/>
          <a:stretch>
            <a:fillRect/>
          </a:stretch>
        </p:blipFill>
        <p:spPr>
          <a:xfrm>
            <a:off x="619894" y="1227225"/>
            <a:ext cx="2110797" cy="2110797"/>
          </a:xfrm>
          <a:prstGeom prst="rect">
            <a:avLst/>
          </a:prstGeom>
        </p:spPr>
      </p:pic>
      <p:pic>
        <p:nvPicPr>
          <p:cNvPr id="10" name="Picture 9" descr="A graph with blue dots&#10;&#10;Description automatically generated">
            <a:extLst>
              <a:ext uri="{FF2B5EF4-FFF2-40B4-BE49-F238E27FC236}">
                <a16:creationId xmlns:a16="http://schemas.microsoft.com/office/drawing/2014/main" id="{BE842F8F-0F0A-20D2-A341-09E4ECD0330C}"/>
              </a:ext>
            </a:extLst>
          </p:cNvPr>
          <p:cNvPicPr>
            <a:picLocks noChangeAspect="1"/>
          </p:cNvPicPr>
          <p:nvPr/>
        </p:nvPicPr>
        <p:blipFill>
          <a:blip r:embed="rId4"/>
          <a:stretch>
            <a:fillRect/>
          </a:stretch>
        </p:blipFill>
        <p:spPr>
          <a:xfrm>
            <a:off x="7268993" y="1432370"/>
            <a:ext cx="5248666" cy="4105664"/>
          </a:xfrm>
          <a:prstGeom prst="rect">
            <a:avLst/>
          </a:prstGeom>
        </p:spPr>
      </p:pic>
      <p:pic>
        <p:nvPicPr>
          <p:cNvPr id="9" name="Picture 8" descr="A graph of a bar graph&#10;&#10;Description automatically generated with medium confidence">
            <a:extLst>
              <a:ext uri="{FF2B5EF4-FFF2-40B4-BE49-F238E27FC236}">
                <a16:creationId xmlns:a16="http://schemas.microsoft.com/office/drawing/2014/main" id="{54CB1718-DB0E-1FD0-759E-8A9C611F0DFC}"/>
              </a:ext>
            </a:extLst>
          </p:cNvPr>
          <p:cNvPicPr>
            <a:picLocks noChangeAspect="1"/>
          </p:cNvPicPr>
          <p:nvPr/>
        </p:nvPicPr>
        <p:blipFill>
          <a:blip r:embed="rId5"/>
          <a:stretch>
            <a:fillRect/>
          </a:stretch>
        </p:blipFill>
        <p:spPr>
          <a:xfrm>
            <a:off x="2730691" y="1432370"/>
            <a:ext cx="4709169" cy="3913640"/>
          </a:xfrm>
          <a:prstGeom prst="rect">
            <a:avLst/>
          </a:prstGeom>
        </p:spPr>
      </p:pic>
    </p:spTree>
    <p:extLst>
      <p:ext uri="{BB962C8B-B14F-4D97-AF65-F5344CB8AC3E}">
        <p14:creationId xmlns:p14="http://schemas.microsoft.com/office/powerpoint/2010/main" val="2397860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50729"/>
            <a:ext cx="10515600" cy="1081641"/>
          </a:xfrm>
        </p:spPr>
        <p:txBody>
          <a:bodyPr anchor="ctr">
            <a:normAutofit/>
          </a:bodyPr>
          <a:lstStyle/>
          <a:p>
            <a:r>
              <a:rPr lang="en-US" dirty="0"/>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3"/>
          <a:stretch>
            <a:fillRect/>
          </a:stretch>
        </p:blipFill>
        <p:spPr>
          <a:xfrm>
            <a:off x="619894" y="1227225"/>
            <a:ext cx="2110797" cy="2110797"/>
          </a:xfrm>
          <a:prstGeom prst="rect">
            <a:avLst/>
          </a:prstGeom>
        </p:spPr>
      </p:pic>
      <p:pic>
        <p:nvPicPr>
          <p:cNvPr id="3" name="Picture 2" descr="A graph of a bar chart&#10;&#10;Description automatically generated with medium confidence">
            <a:extLst>
              <a:ext uri="{FF2B5EF4-FFF2-40B4-BE49-F238E27FC236}">
                <a16:creationId xmlns:a16="http://schemas.microsoft.com/office/drawing/2014/main" id="{91A6E56C-6043-24A1-C48C-9AF9FC565EB2}"/>
              </a:ext>
            </a:extLst>
          </p:cNvPr>
          <p:cNvPicPr>
            <a:picLocks noChangeAspect="1"/>
          </p:cNvPicPr>
          <p:nvPr/>
        </p:nvPicPr>
        <p:blipFill>
          <a:blip r:embed="rId4"/>
          <a:stretch>
            <a:fillRect/>
          </a:stretch>
        </p:blipFill>
        <p:spPr>
          <a:xfrm>
            <a:off x="6872433" y="1478090"/>
            <a:ext cx="4946914" cy="4059944"/>
          </a:xfrm>
          <a:prstGeom prst="rect">
            <a:avLst/>
          </a:prstGeom>
        </p:spPr>
      </p:pic>
      <p:pic>
        <p:nvPicPr>
          <p:cNvPr id="11" name="Picture 10" descr="A graph with a bar&#10;&#10;Description automatically generated">
            <a:extLst>
              <a:ext uri="{FF2B5EF4-FFF2-40B4-BE49-F238E27FC236}">
                <a16:creationId xmlns:a16="http://schemas.microsoft.com/office/drawing/2014/main" id="{A0F7FCB6-768C-93AC-0D28-04C971B0C67E}"/>
              </a:ext>
            </a:extLst>
          </p:cNvPr>
          <p:cNvPicPr>
            <a:picLocks noChangeAspect="1"/>
          </p:cNvPicPr>
          <p:nvPr/>
        </p:nvPicPr>
        <p:blipFill>
          <a:blip r:embed="rId5"/>
          <a:stretch>
            <a:fillRect/>
          </a:stretch>
        </p:blipFill>
        <p:spPr>
          <a:xfrm>
            <a:off x="2632472" y="1432370"/>
            <a:ext cx="4338181" cy="4105664"/>
          </a:xfrm>
          <a:prstGeom prst="rect">
            <a:avLst/>
          </a:prstGeom>
        </p:spPr>
      </p:pic>
    </p:spTree>
    <p:extLst>
      <p:ext uri="{BB962C8B-B14F-4D97-AF65-F5344CB8AC3E}">
        <p14:creationId xmlns:p14="http://schemas.microsoft.com/office/powerpoint/2010/main" val="3035602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50729"/>
            <a:ext cx="10515600" cy="1081641"/>
          </a:xfrm>
        </p:spPr>
        <p:txBody>
          <a:bodyPr anchor="ctr">
            <a:normAutofit/>
          </a:bodyPr>
          <a:lstStyle/>
          <a:p>
            <a:r>
              <a:rPr lang="en-US" dirty="0"/>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3"/>
          <a:stretch>
            <a:fillRect/>
          </a:stretch>
        </p:blipFill>
        <p:spPr>
          <a:xfrm>
            <a:off x="619894" y="1227225"/>
            <a:ext cx="2110797" cy="2110797"/>
          </a:xfrm>
          <a:prstGeom prst="rect">
            <a:avLst/>
          </a:prstGeom>
        </p:spPr>
      </p:pic>
      <p:pic>
        <p:nvPicPr>
          <p:cNvPr id="6" name="Picture 5" descr="A graph with a line going up&#10;&#10;Description automatically generated">
            <a:extLst>
              <a:ext uri="{FF2B5EF4-FFF2-40B4-BE49-F238E27FC236}">
                <a16:creationId xmlns:a16="http://schemas.microsoft.com/office/drawing/2014/main" id="{54AE0193-9336-AFD9-2522-60545CBAA298}"/>
              </a:ext>
            </a:extLst>
          </p:cNvPr>
          <p:cNvPicPr>
            <a:picLocks noChangeAspect="1"/>
          </p:cNvPicPr>
          <p:nvPr/>
        </p:nvPicPr>
        <p:blipFill>
          <a:blip r:embed="rId4"/>
          <a:stretch>
            <a:fillRect/>
          </a:stretch>
        </p:blipFill>
        <p:spPr>
          <a:xfrm>
            <a:off x="7358161" y="1448656"/>
            <a:ext cx="4088685" cy="3707417"/>
          </a:xfrm>
          <a:prstGeom prst="rect">
            <a:avLst/>
          </a:prstGeom>
        </p:spPr>
      </p:pic>
      <p:pic>
        <p:nvPicPr>
          <p:cNvPr id="8" name="Picture 7" descr="A graph with a line&#10;&#10;Description automatically generated">
            <a:extLst>
              <a:ext uri="{FF2B5EF4-FFF2-40B4-BE49-F238E27FC236}">
                <a16:creationId xmlns:a16="http://schemas.microsoft.com/office/drawing/2014/main" id="{FB113FC8-6C72-4080-D9C3-2A6C1E1579F1}"/>
              </a:ext>
            </a:extLst>
          </p:cNvPr>
          <p:cNvPicPr>
            <a:picLocks noChangeAspect="1"/>
          </p:cNvPicPr>
          <p:nvPr/>
        </p:nvPicPr>
        <p:blipFill>
          <a:blip r:embed="rId5"/>
          <a:stretch>
            <a:fillRect/>
          </a:stretch>
        </p:blipFill>
        <p:spPr>
          <a:xfrm>
            <a:off x="2948998" y="1432370"/>
            <a:ext cx="4316116" cy="3739991"/>
          </a:xfrm>
          <a:prstGeom prst="rect">
            <a:avLst/>
          </a:prstGeom>
        </p:spPr>
      </p:pic>
    </p:spTree>
    <p:extLst>
      <p:ext uri="{BB962C8B-B14F-4D97-AF65-F5344CB8AC3E}">
        <p14:creationId xmlns:p14="http://schemas.microsoft.com/office/powerpoint/2010/main" val="2261202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pic>
        <p:nvPicPr>
          <p:cNvPr id="5" name="Content Placeholder 4">
            <a:extLst>
              <a:ext uri="{FF2B5EF4-FFF2-40B4-BE49-F238E27FC236}">
                <a16:creationId xmlns:a16="http://schemas.microsoft.com/office/drawing/2014/main" id="{513C75B9-F46F-CE67-96C5-E439206A51EF}"/>
              </a:ext>
            </a:extLst>
          </p:cNvPr>
          <p:cNvPicPr>
            <a:picLocks noGrp="1" noChangeAspect="1"/>
          </p:cNvPicPr>
          <p:nvPr>
            <p:ph sz="half" idx="2"/>
          </p:nvPr>
        </p:nvPicPr>
        <p:blipFill>
          <a:blip r:embed="rId2"/>
          <a:stretch>
            <a:fillRect/>
          </a:stretch>
        </p:blipFill>
        <p:spPr>
          <a:xfrm>
            <a:off x="538248" y="1417165"/>
            <a:ext cx="7014576" cy="4830729"/>
          </a:xfrm>
        </p:spPr>
      </p:pic>
    </p:spTree>
    <p:extLst>
      <p:ext uri="{BB962C8B-B14F-4D97-AF65-F5344CB8AC3E}">
        <p14:creationId xmlns:p14="http://schemas.microsoft.com/office/powerpoint/2010/main" val="3078551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pic>
        <p:nvPicPr>
          <p:cNvPr id="5" name="Content Placeholder 4" descr="A graph of different colored rectangular bars&#10;&#10;Description automatically generated with medium confidence">
            <a:extLst>
              <a:ext uri="{FF2B5EF4-FFF2-40B4-BE49-F238E27FC236}">
                <a16:creationId xmlns:a16="http://schemas.microsoft.com/office/drawing/2014/main" id="{7826EB73-5176-D51B-8995-4478CFD9D261}"/>
              </a:ext>
            </a:extLst>
          </p:cNvPr>
          <p:cNvPicPr>
            <a:picLocks noGrp="1" noChangeAspect="1"/>
          </p:cNvPicPr>
          <p:nvPr>
            <p:ph sz="half" idx="2"/>
          </p:nvPr>
        </p:nvPicPr>
        <p:blipFill>
          <a:blip r:embed="rId2"/>
          <a:stretch>
            <a:fillRect/>
          </a:stretch>
        </p:blipFill>
        <p:spPr>
          <a:xfrm>
            <a:off x="538248" y="1392408"/>
            <a:ext cx="7340251" cy="4984210"/>
          </a:xfrm>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lnSpcReduction="10000"/>
          </a:bodyPr>
          <a:lstStyle/>
          <a:p>
            <a:r>
              <a:rPr lang="en-US" sz="2200" dirty="0"/>
              <a:t>The goal of this project is to help a global IT and business consulting services firm to keep pace with changing technologies.</a:t>
            </a:r>
          </a:p>
          <a:p>
            <a:r>
              <a:rPr lang="en-US" sz="2200" dirty="0"/>
              <a:t>The analysis deals with Data of various programming languages.</a:t>
            </a:r>
          </a:p>
          <a:p>
            <a:r>
              <a:rPr lang="en-US" sz="2200" dirty="0"/>
              <a:t>The data is collected for the analysis from:</a:t>
            </a:r>
          </a:p>
          <a:p>
            <a:pPr lvl="1"/>
            <a:r>
              <a:rPr lang="en-US" sz="1800" dirty="0"/>
              <a:t>Job postings</a:t>
            </a:r>
          </a:p>
          <a:p>
            <a:pPr lvl="1"/>
            <a:r>
              <a:rPr lang="en-US" sz="1800" dirty="0"/>
              <a:t>Training portals</a:t>
            </a:r>
          </a:p>
          <a:p>
            <a:pPr lvl="1"/>
            <a:r>
              <a:rPr lang="en-US" sz="1800" dirty="0"/>
              <a:t>Surveys</a:t>
            </a:r>
          </a:p>
          <a:p>
            <a:r>
              <a:rPr lang="en-US" sz="2200" dirty="0"/>
              <a:t>The data is web scraped, cleaned and analyzed.</a:t>
            </a:r>
          </a:p>
          <a:p>
            <a:r>
              <a:rPr lang="en-US" sz="2200" dirty="0"/>
              <a:t>Visualizations are made to report the insights.</a:t>
            </a:r>
          </a:p>
          <a:p>
            <a:r>
              <a:rPr lang="en-US" sz="2200" dirty="0"/>
              <a:t>A dashboard is created to report the findings to the business managers.</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The goal of this project is to help a global IT and business consulting services firm to keep pace with changing technologies.</a:t>
            </a:r>
          </a:p>
          <a:p>
            <a:pPr marL="0" indent="0">
              <a:buNone/>
            </a:pPr>
            <a:r>
              <a:rPr lang="en-US" sz="2200" dirty="0"/>
              <a:t>Our goal is to:</a:t>
            </a:r>
          </a:p>
          <a:p>
            <a:r>
              <a:rPr lang="en-US" sz="2200" dirty="0"/>
              <a:t>source the data by web scraping;</a:t>
            </a:r>
          </a:p>
          <a:p>
            <a:r>
              <a:rPr lang="en-US" sz="2200" dirty="0"/>
              <a:t>clean the data of outliers, duplicates and missing value;</a:t>
            </a:r>
          </a:p>
          <a:p>
            <a:r>
              <a:rPr lang="en-US" sz="2200" dirty="0"/>
              <a:t>analyze the data and represent our finding with visualizations.</a:t>
            </a:r>
          </a:p>
          <a:p>
            <a:endParaRPr lang="en-US" sz="2200" dirty="0"/>
          </a:p>
          <a:p>
            <a:r>
              <a:rPr lang="en-US" sz="2200" dirty="0"/>
              <a:t>The report helps us understand the trend of various programming languages, frameworks, databases for the next year.</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a:bodyPr>
          <a:lstStyle/>
          <a:p>
            <a:r>
              <a:rPr lang="en-US" sz="2200" dirty="0"/>
              <a:t>Data is to be collected by web scraping using </a:t>
            </a:r>
            <a:r>
              <a:rPr lang="en-US" sz="2200" dirty="0" err="1"/>
              <a:t>BeautifulSoup</a:t>
            </a:r>
            <a:r>
              <a:rPr lang="en-US" sz="2200" dirty="0"/>
              <a:t>, a python library</a:t>
            </a:r>
          </a:p>
          <a:p>
            <a:r>
              <a:rPr lang="en-US" sz="2200" dirty="0"/>
              <a:t>Data is to be cleaned and analyzed using Pandas, a python library.</a:t>
            </a:r>
          </a:p>
          <a:p>
            <a:r>
              <a:rPr lang="en-US" sz="2200" dirty="0"/>
              <a:t>Data visualization is to be done with the help of charts made with matplotlib or other similar libraries which may be built on top of matplotlib  and Dashboard made with IBM Cognos.</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7" name="Content Placeholder 2">
            <a:extLst>
              <a:ext uri="{FF2B5EF4-FFF2-40B4-BE49-F238E27FC236}">
                <a16:creationId xmlns:a16="http://schemas.microsoft.com/office/drawing/2014/main" id="{3F02C1B7-9310-9870-5EE8-75F6D42822B2}"/>
              </a:ext>
            </a:extLst>
          </p:cNvPr>
          <p:cNvSpPr txBox="1">
            <a:spLocks/>
          </p:cNvSpPr>
          <p:nvPr/>
        </p:nvSpPr>
        <p:spPr>
          <a:xfrm>
            <a:off x="838200" y="1847502"/>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The data is successfully web scraped using </a:t>
            </a:r>
            <a:r>
              <a:rPr lang="en-US" sz="2200" dirty="0" err="1"/>
              <a:t>BeautifulSoup</a:t>
            </a:r>
            <a:r>
              <a:rPr lang="en-US" sz="2200" dirty="0"/>
              <a:t>.</a:t>
            </a:r>
          </a:p>
          <a:p>
            <a:r>
              <a:rPr lang="en-US" sz="2200" dirty="0"/>
              <a:t>Outliers have been cleaned by using Boxplot to identify them and using pandas to make the task easier.</a:t>
            </a:r>
          </a:p>
          <a:p>
            <a:r>
              <a:rPr lang="en-US" sz="2200" dirty="0"/>
              <a:t>Duplicates and Missing values have been removed or imputed.</a:t>
            </a:r>
          </a:p>
          <a:p>
            <a:r>
              <a:rPr lang="en-US" sz="2200" dirty="0"/>
              <a:t>The visualizations are made using Seaborn.</a:t>
            </a:r>
          </a:p>
          <a:p>
            <a:r>
              <a:rPr lang="en-US" sz="2200" dirty="0"/>
              <a:t>The dashboard is made using IBM Cognos Analytics.</a:t>
            </a:r>
          </a:p>
          <a:p>
            <a:r>
              <a:rPr lang="en-US" sz="2200" dirty="0"/>
              <a:t>Successfully derived valuable insights from the analysis.</a:t>
            </a:r>
          </a:p>
          <a:p>
            <a:pPr marL="0" indent="0">
              <a:buNone/>
            </a:pPr>
            <a:r>
              <a:rPr lang="en-US" sz="2200" dirty="0"/>
              <a:t>.</a:t>
            </a:r>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Picture 5" descr="A graph with colorful bars and numbers&#10;&#10;Description automatically generated">
            <a:extLst>
              <a:ext uri="{FF2B5EF4-FFF2-40B4-BE49-F238E27FC236}">
                <a16:creationId xmlns:a16="http://schemas.microsoft.com/office/drawing/2014/main" id="{8EADC911-D660-AA73-FEB1-BDE5FEEEB4B7}"/>
              </a:ext>
            </a:extLst>
          </p:cNvPr>
          <p:cNvPicPr>
            <a:picLocks noChangeAspect="1"/>
          </p:cNvPicPr>
          <p:nvPr/>
        </p:nvPicPr>
        <p:blipFill>
          <a:blip r:embed="rId3"/>
          <a:stretch>
            <a:fillRect/>
          </a:stretch>
        </p:blipFill>
        <p:spPr>
          <a:xfrm>
            <a:off x="139362" y="2327564"/>
            <a:ext cx="5880439" cy="3368012"/>
          </a:xfrm>
          <a:prstGeom prst="rect">
            <a:avLst/>
          </a:prstGeom>
        </p:spPr>
      </p:pic>
      <p:pic>
        <p:nvPicPr>
          <p:cNvPr id="9" name="Picture 8" descr="A graph with different colored bars&#10;&#10;Description automatically generated">
            <a:extLst>
              <a:ext uri="{FF2B5EF4-FFF2-40B4-BE49-F238E27FC236}">
                <a16:creationId xmlns:a16="http://schemas.microsoft.com/office/drawing/2014/main" id="{FC6A3125-374B-2E2A-B71E-4895DAAB3B03}"/>
              </a:ext>
            </a:extLst>
          </p:cNvPr>
          <p:cNvPicPr>
            <a:picLocks noChangeAspect="1"/>
          </p:cNvPicPr>
          <p:nvPr/>
        </p:nvPicPr>
        <p:blipFill>
          <a:blip r:embed="rId4"/>
          <a:stretch>
            <a:fillRect/>
          </a:stretch>
        </p:blipFill>
        <p:spPr>
          <a:xfrm>
            <a:off x="6019801" y="2327564"/>
            <a:ext cx="6147115" cy="3316207"/>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 (Current Year)</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365337"/>
            <a:ext cx="5181600" cy="4811626"/>
          </a:xfrm>
        </p:spPr>
        <p:txBody>
          <a:bodyPr>
            <a:normAutofit fontScale="92500" lnSpcReduction="20000"/>
          </a:bodyPr>
          <a:lstStyle/>
          <a:p>
            <a:pPr marL="0" indent="0">
              <a:buNone/>
            </a:pPr>
            <a:r>
              <a:rPr lang="en-US" dirty="0"/>
              <a:t>Findings</a:t>
            </a:r>
          </a:p>
          <a:p>
            <a:pPr marL="0" indent="0">
              <a:buNone/>
            </a:pPr>
            <a:endParaRPr lang="en-US" dirty="0"/>
          </a:p>
          <a:p>
            <a:r>
              <a:rPr lang="en-US" dirty="0"/>
              <a:t>Html/CSS </a:t>
            </a:r>
            <a:r>
              <a:rPr lang="en-GB" dirty="0"/>
              <a:t>are the most preferred languages to work with.</a:t>
            </a:r>
          </a:p>
          <a:p>
            <a:r>
              <a:rPr lang="en-GB" dirty="0"/>
              <a:t>Command-line interface programming languages – Bash/Shell/PowerShell are the second most preferred languages to work with.</a:t>
            </a:r>
          </a:p>
          <a:p>
            <a:r>
              <a:rPr lang="en-GB" dirty="0"/>
              <a:t>Python, PHP, and Go are currently used very less in comparison to the other languages</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365337"/>
            <a:ext cx="5181600" cy="4811626"/>
          </a:xfrm>
        </p:spPr>
        <p:txBody>
          <a:bodyPr>
            <a:normAutofit fontScale="92500" lnSpcReduction="20000"/>
          </a:bodyPr>
          <a:lstStyle/>
          <a:p>
            <a:pPr marL="0" indent="0">
              <a:buNone/>
            </a:pPr>
            <a:r>
              <a:rPr lang="en-US" dirty="0"/>
              <a:t>Implications</a:t>
            </a:r>
          </a:p>
          <a:p>
            <a:pPr marL="0" indent="0">
              <a:buNone/>
            </a:pPr>
            <a:endParaRPr lang="en-US" dirty="0"/>
          </a:p>
          <a:p>
            <a:r>
              <a:rPr lang="en-US" dirty="0"/>
              <a:t>Web development is currently highly in demand and the demand in Html/CSS reflects that.</a:t>
            </a:r>
          </a:p>
          <a:p>
            <a:r>
              <a:rPr lang="en-US" dirty="0"/>
              <a:t>Command line interfaces are a go to for software developers for various tasks like interacting with the operating system and automation.</a:t>
            </a:r>
          </a:p>
          <a:p>
            <a:r>
              <a:rPr lang="en-US" dirty="0"/>
              <a:t>One reason for less demand for </a:t>
            </a:r>
            <a:r>
              <a:rPr lang="en-GB" dirty="0"/>
              <a:t>Python, PHP, and Gois due to better alternatives for Web development.</a:t>
            </a:r>
            <a:endParaRPr lang="en-US" dirty="0"/>
          </a:p>
          <a:p>
            <a:endParaRPr lang="en-US" dirty="0"/>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 (Next Year)</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365337"/>
            <a:ext cx="5181600" cy="4811626"/>
          </a:xfrm>
        </p:spPr>
        <p:txBody>
          <a:bodyPr>
            <a:normAutofit fontScale="85000" lnSpcReduction="20000"/>
          </a:bodyPr>
          <a:lstStyle/>
          <a:p>
            <a:pPr marL="0" indent="0">
              <a:buNone/>
            </a:pPr>
            <a:r>
              <a:rPr lang="en-US" dirty="0"/>
              <a:t>Findings</a:t>
            </a:r>
          </a:p>
          <a:p>
            <a:pPr marL="0" indent="0">
              <a:buNone/>
            </a:pPr>
            <a:endParaRPr lang="en-US" dirty="0"/>
          </a:p>
          <a:p>
            <a:r>
              <a:rPr lang="en-US" dirty="0"/>
              <a:t>Html/CSS </a:t>
            </a:r>
            <a:r>
              <a:rPr lang="en-GB" dirty="0"/>
              <a:t>are still the most preferred languages to work with for the following year.</a:t>
            </a:r>
          </a:p>
          <a:p>
            <a:r>
              <a:rPr lang="en-GB" dirty="0"/>
              <a:t>Command-line interface programming languages – Bash/Shell/PowerShell are still the second most preferred languages to work with for next year.</a:t>
            </a:r>
          </a:p>
          <a:p>
            <a:r>
              <a:rPr lang="en-GB" dirty="0"/>
              <a:t>Underdogs of current year: Python, and Go are gaining popularity.</a:t>
            </a:r>
          </a:p>
          <a:p>
            <a:r>
              <a:rPr lang="en-GB" dirty="0"/>
              <a:t>The numbers have reduced for most languages and now has lesser variance among the preferred languages.</a:t>
            </a:r>
          </a:p>
          <a:p>
            <a:endParaRPr lang="en-GB" dirty="0"/>
          </a:p>
          <a:p>
            <a:endParaRPr lang="en-US" dirty="0"/>
          </a:p>
          <a:p>
            <a:endParaRPr lang="en-GB" dirty="0"/>
          </a:p>
          <a:p>
            <a:pPr marL="0" indent="0">
              <a:buNone/>
            </a:pP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365337"/>
            <a:ext cx="5181600" cy="4811626"/>
          </a:xfrm>
        </p:spPr>
        <p:txBody>
          <a:bodyPr>
            <a:normAutofit fontScale="85000" lnSpcReduction="20000"/>
          </a:bodyPr>
          <a:lstStyle/>
          <a:p>
            <a:pPr marL="0" indent="0">
              <a:buNone/>
            </a:pPr>
            <a:r>
              <a:rPr lang="en-US" dirty="0"/>
              <a:t>Implications</a:t>
            </a:r>
          </a:p>
          <a:p>
            <a:pPr marL="0" indent="0">
              <a:buNone/>
            </a:pPr>
            <a:endParaRPr lang="en-US" dirty="0"/>
          </a:p>
          <a:p>
            <a:r>
              <a:rPr lang="en-US" dirty="0"/>
              <a:t>Web development seems to be highly relevant in the next year.</a:t>
            </a:r>
          </a:p>
          <a:p>
            <a:r>
              <a:rPr lang="en-US" dirty="0"/>
              <a:t>Command line interfaces also seems to be highly relevant in the next year.</a:t>
            </a:r>
          </a:p>
          <a:p>
            <a:r>
              <a:rPr lang="en-GB" dirty="0"/>
              <a:t>Python is gaining popularity due to exponential rise in the field if AI and machine learning.</a:t>
            </a:r>
          </a:p>
          <a:p>
            <a:r>
              <a:rPr lang="en-GB" dirty="0"/>
              <a:t>Languages are becoming more diverse, and the trend seems to be trying to even out the huge differences in preference among respondents.</a:t>
            </a:r>
            <a:endParaRPr lang="en-US" dirty="0"/>
          </a:p>
          <a:p>
            <a:endParaRPr lang="en-US" dirty="0"/>
          </a:p>
        </p:txBody>
      </p:sp>
    </p:spTree>
    <p:extLst>
      <p:ext uri="{BB962C8B-B14F-4D97-AF65-F5344CB8AC3E}">
        <p14:creationId xmlns:p14="http://schemas.microsoft.com/office/powerpoint/2010/main" val="4092410375"/>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1141</TotalTime>
  <Words>929</Words>
  <Application>Microsoft Office PowerPoint</Application>
  <PresentationFormat>Widescreen</PresentationFormat>
  <Paragraphs>141</Paragraphs>
  <Slides>24</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Helv</vt:lpstr>
      <vt:lpstr>IBM Plex Mono SemiBold</vt:lpstr>
      <vt:lpstr>IBM Plex Mono Text</vt:lpstr>
      <vt:lpstr>SLIDE_TEMPLATE_skill_network</vt:lpstr>
      <vt:lpstr>Stack Overflow Developer Survey 2019</vt:lpstr>
      <vt:lpstr>OUTLINE</vt:lpstr>
      <vt:lpstr>EXECUTIVE SUMMARY</vt:lpstr>
      <vt:lpstr>INTRODUCTION</vt:lpstr>
      <vt:lpstr>METHODOLOGY</vt:lpstr>
      <vt:lpstr>RESULTS</vt:lpstr>
      <vt:lpstr>PROGRAMMING LANGUAGE TRENDS</vt:lpstr>
      <vt:lpstr>PROGRAMMING LANGUAGE TRENDS - FINDINGS &amp; IMPLICATIONS (Current Year)</vt:lpstr>
      <vt:lpstr>PROGRAMMING LANGUAGE TRENDS - FINDINGS &amp; IMPLICATIONS (Next Year)</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APPENDIX</vt:lpstr>
      <vt:lpstr>APPENDIX</vt:lpstr>
      <vt:lpstr>APPENDIX</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Vishal Shaji</cp:lastModifiedBy>
  <cp:revision>33</cp:revision>
  <dcterms:created xsi:type="dcterms:W3CDTF">2020-10-28T18:29:43Z</dcterms:created>
  <dcterms:modified xsi:type="dcterms:W3CDTF">2024-03-28T11:35:11Z</dcterms:modified>
</cp:coreProperties>
</file>