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8"/>
  </p:notesMasterIdLst>
  <p:sldIdLst>
    <p:sldId id="264" r:id="rId2"/>
    <p:sldId id="257" r:id="rId3"/>
    <p:sldId id="280" r:id="rId4"/>
    <p:sldId id="281" r:id="rId5"/>
    <p:sldId id="282" r:id="rId6"/>
    <p:sldId id="283" r:id="rId7"/>
    <p:sldId id="284" r:id="rId8"/>
    <p:sldId id="285" r:id="rId9"/>
    <p:sldId id="286" r:id="rId10"/>
    <p:sldId id="287" r:id="rId11"/>
    <p:sldId id="290" r:id="rId12"/>
    <p:sldId id="291" r:id="rId13"/>
    <p:sldId id="292" r:id="rId14"/>
    <p:sldId id="293" r:id="rId15"/>
    <p:sldId id="294" r:id="rId16"/>
    <p:sldId id="295" r:id="rId17"/>
    <p:sldId id="296" r:id="rId18"/>
    <p:sldId id="297" r:id="rId19"/>
    <p:sldId id="304" r:id="rId20"/>
    <p:sldId id="298" r:id="rId21"/>
    <p:sldId id="299" r:id="rId22"/>
    <p:sldId id="300" r:id="rId23"/>
    <p:sldId id="301" r:id="rId24"/>
    <p:sldId id="302" r:id="rId25"/>
    <p:sldId id="305" r:id="rId26"/>
    <p:sldId id="306"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033" autoAdjust="0"/>
  </p:normalViewPr>
  <p:slideViewPr>
    <p:cSldViewPr>
      <p:cViewPr varScale="1">
        <p:scale>
          <a:sx n="78" d="100"/>
          <a:sy n="78" d="100"/>
        </p:scale>
        <p:origin x="161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AFDFC5-D75C-3DF4-3779-9DC5424774E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492D765-5757-E40E-F806-3258C4DC9FE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8BA0236-9E1A-4333-A6D2-59EE7FB5DE5D}" type="datetimeFigureOut">
              <a:rPr lang="en-US"/>
              <a:pPr>
                <a:defRPr/>
              </a:pPr>
              <a:t>6/16/2025</a:t>
            </a:fld>
            <a:endParaRPr lang="en-US" dirty="0"/>
          </a:p>
        </p:txBody>
      </p:sp>
      <p:sp>
        <p:nvSpPr>
          <p:cNvPr id="4" name="Slide Image Placeholder 3">
            <a:extLst>
              <a:ext uri="{FF2B5EF4-FFF2-40B4-BE49-F238E27FC236}">
                <a16:creationId xmlns:a16="http://schemas.microsoft.com/office/drawing/2014/main" id="{7F9C1025-633A-05D7-3C46-59E65D8676D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8AB8384-5439-DE68-73DA-E7DFC9C2299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82B1EEF-CDEC-ED85-E2BB-FB6B99CF875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050D528-6167-B966-65FC-40F06F8F41C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FFAC63B-B4B4-4141-A39B-DB3CEDD7C76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D40CA5D3-189E-D2AA-EBF5-9FA17501E9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38AB87F8-8EAD-E94E-0A42-486B7E6E04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a:p>
        </p:txBody>
      </p:sp>
      <p:sp>
        <p:nvSpPr>
          <p:cNvPr id="26628" name="Slide Number Placeholder 3">
            <a:extLst>
              <a:ext uri="{FF2B5EF4-FFF2-40B4-BE49-F238E27FC236}">
                <a16:creationId xmlns:a16="http://schemas.microsoft.com/office/drawing/2014/main" id="{D13B7ED9-DC32-7B92-0294-6443DBE111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D292C6E-4DD0-405A-94C6-D5FF02A39F8F}" type="slidenum">
              <a:rPr lang="en-US" altLang="en-US"/>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0"/>
            <a:ext cx="64008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Content Placeholder 7"/>
          <p:cNvSpPr>
            <a:spLocks noGrp="1"/>
          </p:cNvSpPr>
          <p:nvPr>
            <p:ph sz="quarter" idx="13"/>
          </p:nvPr>
        </p:nvSpPr>
        <p:spPr>
          <a:xfrm>
            <a:off x="8001000" y="457200"/>
            <a:ext cx="533400" cy="304800"/>
          </a:xfrm>
          <a:prstGeom prst="rect">
            <a:avLst/>
          </a:prstGeom>
        </p:spPr>
        <p:style>
          <a:lnRef idx="2">
            <a:schemeClr val="accent2"/>
          </a:lnRef>
          <a:fillRef idx="1">
            <a:schemeClr val="lt1"/>
          </a:fillRef>
          <a:effectRef idx="0">
            <a:schemeClr val="accent2"/>
          </a:effectRef>
          <a:fontRef idx="minor">
            <a:schemeClr val="dk1"/>
          </a:fontRef>
        </p:style>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58067-1C76-C4C3-F5E4-941B7D50D55D}"/>
              </a:ext>
            </a:extLst>
          </p:cNvPr>
          <p:cNvSpPr>
            <a:spLocks noGrp="1"/>
          </p:cNvSpPr>
          <p:nvPr>
            <p:ph type="dt" sz="half" idx="14"/>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87FF744-3DA0-4675-9BF7-4F999F2FB102}" type="datetimeFigureOut">
              <a:rPr lang="en-US"/>
              <a:pPr>
                <a:defRPr/>
              </a:pPr>
              <a:t>6/16/2025</a:t>
            </a:fld>
            <a:endParaRPr lang="en-US" dirty="0"/>
          </a:p>
        </p:txBody>
      </p:sp>
      <p:sp>
        <p:nvSpPr>
          <p:cNvPr id="5" name="Footer Placeholder 4">
            <a:extLst>
              <a:ext uri="{FF2B5EF4-FFF2-40B4-BE49-F238E27FC236}">
                <a16:creationId xmlns:a16="http://schemas.microsoft.com/office/drawing/2014/main" id="{1A064BAA-C8FF-F3F9-5299-DE97DDAF56CA}"/>
              </a:ext>
            </a:extLst>
          </p:cNvPr>
          <p:cNvSpPr>
            <a:spLocks noGrp="1"/>
          </p:cNvSpPr>
          <p:nvPr>
            <p:ph type="ftr" sz="quarter" idx="15"/>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99CAC87-E52F-079B-199C-F84EEC3DDA5F}"/>
              </a:ext>
            </a:extLst>
          </p:cNvPr>
          <p:cNvSpPr>
            <a:spLocks noGrp="1"/>
          </p:cNvSpPr>
          <p:nvPr>
            <p:ph type="sldNum" sz="quarter" idx="16"/>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A25020FF-CA1D-43F9-9D71-0BD352FC0F39}" type="slidenum">
              <a:rPr lang="en-US" altLang="en-US"/>
              <a:pPr/>
              <a:t>‹#›</a:t>
            </a:fld>
            <a:endParaRPr lang="en-US" altLang="en-US"/>
          </a:p>
        </p:txBody>
      </p:sp>
    </p:spTree>
    <p:extLst>
      <p:ext uri="{BB962C8B-B14F-4D97-AF65-F5344CB8AC3E}">
        <p14:creationId xmlns:p14="http://schemas.microsoft.com/office/powerpoint/2010/main" val="4253373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E34F3-CCD2-C308-1BD2-50F09EA2C90F}"/>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DF28711-8FFE-46F2-A55A-74E1DE58036C}" type="datetimeFigureOut">
              <a:rPr lang="en-US"/>
              <a:pPr>
                <a:defRPr/>
              </a:pPr>
              <a:t>6/16/2025</a:t>
            </a:fld>
            <a:endParaRPr lang="en-US" dirty="0"/>
          </a:p>
        </p:txBody>
      </p:sp>
      <p:sp>
        <p:nvSpPr>
          <p:cNvPr id="5" name="Footer Placeholder 4">
            <a:extLst>
              <a:ext uri="{FF2B5EF4-FFF2-40B4-BE49-F238E27FC236}">
                <a16:creationId xmlns:a16="http://schemas.microsoft.com/office/drawing/2014/main" id="{BA717D61-E83F-CC9C-2AAC-3EC728402C26}"/>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ECB643EE-FCDC-FD9E-6374-483EE630AA5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516B0C30-EDAA-40B1-B7C7-7E7F64F792DD}" type="slidenum">
              <a:rPr lang="en-US" altLang="en-US"/>
              <a:pPr/>
              <a:t>‹#›</a:t>
            </a:fld>
            <a:endParaRPr lang="en-US" altLang="en-US"/>
          </a:p>
        </p:txBody>
      </p:sp>
    </p:spTree>
    <p:extLst>
      <p:ext uri="{BB962C8B-B14F-4D97-AF65-F5344CB8AC3E}">
        <p14:creationId xmlns:p14="http://schemas.microsoft.com/office/powerpoint/2010/main" val="2508911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2E059-B04A-63E9-67E0-C5F9F125F045}"/>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3A570EF-D617-4A38-BDA6-8812E37B2CCB}" type="datetimeFigureOut">
              <a:rPr lang="en-US"/>
              <a:pPr>
                <a:defRPr/>
              </a:pPr>
              <a:t>6/16/2025</a:t>
            </a:fld>
            <a:endParaRPr lang="en-US" dirty="0"/>
          </a:p>
        </p:txBody>
      </p:sp>
      <p:sp>
        <p:nvSpPr>
          <p:cNvPr id="5" name="Footer Placeholder 4">
            <a:extLst>
              <a:ext uri="{FF2B5EF4-FFF2-40B4-BE49-F238E27FC236}">
                <a16:creationId xmlns:a16="http://schemas.microsoft.com/office/drawing/2014/main" id="{EBB65AA8-E5F6-0A70-EA43-86037292B0E1}"/>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83AA4AB0-9BE8-A712-8225-35FAC8786A6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6AC5D827-F2F2-475E-8349-BA47C6FFEA89}" type="slidenum">
              <a:rPr lang="en-US" altLang="en-US"/>
              <a:pPr/>
              <a:t>‹#›</a:t>
            </a:fld>
            <a:endParaRPr lang="en-US" altLang="en-US"/>
          </a:p>
        </p:txBody>
      </p:sp>
    </p:spTree>
    <p:extLst>
      <p:ext uri="{BB962C8B-B14F-4D97-AF65-F5344CB8AC3E}">
        <p14:creationId xmlns:p14="http://schemas.microsoft.com/office/powerpoint/2010/main" val="233995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p:bg>
      <p:bgRef idx="1001">
        <a:schemeClr val="bg1"/>
      </p:bgRef>
    </p:bg>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FB05DA14-0041-25DA-0CCB-4CE461141236}"/>
              </a:ext>
            </a:extLst>
          </p:cNvPr>
          <p:cNvSpPr txBox="1">
            <a:spLocks/>
          </p:cNvSpPr>
          <p:nvPr userDrawn="1"/>
        </p:nvSpPr>
        <p:spPr bwMode="auto">
          <a:xfrm>
            <a:off x="1600200" y="6400800"/>
            <a:ext cx="594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742950" indent="-28575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r>
              <a:rPr lang="en-US" sz="1800" dirty="0">
                <a:solidFill>
                  <a:schemeClr val="tx1"/>
                </a:solidFill>
              </a:rPr>
              <a:t>INTERACTIVE MUSICAL KEYBOARD	</a:t>
            </a:r>
            <a:r>
              <a:rPr lang="en-US" altLang="en-US" dirty="0"/>
              <a:t>Dept. of CSE(AIML)</a:t>
            </a:r>
          </a:p>
        </p:txBody>
      </p:sp>
    </p:spTree>
    <p:extLst>
      <p:ext uri="{BB962C8B-B14F-4D97-AF65-F5344CB8AC3E}">
        <p14:creationId xmlns:p14="http://schemas.microsoft.com/office/powerpoint/2010/main" val="16952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77B262B-E1DE-E9BA-2814-80756A081726}"/>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472AD7B-AFE0-4096-B9BA-133FE1262A44}" type="datetimeFigureOut">
              <a:rPr lang="en-US"/>
              <a:pPr>
                <a:defRPr/>
              </a:pPr>
              <a:t>6/16/2025</a:t>
            </a:fld>
            <a:endParaRPr lang="en-US" dirty="0"/>
          </a:p>
        </p:txBody>
      </p:sp>
      <p:sp>
        <p:nvSpPr>
          <p:cNvPr id="5" name="Footer Placeholder 4">
            <a:extLst>
              <a:ext uri="{FF2B5EF4-FFF2-40B4-BE49-F238E27FC236}">
                <a16:creationId xmlns:a16="http://schemas.microsoft.com/office/drawing/2014/main" id="{15499C20-EE6D-1C04-478D-5F2DD1C6BF24}"/>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dirty="0"/>
          </a:p>
        </p:txBody>
      </p:sp>
      <p:sp>
        <p:nvSpPr>
          <p:cNvPr id="6" name="Slide Number Placeholder 5">
            <a:extLst>
              <a:ext uri="{FF2B5EF4-FFF2-40B4-BE49-F238E27FC236}">
                <a16:creationId xmlns:a16="http://schemas.microsoft.com/office/drawing/2014/main" id="{C8A7B727-7798-BD1E-8FAA-91F0F0EEADC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4D5DF6F6-41D3-4A9E-A71A-84D1F9A84EFA}" type="slidenum">
              <a:rPr lang="en-US" altLang="en-US"/>
              <a:pPr/>
              <a:t>‹#›</a:t>
            </a:fld>
            <a:endParaRPr lang="en-US" altLang="en-US"/>
          </a:p>
        </p:txBody>
      </p:sp>
      <p:sp>
        <p:nvSpPr>
          <p:cNvPr id="7" name="Footer Placeholder 4">
            <a:extLst>
              <a:ext uri="{FF2B5EF4-FFF2-40B4-BE49-F238E27FC236}">
                <a16:creationId xmlns:a16="http://schemas.microsoft.com/office/drawing/2014/main" id="{1AAFE5C4-90C2-A577-4BA8-19344D7749F0}"/>
              </a:ext>
            </a:extLst>
          </p:cNvPr>
          <p:cNvSpPr txBox="1">
            <a:spLocks/>
          </p:cNvSpPr>
          <p:nvPr userDrawn="1"/>
        </p:nvSpPr>
        <p:spPr bwMode="auto">
          <a:xfrm>
            <a:off x="1981200" y="6468294"/>
            <a:ext cx="5105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742950" indent="-28575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r>
              <a:rPr lang="en-US" sz="1800" dirty="0">
                <a:solidFill>
                  <a:schemeClr val="tx1"/>
                </a:solidFill>
              </a:rPr>
              <a:t>INTERACTIVE MUSICAL KEYBOARD	</a:t>
            </a:r>
            <a:r>
              <a:rPr lang="en-US" altLang="en-US" dirty="0"/>
              <a:t>Dept. of CSE</a:t>
            </a:r>
          </a:p>
        </p:txBody>
      </p:sp>
    </p:spTree>
    <p:extLst>
      <p:ext uri="{BB962C8B-B14F-4D97-AF65-F5344CB8AC3E}">
        <p14:creationId xmlns:p14="http://schemas.microsoft.com/office/powerpoint/2010/main" val="395132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19E6C-3E70-4484-97CC-8E5B6D0D533C}"/>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E59166CE-1943-4619-B40D-81A1FE5FABFC}" type="datetimeFigureOut">
              <a:rPr lang="en-US"/>
              <a:pPr>
                <a:defRPr/>
              </a:pPr>
              <a:t>6/16/2025</a:t>
            </a:fld>
            <a:endParaRPr lang="en-US" dirty="0"/>
          </a:p>
        </p:txBody>
      </p:sp>
      <p:sp>
        <p:nvSpPr>
          <p:cNvPr id="5" name="Footer Placeholder 4">
            <a:extLst>
              <a:ext uri="{FF2B5EF4-FFF2-40B4-BE49-F238E27FC236}">
                <a16:creationId xmlns:a16="http://schemas.microsoft.com/office/drawing/2014/main" id="{D2E5032F-27D7-97DA-0A4F-262DA733AD27}"/>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7539EB8A-0528-00E1-5430-DFE295FAC0E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B2946B69-82DE-4C8A-B218-B4E096125976}" type="slidenum">
              <a:rPr lang="en-US" altLang="en-US"/>
              <a:pPr/>
              <a:t>‹#›</a:t>
            </a:fld>
            <a:endParaRPr lang="en-US" altLang="en-US"/>
          </a:p>
        </p:txBody>
      </p:sp>
    </p:spTree>
    <p:extLst>
      <p:ext uri="{BB962C8B-B14F-4D97-AF65-F5344CB8AC3E}">
        <p14:creationId xmlns:p14="http://schemas.microsoft.com/office/powerpoint/2010/main" val="340115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61D294-7496-2E3E-334F-7855471F9D33}"/>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3B00A5A6-CA1B-496E-A0EE-F5299E2A44A1}" type="datetimeFigureOut">
              <a:rPr lang="en-US"/>
              <a:pPr>
                <a:defRPr/>
              </a:pPr>
              <a:t>6/16/2025</a:t>
            </a:fld>
            <a:endParaRPr lang="en-US" dirty="0"/>
          </a:p>
        </p:txBody>
      </p:sp>
      <p:sp>
        <p:nvSpPr>
          <p:cNvPr id="6" name="Footer Placeholder 5">
            <a:extLst>
              <a:ext uri="{FF2B5EF4-FFF2-40B4-BE49-F238E27FC236}">
                <a16:creationId xmlns:a16="http://schemas.microsoft.com/office/drawing/2014/main" id="{CE5740DB-0064-DC64-AC5B-CFB54A1A56A1}"/>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CD8D50D3-3BA8-641E-BC9A-D20403678A7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62DF07DF-C1C4-448A-857A-CFF6162B221E}" type="slidenum">
              <a:rPr lang="en-US" altLang="en-US"/>
              <a:pPr/>
              <a:t>‹#›</a:t>
            </a:fld>
            <a:endParaRPr lang="en-US" altLang="en-US"/>
          </a:p>
        </p:txBody>
      </p:sp>
    </p:spTree>
    <p:extLst>
      <p:ext uri="{BB962C8B-B14F-4D97-AF65-F5344CB8AC3E}">
        <p14:creationId xmlns:p14="http://schemas.microsoft.com/office/powerpoint/2010/main" val="2288716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1F7BB3-EA82-DB9A-06EE-54FB1C8C1515}"/>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C6DB9D3E-397E-4D02-A3F6-EF7D9B32A9B7}" type="datetimeFigureOut">
              <a:rPr lang="en-US"/>
              <a:pPr>
                <a:defRPr/>
              </a:pPr>
              <a:t>6/16/2025</a:t>
            </a:fld>
            <a:endParaRPr lang="en-US" dirty="0"/>
          </a:p>
        </p:txBody>
      </p:sp>
      <p:sp>
        <p:nvSpPr>
          <p:cNvPr id="8" name="Footer Placeholder 7">
            <a:extLst>
              <a:ext uri="{FF2B5EF4-FFF2-40B4-BE49-F238E27FC236}">
                <a16:creationId xmlns:a16="http://schemas.microsoft.com/office/drawing/2014/main" id="{17ED925E-570B-F2D4-0BAB-3B6ED882324D}"/>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9" name="Slide Number Placeholder 8">
            <a:extLst>
              <a:ext uri="{FF2B5EF4-FFF2-40B4-BE49-F238E27FC236}">
                <a16:creationId xmlns:a16="http://schemas.microsoft.com/office/drawing/2014/main" id="{CBD8D73F-7FC1-BDC3-40FF-9F36290BD73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A7A3E3B7-45D4-4B24-B5C0-B702B8F41501}" type="slidenum">
              <a:rPr lang="en-US" altLang="en-US"/>
              <a:pPr/>
              <a:t>‹#›</a:t>
            </a:fld>
            <a:endParaRPr lang="en-US" altLang="en-US"/>
          </a:p>
        </p:txBody>
      </p:sp>
    </p:spTree>
    <p:extLst>
      <p:ext uri="{BB962C8B-B14F-4D97-AF65-F5344CB8AC3E}">
        <p14:creationId xmlns:p14="http://schemas.microsoft.com/office/powerpoint/2010/main" val="185654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FA6EDC7-6F1D-D005-6AE3-B8EA8E6AF371}"/>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D5FB26B-6858-444F-B176-83243A894305}" type="datetimeFigureOut">
              <a:rPr lang="en-US"/>
              <a:pPr>
                <a:defRPr/>
              </a:pPr>
              <a:t>6/16/2025</a:t>
            </a:fld>
            <a:endParaRPr lang="en-US" dirty="0"/>
          </a:p>
        </p:txBody>
      </p:sp>
      <p:sp>
        <p:nvSpPr>
          <p:cNvPr id="4" name="Footer Placeholder 3">
            <a:extLst>
              <a:ext uri="{FF2B5EF4-FFF2-40B4-BE49-F238E27FC236}">
                <a16:creationId xmlns:a16="http://schemas.microsoft.com/office/drawing/2014/main" id="{C05CEF5E-B97B-61B5-8BFA-2AE088E065E4}"/>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C2E23B0D-97DF-6358-EA9C-13C0A16FEDB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1FE8E872-9E5F-4103-A2B3-049AC729B6AF}" type="slidenum">
              <a:rPr lang="en-US" altLang="en-US"/>
              <a:pPr/>
              <a:t>‹#›</a:t>
            </a:fld>
            <a:endParaRPr lang="en-US" altLang="en-US"/>
          </a:p>
        </p:txBody>
      </p:sp>
    </p:spTree>
    <p:extLst>
      <p:ext uri="{BB962C8B-B14F-4D97-AF65-F5344CB8AC3E}">
        <p14:creationId xmlns:p14="http://schemas.microsoft.com/office/powerpoint/2010/main" val="2844672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11E97C-AB44-259D-9440-DD73EF7EB88B}"/>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346342C-F1E3-4714-B98F-C92B628B9C4D}" type="datetimeFigureOut">
              <a:rPr lang="en-US"/>
              <a:pPr>
                <a:defRPr/>
              </a:pPr>
              <a:t>6/16/2025</a:t>
            </a:fld>
            <a:endParaRPr lang="en-US" dirty="0"/>
          </a:p>
        </p:txBody>
      </p:sp>
      <p:sp>
        <p:nvSpPr>
          <p:cNvPr id="3" name="Footer Placeholder 2">
            <a:extLst>
              <a:ext uri="{FF2B5EF4-FFF2-40B4-BE49-F238E27FC236}">
                <a16:creationId xmlns:a16="http://schemas.microsoft.com/office/drawing/2014/main" id="{9D9F0985-3410-F128-F8B3-F2C6604B981D}"/>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4" name="Slide Number Placeholder 3">
            <a:extLst>
              <a:ext uri="{FF2B5EF4-FFF2-40B4-BE49-F238E27FC236}">
                <a16:creationId xmlns:a16="http://schemas.microsoft.com/office/drawing/2014/main" id="{1093AAC5-A2E5-DDCA-3BF2-639C28A0BC6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A2FC6539-CCC9-46FC-A201-E650CAF0B35E}" type="slidenum">
              <a:rPr lang="en-US" altLang="en-US"/>
              <a:pPr/>
              <a:t>‹#›</a:t>
            </a:fld>
            <a:endParaRPr lang="en-US" altLang="en-US"/>
          </a:p>
        </p:txBody>
      </p:sp>
    </p:spTree>
    <p:extLst>
      <p:ext uri="{BB962C8B-B14F-4D97-AF65-F5344CB8AC3E}">
        <p14:creationId xmlns:p14="http://schemas.microsoft.com/office/powerpoint/2010/main" val="1714912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EEA347D-08F0-03AB-6A76-14073401DCC9}"/>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171E64D0-1A01-441F-B9BD-962FC9F187CF}" type="datetimeFigureOut">
              <a:rPr lang="en-US"/>
              <a:pPr>
                <a:defRPr/>
              </a:pPr>
              <a:t>6/16/2025</a:t>
            </a:fld>
            <a:endParaRPr lang="en-US" dirty="0"/>
          </a:p>
        </p:txBody>
      </p:sp>
      <p:sp>
        <p:nvSpPr>
          <p:cNvPr id="6" name="Footer Placeholder 5">
            <a:extLst>
              <a:ext uri="{FF2B5EF4-FFF2-40B4-BE49-F238E27FC236}">
                <a16:creationId xmlns:a16="http://schemas.microsoft.com/office/drawing/2014/main" id="{2F633C98-03E9-E7DE-B959-88C8F33F227D}"/>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81B0E891-FCFE-3418-5EAB-D4C011CF281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628CF6CD-B406-4A5B-AA1D-1CFC08B6665B}" type="slidenum">
              <a:rPr lang="en-US" altLang="en-US"/>
              <a:pPr/>
              <a:t>‹#›</a:t>
            </a:fld>
            <a:endParaRPr lang="en-US" altLang="en-US"/>
          </a:p>
        </p:txBody>
      </p:sp>
    </p:spTree>
    <p:extLst>
      <p:ext uri="{BB962C8B-B14F-4D97-AF65-F5344CB8AC3E}">
        <p14:creationId xmlns:p14="http://schemas.microsoft.com/office/powerpoint/2010/main" val="324824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39CA480-A2B6-375A-08A1-06279E086A83}"/>
              </a:ext>
            </a:extLst>
          </p:cNvPr>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20508E8-5364-412F-90A2-413603D18A21}" type="datetimeFigureOut">
              <a:rPr lang="en-US"/>
              <a:pPr>
                <a:defRPr/>
              </a:pPr>
              <a:t>6/16/2025</a:t>
            </a:fld>
            <a:endParaRPr lang="en-US" dirty="0"/>
          </a:p>
        </p:txBody>
      </p:sp>
      <p:sp>
        <p:nvSpPr>
          <p:cNvPr id="6" name="Footer Placeholder 5">
            <a:extLst>
              <a:ext uri="{FF2B5EF4-FFF2-40B4-BE49-F238E27FC236}">
                <a16:creationId xmlns:a16="http://schemas.microsoft.com/office/drawing/2014/main" id="{66F5E390-71CE-AC3A-2167-17173891FE94}"/>
              </a:ext>
            </a:extLst>
          </p:cNvPr>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5C9A29B8-44B7-20B3-41B9-E5616AC682D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atin typeface="Calibri" panose="020F0502020204030204" pitchFamily="34" charset="0"/>
              </a:defRPr>
            </a:lvl1pPr>
          </a:lstStyle>
          <a:p>
            <a:fld id="{F5DC3034-5A34-4FAB-AF3D-39F028E351E3}" type="slidenum">
              <a:rPr lang="en-US" altLang="en-US"/>
              <a:pPr/>
              <a:t>‹#›</a:t>
            </a:fld>
            <a:endParaRPr lang="en-US" altLang="en-US"/>
          </a:p>
        </p:txBody>
      </p:sp>
      <p:sp>
        <p:nvSpPr>
          <p:cNvPr id="8" name="Footer Placeholder 4">
            <a:extLst>
              <a:ext uri="{FF2B5EF4-FFF2-40B4-BE49-F238E27FC236}">
                <a16:creationId xmlns:a16="http://schemas.microsoft.com/office/drawing/2014/main" id="{A0079615-C566-FD49-48D6-021AD9C63DD2}"/>
              </a:ext>
            </a:extLst>
          </p:cNvPr>
          <p:cNvSpPr txBox="1">
            <a:spLocks/>
          </p:cNvSpPr>
          <p:nvPr userDrawn="1"/>
        </p:nvSpPr>
        <p:spPr bwMode="auto">
          <a:xfrm>
            <a:off x="1981200" y="6468294"/>
            <a:ext cx="5105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742950" indent="-28575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1430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6002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057400" indent="-228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5146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6pPr>
            <a:lvl7pPr marL="29718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7pPr>
            <a:lvl8pPr marL="34290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8pPr>
            <a:lvl9pPr marL="3886200" indent="-228600" algn="l" defTabSz="914400" rtl="0" eaLnBrk="1" fontAlgn="base" latinLnBrk="0" hangingPunct="1">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9pPr>
          </a:lstStyle>
          <a:p>
            <a:r>
              <a:rPr lang="en-US" sz="1800" dirty="0">
                <a:solidFill>
                  <a:schemeClr val="tx1"/>
                </a:solidFill>
              </a:rPr>
              <a:t>INTERACTIVE MUSICAL KEYBOARD	</a:t>
            </a:r>
            <a:r>
              <a:rPr lang="en-US" altLang="en-US" dirty="0"/>
              <a:t>Dept. of CSE</a:t>
            </a:r>
          </a:p>
        </p:txBody>
      </p:sp>
    </p:spTree>
    <p:extLst>
      <p:ext uri="{BB962C8B-B14F-4D97-AF65-F5344CB8AC3E}">
        <p14:creationId xmlns:p14="http://schemas.microsoft.com/office/powerpoint/2010/main" val="321923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Users\NGIT ADMIN\Downloads\ngit logo.png">
            <a:extLst>
              <a:ext uri="{FF2B5EF4-FFF2-40B4-BE49-F238E27FC236}">
                <a16:creationId xmlns:a16="http://schemas.microsoft.com/office/drawing/2014/main" id="{FD5374C6-4233-428A-279D-7D37B73EA76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01613" y="-166688"/>
            <a:ext cx="1744663"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ight Triangle 3">
            <a:extLst>
              <a:ext uri="{FF2B5EF4-FFF2-40B4-BE49-F238E27FC236}">
                <a16:creationId xmlns:a16="http://schemas.microsoft.com/office/drawing/2014/main" id="{7AE0DB44-0728-F09F-B03E-5E55486ADDA2}"/>
              </a:ext>
            </a:extLst>
          </p:cNvPr>
          <p:cNvSpPr/>
          <p:nvPr userDrawn="1"/>
        </p:nvSpPr>
        <p:spPr>
          <a:xfrm rot="10800000">
            <a:off x="8577263" y="0"/>
            <a:ext cx="566737" cy="2057400"/>
          </a:xfrm>
          <a:prstGeom prst="rtTriangle">
            <a:avLst/>
          </a:prstGeom>
          <a:ln/>
        </p:spPr>
        <p:style>
          <a:lnRef idx="1">
            <a:schemeClr val="accent6"/>
          </a:lnRef>
          <a:fillRef idx="3">
            <a:schemeClr val="accent6"/>
          </a:fillRef>
          <a:effectRef idx="2">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5" name="Right Triangle 4">
            <a:extLst>
              <a:ext uri="{FF2B5EF4-FFF2-40B4-BE49-F238E27FC236}">
                <a16:creationId xmlns:a16="http://schemas.microsoft.com/office/drawing/2014/main" id="{AC047236-3FA5-9675-9A7F-0B2AC52DBA98}"/>
              </a:ext>
            </a:extLst>
          </p:cNvPr>
          <p:cNvSpPr/>
          <p:nvPr userDrawn="1"/>
        </p:nvSpPr>
        <p:spPr>
          <a:xfrm>
            <a:off x="0" y="4800600"/>
            <a:ext cx="566377" cy="2057400"/>
          </a:xfrm>
          <a:prstGeom prst="rtTriangle">
            <a:avLst/>
          </a:prstGeom>
          <a:solidFill>
            <a:srgbClr val="006666"/>
          </a:solidFill>
          <a:ln/>
        </p:spPr>
        <p:style>
          <a:lnRef idx="0">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www.midi.org/" TargetMode="External"/><Relationship Id="rId2" Type="http://schemas.openxmlformats.org/officeDocument/2006/relationships/hyperlink" Target="https://webmidi.org/"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VishVandhan004/MIDI-Interactive-React-Native/blob/main/Project%20Info/Conference_Paper_MIDI.pdf"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5">
            <a:extLst>
              <a:ext uri="{FF2B5EF4-FFF2-40B4-BE49-F238E27FC236}">
                <a16:creationId xmlns:a16="http://schemas.microsoft.com/office/drawing/2014/main" id="{7273F8CB-303D-F9C6-CF84-A192F9DD7297}"/>
              </a:ext>
            </a:extLst>
          </p:cNvPr>
          <p:cNvSpPr txBox="1">
            <a:spLocks noChangeArrowheads="1"/>
          </p:cNvSpPr>
          <p:nvPr/>
        </p:nvSpPr>
        <p:spPr bwMode="auto">
          <a:xfrm>
            <a:off x="0" y="1295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altLang="en-US" b="1" dirty="0">
                <a:latin typeface="Times New Roman" panose="02020603050405020304" pitchFamily="18" charset="0"/>
                <a:cs typeface="Times New Roman" panose="02020603050405020304" pitchFamily="18" charset="0"/>
              </a:rPr>
              <a:t>DEPARTMENT OF CSE (ARTIFICIAL INTELLIGENCE &amp; MACHINE LEARNING)</a:t>
            </a:r>
          </a:p>
        </p:txBody>
      </p:sp>
      <p:sp>
        <p:nvSpPr>
          <p:cNvPr id="13315" name="TextBox 6">
            <a:extLst>
              <a:ext uri="{FF2B5EF4-FFF2-40B4-BE49-F238E27FC236}">
                <a16:creationId xmlns:a16="http://schemas.microsoft.com/office/drawing/2014/main" id="{7B6DB528-EBD9-B701-7039-9374C6B88EAB}"/>
              </a:ext>
            </a:extLst>
          </p:cNvPr>
          <p:cNvSpPr txBox="1">
            <a:spLocks noChangeArrowheads="1"/>
          </p:cNvSpPr>
          <p:nvPr/>
        </p:nvSpPr>
        <p:spPr bwMode="auto">
          <a:xfrm>
            <a:off x="2085975" y="1665288"/>
            <a:ext cx="4953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indent="0" algn="ctr">
              <a:buNone/>
            </a:pPr>
            <a:r>
              <a:rPr lang="en-GB" sz="2400" b="1" dirty="0">
                <a:latin typeface="Times New Roman" panose="02020603050405020304" pitchFamily="18" charset="0"/>
                <a:cs typeface="Times New Roman" panose="02020603050405020304" pitchFamily="18" charset="0"/>
              </a:rPr>
              <a:t>Interactive MIDI Musical Keyboard: Simplified Music Creation using Python</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3317" name="TextBox 11">
            <a:extLst>
              <a:ext uri="{FF2B5EF4-FFF2-40B4-BE49-F238E27FC236}">
                <a16:creationId xmlns:a16="http://schemas.microsoft.com/office/drawing/2014/main" id="{4DDE0F66-E9D6-7750-9D28-0F4CF5C54A11}"/>
              </a:ext>
            </a:extLst>
          </p:cNvPr>
          <p:cNvSpPr txBox="1">
            <a:spLocks noChangeArrowheads="1"/>
          </p:cNvSpPr>
          <p:nvPr/>
        </p:nvSpPr>
        <p:spPr bwMode="auto">
          <a:xfrm>
            <a:off x="1752600" y="468313"/>
            <a:ext cx="683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b="1" dirty="0">
                <a:solidFill>
                  <a:srgbClr val="006600"/>
                </a:solidFill>
                <a:latin typeface="Times New Roman" panose="02020603050405020304" pitchFamily="18" charset="0"/>
                <a:cs typeface="Times New Roman" panose="02020603050405020304" pitchFamily="18" charset="0"/>
              </a:rPr>
              <a:t>NEIL GOGTE INSTITUTE OF TECHNOLOGY</a:t>
            </a:r>
            <a:endParaRPr lang="en-IN" altLang="en-US" sz="2400" dirty="0">
              <a:latin typeface="Times New Roman" panose="02020603050405020304" pitchFamily="18" charset="0"/>
              <a:cs typeface="Times New Roman" panose="02020603050405020304" pitchFamily="18" charset="0"/>
            </a:endParaRPr>
          </a:p>
        </p:txBody>
      </p:sp>
      <p:sp>
        <p:nvSpPr>
          <p:cNvPr id="13318" name="TextBox 13">
            <a:extLst>
              <a:ext uri="{FF2B5EF4-FFF2-40B4-BE49-F238E27FC236}">
                <a16:creationId xmlns:a16="http://schemas.microsoft.com/office/drawing/2014/main" id="{1B3945B3-1248-8DE1-B912-536DA0F56EDE}"/>
              </a:ext>
            </a:extLst>
          </p:cNvPr>
          <p:cNvSpPr txBox="1">
            <a:spLocks noChangeArrowheads="1"/>
          </p:cNvSpPr>
          <p:nvPr/>
        </p:nvSpPr>
        <p:spPr bwMode="auto">
          <a:xfrm>
            <a:off x="2095500" y="2773312"/>
            <a:ext cx="4953000" cy="36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IN" altLang="en-US" sz="2400" b="1" dirty="0">
                <a:latin typeface="Times New Roman" panose="02020603050405020304" pitchFamily="18" charset="0"/>
                <a:cs typeface="Times New Roman" panose="02020603050405020304" pitchFamily="18" charset="0"/>
              </a:rPr>
              <a:t>Presented</a:t>
            </a:r>
            <a:r>
              <a:rPr lang="en-IN" altLang="en-US" sz="2000" b="1"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By</a:t>
            </a:r>
            <a:r>
              <a:rPr lang="en-IN" altLang="en-US" sz="2000" b="1" dirty="0">
                <a:latin typeface="Times New Roman" panose="02020603050405020304" pitchFamily="18" charset="0"/>
                <a:cs typeface="Times New Roman" panose="02020603050405020304" pitchFamily="18" charset="0"/>
              </a:rPr>
              <a:t>:</a:t>
            </a:r>
          </a:p>
          <a:p>
            <a:pPr algn="ctr"/>
            <a:endParaRPr lang="en-IN" alt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ea typeface="Sora Light" pitchFamily="34" charset="-122"/>
                <a:cs typeface="Times New Roman" panose="02020603050405020304" pitchFamily="18" charset="0"/>
              </a:rPr>
              <a:t>A Manidhar		(2453-21-748-038)                                                                                                                                                                           </a:t>
            </a:r>
          </a:p>
          <a:p>
            <a:pPr marL="0" indent="0">
              <a:lnSpc>
                <a:spcPts val="2700"/>
              </a:lnSpc>
              <a:buNone/>
            </a:pPr>
            <a:r>
              <a:rPr lang="en-US" sz="2000" dirty="0">
                <a:latin typeface="Times New Roman" panose="02020603050405020304" pitchFamily="18" charset="0"/>
                <a:ea typeface="Sora Light" pitchFamily="34" charset="-122"/>
                <a:cs typeface="Times New Roman" panose="02020603050405020304" pitchFamily="18" charset="0"/>
              </a:rPr>
              <a:t>Sri Chandra Vardhan	(2453-21-748-057)                                                                                                                                                                          T Vishnu Vandhan 	(2453-21-748-058)</a:t>
            </a:r>
            <a:endParaRPr lang="en-IN" altLang="en-US" sz="2000" dirty="0">
              <a:latin typeface="Times New Roman" panose="02020603050405020304" pitchFamily="18" charset="0"/>
              <a:cs typeface="Times New Roman" panose="02020603050405020304" pitchFamily="18" charset="0"/>
            </a:endParaRPr>
          </a:p>
          <a:p>
            <a:pPr algn="ctr"/>
            <a:endParaRPr lang="en-IN" altLang="en-US" sz="2000" b="1" dirty="0">
              <a:latin typeface="Times New Roman" panose="02020603050405020304" pitchFamily="18" charset="0"/>
              <a:cs typeface="Times New Roman" panose="02020603050405020304" pitchFamily="18" charset="0"/>
            </a:endParaRPr>
          </a:p>
          <a:p>
            <a:pPr algn="ctr"/>
            <a:r>
              <a:rPr lang="en-IN" altLang="en-US" sz="2000" b="1" dirty="0">
                <a:latin typeface="Times New Roman" panose="02020603050405020304" pitchFamily="18" charset="0"/>
                <a:cs typeface="Times New Roman" panose="02020603050405020304" pitchFamily="18" charset="0"/>
              </a:rPr>
              <a:t>Under the Guidance</a:t>
            </a:r>
          </a:p>
          <a:p>
            <a:pPr algn="ctr"/>
            <a:r>
              <a:rPr lang="en-IN" altLang="en-US" sz="2000" b="1" dirty="0">
                <a:latin typeface="Times New Roman" panose="02020603050405020304" pitchFamily="18" charset="0"/>
                <a:cs typeface="Times New Roman" panose="02020603050405020304" pitchFamily="18" charset="0"/>
              </a:rPr>
              <a:t>Of</a:t>
            </a:r>
          </a:p>
          <a:p>
            <a:pPr algn="ctr"/>
            <a:endParaRPr lang="en-IN" altLang="en-US" sz="2000" b="1" dirty="0">
              <a:latin typeface="Times New Roman" panose="02020603050405020304" pitchFamily="18" charset="0"/>
              <a:cs typeface="Times New Roman" panose="02020603050405020304" pitchFamily="18" charset="0"/>
            </a:endParaRPr>
          </a:p>
          <a:p>
            <a:pPr marL="0" indent="0" algn="ctr">
              <a:buNone/>
            </a:pPr>
            <a:r>
              <a:rPr lang="en-US" sz="2000" dirty="0">
                <a:solidFill>
                  <a:schemeClr val="tx1"/>
                </a:solidFill>
              </a:rPr>
              <a:t>Mrs. M Deepika</a:t>
            </a:r>
          </a:p>
          <a:p>
            <a:pPr marL="0" indent="0" algn="ctr">
              <a:buNone/>
            </a:pPr>
            <a:r>
              <a:rPr lang="en-US" sz="2000" dirty="0">
                <a:solidFill>
                  <a:schemeClr val="tx1"/>
                </a:solidFill>
              </a:rPr>
              <a:t>Assistant 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2EC5843-EAD7-25A4-ED4B-4D6B9F287B88}"/>
              </a:ext>
            </a:extLst>
          </p:cNvPr>
          <p:cNvSpPr/>
          <p:nvPr/>
        </p:nvSpPr>
        <p:spPr>
          <a:xfrm>
            <a:off x="304800" y="152400"/>
            <a:ext cx="9220200" cy="727055"/>
          </a:xfrm>
          <a:prstGeom prst="rect">
            <a:avLst/>
          </a:prstGeom>
          <a:noFill/>
          <a:ln/>
        </p:spPr>
        <p:txBody>
          <a:bodyPr wrap="none" lIns="0" tIns="0" rIns="0" bIns="0" rtlCol="0" anchor="ctr"/>
          <a:lstStyle/>
          <a:p>
            <a:pPr algn="ctr" fontAlgn="auto">
              <a:spcBef>
                <a:spcPts val="0"/>
              </a:spcBef>
              <a:spcAft>
                <a:spcPts val="0"/>
              </a:spcAft>
              <a:defRPr/>
            </a:pPr>
            <a:r>
              <a:rPr lang="en-IN" sz="3200" b="1" dirty="0">
                <a:latin typeface="Times New Roman" panose="02020603050405020304" pitchFamily="18" charset="0"/>
                <a:cs typeface="Times New Roman" panose="02020603050405020304" pitchFamily="18" charset="0"/>
              </a:rPr>
              <a:t>SYSTEM ARCHITECTURE</a:t>
            </a:r>
          </a:p>
        </p:txBody>
      </p:sp>
      <p:sp>
        <p:nvSpPr>
          <p:cNvPr id="4" name="Text 1">
            <a:extLst>
              <a:ext uri="{FF2B5EF4-FFF2-40B4-BE49-F238E27FC236}">
                <a16:creationId xmlns:a16="http://schemas.microsoft.com/office/drawing/2014/main" id="{2128FDB1-3F95-09B0-073F-3541D13D7EEB}"/>
              </a:ext>
            </a:extLst>
          </p:cNvPr>
          <p:cNvSpPr/>
          <p:nvPr/>
        </p:nvSpPr>
        <p:spPr>
          <a:xfrm>
            <a:off x="758309" y="6888480"/>
            <a:ext cx="13113782" cy="346710"/>
          </a:xfrm>
          <a:prstGeom prst="rect">
            <a:avLst/>
          </a:prstGeom>
          <a:noFill/>
          <a:ln/>
        </p:spPr>
        <p:txBody>
          <a:bodyPr wrap="none" lIns="0" tIns="0" rIns="0" bIns="0" rtlCol="0" anchor="t"/>
          <a:lstStyle/>
          <a:p>
            <a:pPr marL="0" indent="0">
              <a:lnSpc>
                <a:spcPts val="2700"/>
              </a:lnSpc>
              <a:buNone/>
            </a:pPr>
            <a:endParaRPr lang="en-US" sz="1700" dirty="0"/>
          </a:p>
        </p:txBody>
      </p:sp>
      <p:pic>
        <p:nvPicPr>
          <p:cNvPr id="5" name="Picture 4">
            <a:extLst>
              <a:ext uri="{FF2B5EF4-FFF2-40B4-BE49-F238E27FC236}">
                <a16:creationId xmlns:a16="http://schemas.microsoft.com/office/drawing/2014/main" id="{E204938D-7BBB-009F-ED46-37ED1087EB33}"/>
              </a:ext>
            </a:extLst>
          </p:cNvPr>
          <p:cNvPicPr>
            <a:picLocks noChangeAspect="1"/>
          </p:cNvPicPr>
          <p:nvPr/>
        </p:nvPicPr>
        <p:blipFill>
          <a:blip r:embed="rId2"/>
          <a:stretch>
            <a:fillRect/>
          </a:stretch>
        </p:blipFill>
        <p:spPr>
          <a:xfrm>
            <a:off x="1409700" y="1143000"/>
            <a:ext cx="6324600" cy="4447400"/>
          </a:xfrm>
          <a:prstGeom prst="rect">
            <a:avLst/>
          </a:prstGeom>
        </p:spPr>
      </p:pic>
    </p:spTree>
    <p:extLst>
      <p:ext uri="{BB962C8B-B14F-4D97-AF65-F5344CB8AC3E}">
        <p14:creationId xmlns:p14="http://schemas.microsoft.com/office/powerpoint/2010/main" val="76789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3369" y="685800"/>
            <a:ext cx="7592988" cy="445443"/>
          </a:xfrm>
          <a:prstGeom prst="rect">
            <a:avLst/>
          </a:prstGeom>
          <a:noFill/>
          <a:ln/>
        </p:spPr>
        <p:txBody>
          <a:bodyPr wrap="none" lIns="0" tIns="0" rIns="0" bIns="0" rtlCol="0" anchor="ctr"/>
          <a:lstStyle/>
          <a:p>
            <a:pPr fontAlgn="auto">
              <a:spcBef>
                <a:spcPts val="0"/>
              </a:spcBef>
              <a:spcAft>
                <a:spcPts val="0"/>
              </a:spcAft>
            </a:pPr>
            <a:r>
              <a:rPr lang="en-US" sz="2400" b="1" dirty="0">
                <a:latin typeface="Times New Roman" panose="02020603050405020304" pitchFamily="18" charset="0"/>
                <a:cs typeface="Times New Roman" panose="02020603050405020304" pitchFamily="18" charset="0"/>
              </a:rPr>
              <a:t>TOOLS, ALGORITHMS, FRAMEWORKS USED</a:t>
            </a:r>
          </a:p>
        </p:txBody>
      </p:sp>
      <p:sp>
        <p:nvSpPr>
          <p:cNvPr id="5" name="Text 3"/>
          <p:cNvSpPr/>
          <p:nvPr/>
        </p:nvSpPr>
        <p:spPr>
          <a:xfrm>
            <a:off x="1295400" y="3191470"/>
            <a:ext cx="2669604" cy="267221"/>
          </a:xfrm>
          <a:prstGeom prst="rect">
            <a:avLst/>
          </a:prstGeom>
          <a:noFill/>
          <a:ln/>
        </p:spPr>
        <p:txBody>
          <a:bodyPr wrap="none" lIns="0" tIns="0" rIns="0" bIns="0" rtlCol="0" anchor="t"/>
          <a:lstStyle/>
          <a:p>
            <a:pPr>
              <a:lnSpc>
                <a:spcPts val="2094"/>
              </a:lnSpc>
            </a:pPr>
            <a:endParaRPr lang="en-US" sz="1656" dirty="0">
              <a:latin typeface="Times New Roman" panose="02020603050405020304" pitchFamily="18" charset="0"/>
              <a:cs typeface="Times New Roman" panose="02020603050405020304" pitchFamily="18" charset="0"/>
            </a:endParaRPr>
          </a:p>
        </p:txBody>
      </p:sp>
      <p:sp>
        <p:nvSpPr>
          <p:cNvPr id="6" name="Text 4"/>
          <p:cNvSpPr/>
          <p:nvPr/>
        </p:nvSpPr>
        <p:spPr>
          <a:xfrm>
            <a:off x="614065" y="2934221"/>
            <a:ext cx="3820195" cy="216694"/>
          </a:xfrm>
          <a:prstGeom prst="rect">
            <a:avLst/>
          </a:prstGeom>
          <a:noFill/>
          <a:ln/>
        </p:spPr>
        <p:txBody>
          <a:bodyPr wrap="none" lIns="0" tIns="0" rIns="0" bIns="0" rtlCol="0" anchor="t"/>
          <a:lstStyle/>
          <a:p>
            <a:pPr marL="214313" indent="-214313">
              <a:lnSpc>
                <a:spcPts val="1688"/>
              </a:lnSpc>
              <a:buSzPct val="100000"/>
              <a:buFont typeface="+mj-lt"/>
              <a:buAutoNum type="arabicPeriod"/>
            </a:pPr>
            <a:endParaRPr lang="en-US" sz="1063" dirty="0">
              <a:latin typeface="Times New Roman" panose="02020603050405020304" pitchFamily="18" charset="0"/>
              <a:cs typeface="Times New Roman" panose="02020603050405020304" pitchFamily="18" charset="0"/>
            </a:endParaRPr>
          </a:p>
        </p:txBody>
      </p:sp>
      <p:sp>
        <p:nvSpPr>
          <p:cNvPr id="7" name="Text 5"/>
          <p:cNvSpPr/>
          <p:nvPr/>
        </p:nvSpPr>
        <p:spPr>
          <a:xfrm>
            <a:off x="614065" y="3191470"/>
            <a:ext cx="3820195" cy="433388"/>
          </a:xfrm>
          <a:prstGeom prst="rect">
            <a:avLst/>
          </a:prstGeom>
          <a:noFill/>
          <a:ln/>
        </p:spPr>
        <p:txBody>
          <a:bodyPr wrap="square" lIns="0" tIns="0" rIns="0" bIns="0" rtlCol="0" anchor="t"/>
          <a:lstStyle/>
          <a:p>
            <a:pPr lvl="1">
              <a:lnSpc>
                <a:spcPts val="1688"/>
              </a:lnSpc>
              <a:buSzPct val="100000"/>
            </a:pPr>
            <a:endParaRPr lang="en-US" sz="1063" dirty="0">
              <a:latin typeface="Times New Roman" panose="02020603050405020304" pitchFamily="18" charset="0"/>
              <a:cs typeface="Times New Roman" panose="02020603050405020304" pitchFamily="18" charset="0"/>
            </a:endParaRPr>
          </a:p>
        </p:txBody>
      </p:sp>
      <p:sp>
        <p:nvSpPr>
          <p:cNvPr id="8" name="Text 6"/>
          <p:cNvSpPr/>
          <p:nvPr/>
        </p:nvSpPr>
        <p:spPr>
          <a:xfrm>
            <a:off x="614065" y="3468997"/>
            <a:ext cx="3820195" cy="433388"/>
          </a:xfrm>
          <a:prstGeom prst="rect">
            <a:avLst/>
          </a:prstGeom>
          <a:noFill/>
          <a:ln/>
        </p:spPr>
        <p:txBody>
          <a:bodyPr wrap="square" lIns="0" tIns="0" rIns="0" bIns="0" rtlCol="0" anchor="t"/>
          <a:lstStyle/>
          <a:p>
            <a:pPr marL="214313" indent="-214313">
              <a:lnSpc>
                <a:spcPts val="1688"/>
              </a:lnSpc>
              <a:buSzPct val="100000"/>
              <a:buFont typeface="+mj-lt"/>
              <a:buAutoNum type="arabicPeriod" startAt="3"/>
            </a:pPr>
            <a:endParaRPr lang="en-US" sz="1063" dirty="0">
              <a:latin typeface="Times New Roman" panose="02020603050405020304" pitchFamily="18" charset="0"/>
              <a:cs typeface="Times New Roman" panose="02020603050405020304" pitchFamily="18" charset="0"/>
            </a:endParaRPr>
          </a:p>
        </p:txBody>
      </p:sp>
      <p:sp>
        <p:nvSpPr>
          <p:cNvPr id="9" name="Text 7"/>
          <p:cNvSpPr/>
          <p:nvPr/>
        </p:nvSpPr>
        <p:spPr>
          <a:xfrm>
            <a:off x="4709741" y="2585815"/>
            <a:ext cx="2750567" cy="267221"/>
          </a:xfrm>
          <a:prstGeom prst="rect">
            <a:avLst/>
          </a:prstGeom>
          <a:noFill/>
          <a:ln/>
        </p:spPr>
        <p:txBody>
          <a:bodyPr wrap="none" lIns="0" tIns="0" rIns="0" bIns="0" rtlCol="0" anchor="t"/>
          <a:lstStyle/>
          <a:p>
            <a:pPr>
              <a:lnSpc>
                <a:spcPts val="2094"/>
              </a:lnSpc>
            </a:pPr>
            <a:endParaRPr lang="en-US" sz="1656" dirty="0">
              <a:latin typeface="Times New Roman" panose="02020603050405020304" pitchFamily="18" charset="0"/>
              <a:cs typeface="Times New Roman" panose="02020603050405020304" pitchFamily="18" charset="0"/>
            </a:endParaRPr>
          </a:p>
        </p:txBody>
      </p:sp>
      <p:sp>
        <p:nvSpPr>
          <p:cNvPr id="10" name="Text 8"/>
          <p:cNvSpPr/>
          <p:nvPr/>
        </p:nvSpPr>
        <p:spPr>
          <a:xfrm>
            <a:off x="4709741" y="2934221"/>
            <a:ext cx="3820195" cy="216694"/>
          </a:xfrm>
          <a:prstGeom prst="rect">
            <a:avLst/>
          </a:prstGeom>
          <a:noFill/>
          <a:ln/>
        </p:spPr>
        <p:txBody>
          <a:bodyPr wrap="none" lIns="0" tIns="0" rIns="0" bIns="0" rtlCol="0" anchor="t"/>
          <a:lstStyle/>
          <a:p>
            <a:pPr>
              <a:lnSpc>
                <a:spcPts val="1688"/>
              </a:lnSpc>
              <a:buSzPct val="100000"/>
            </a:pPr>
            <a:endParaRPr lang="en-US" sz="1063" dirty="0">
              <a:latin typeface="Times New Roman" panose="02020603050405020304" pitchFamily="18" charset="0"/>
              <a:cs typeface="Times New Roman" panose="02020603050405020304" pitchFamily="18" charset="0"/>
            </a:endParaRPr>
          </a:p>
        </p:txBody>
      </p:sp>
      <p:sp>
        <p:nvSpPr>
          <p:cNvPr id="11" name="Text 9"/>
          <p:cNvSpPr/>
          <p:nvPr/>
        </p:nvSpPr>
        <p:spPr>
          <a:xfrm>
            <a:off x="4709741" y="3191470"/>
            <a:ext cx="3820195" cy="433388"/>
          </a:xfrm>
          <a:prstGeom prst="rect">
            <a:avLst/>
          </a:prstGeom>
          <a:noFill/>
          <a:ln/>
        </p:spPr>
        <p:txBody>
          <a:bodyPr wrap="square" lIns="0" tIns="0" rIns="0" bIns="0" rtlCol="0" anchor="t"/>
          <a:lstStyle/>
          <a:p>
            <a:pPr marL="214313" indent="-214313">
              <a:lnSpc>
                <a:spcPts val="1688"/>
              </a:lnSpc>
              <a:buSzPct val="100000"/>
              <a:buFont typeface="+mj-lt"/>
              <a:buAutoNum type="arabicPeriod" startAt="2"/>
            </a:pPr>
            <a:endParaRPr lang="en-US" sz="1063" dirty="0">
              <a:latin typeface="Times New Roman" panose="02020603050405020304" pitchFamily="18" charset="0"/>
              <a:cs typeface="Times New Roman" panose="02020603050405020304" pitchFamily="18" charset="0"/>
            </a:endParaRPr>
          </a:p>
        </p:txBody>
      </p:sp>
      <p:sp>
        <p:nvSpPr>
          <p:cNvPr id="12" name="Text 10"/>
          <p:cNvSpPr/>
          <p:nvPr/>
        </p:nvSpPr>
        <p:spPr>
          <a:xfrm>
            <a:off x="4709741" y="3665414"/>
            <a:ext cx="3820195" cy="433388"/>
          </a:xfrm>
          <a:prstGeom prst="rect">
            <a:avLst/>
          </a:prstGeom>
          <a:noFill/>
          <a:ln/>
        </p:spPr>
        <p:txBody>
          <a:bodyPr wrap="square" lIns="0" tIns="0" rIns="0" bIns="0" rtlCol="0" anchor="t"/>
          <a:lstStyle/>
          <a:p>
            <a:pPr marL="214313" indent="-214313">
              <a:lnSpc>
                <a:spcPts val="1688"/>
              </a:lnSpc>
              <a:buSzPct val="100000"/>
              <a:buFont typeface="+mj-lt"/>
              <a:buAutoNum type="arabicPeriod" startAt="3"/>
            </a:pPr>
            <a:endParaRPr lang="en-US" sz="1063" dirty="0">
              <a:latin typeface="Times New Roman" panose="02020603050405020304" pitchFamily="18" charset="0"/>
              <a:cs typeface="Times New Roman" panose="02020603050405020304" pitchFamily="18" charset="0"/>
            </a:endParaRPr>
          </a:p>
        </p:txBody>
      </p:sp>
      <p:sp>
        <p:nvSpPr>
          <p:cNvPr id="13" name="Text 11"/>
          <p:cNvSpPr/>
          <p:nvPr/>
        </p:nvSpPr>
        <p:spPr>
          <a:xfrm>
            <a:off x="4709741" y="4139357"/>
            <a:ext cx="3820195" cy="433388"/>
          </a:xfrm>
          <a:prstGeom prst="rect">
            <a:avLst/>
          </a:prstGeom>
          <a:noFill/>
          <a:ln/>
        </p:spPr>
        <p:txBody>
          <a:bodyPr wrap="square" lIns="0" tIns="0" rIns="0" bIns="0" rtlCol="0" anchor="t"/>
          <a:lstStyle/>
          <a:p>
            <a:pPr>
              <a:lnSpc>
                <a:spcPts val="1688"/>
              </a:lnSpc>
              <a:buSzPct val="100000"/>
            </a:pPr>
            <a:endParaRPr lang="en-US" sz="1063" dirty="0">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152EF8FB-6EB6-F029-3D7F-60506961958D}"/>
              </a:ext>
            </a:extLst>
          </p:cNvPr>
          <p:cNvGraphicFramePr>
            <a:graphicFrameLocks noGrp="1"/>
          </p:cNvGraphicFramePr>
          <p:nvPr>
            <p:extLst>
              <p:ext uri="{D42A27DB-BD31-4B8C-83A1-F6EECF244321}">
                <p14:modId xmlns:p14="http://schemas.microsoft.com/office/powerpoint/2010/main" val="3822185811"/>
              </p:ext>
            </p:extLst>
          </p:nvPr>
        </p:nvGraphicFramePr>
        <p:xfrm>
          <a:off x="853368" y="1371600"/>
          <a:ext cx="7452432" cy="4922739"/>
        </p:xfrm>
        <a:graphic>
          <a:graphicData uri="http://schemas.openxmlformats.org/drawingml/2006/table">
            <a:tbl>
              <a:tblPr/>
              <a:tblGrid>
                <a:gridCol w="2484144">
                  <a:extLst>
                    <a:ext uri="{9D8B030D-6E8A-4147-A177-3AD203B41FA5}">
                      <a16:colId xmlns:a16="http://schemas.microsoft.com/office/drawing/2014/main" val="5600817"/>
                    </a:ext>
                  </a:extLst>
                </a:gridCol>
                <a:gridCol w="2484144">
                  <a:extLst>
                    <a:ext uri="{9D8B030D-6E8A-4147-A177-3AD203B41FA5}">
                      <a16:colId xmlns:a16="http://schemas.microsoft.com/office/drawing/2014/main" val="2757989478"/>
                    </a:ext>
                  </a:extLst>
                </a:gridCol>
                <a:gridCol w="2484144">
                  <a:extLst>
                    <a:ext uri="{9D8B030D-6E8A-4147-A177-3AD203B41FA5}">
                      <a16:colId xmlns:a16="http://schemas.microsoft.com/office/drawing/2014/main" val="1518264354"/>
                    </a:ext>
                  </a:extLst>
                </a:gridCol>
              </a:tblGrid>
              <a:tr h="190311">
                <a:tc>
                  <a:txBody>
                    <a:bodyPr/>
                    <a:lstStyle/>
                    <a:p>
                      <a:pPr algn="ctr">
                        <a:lnSpc>
                          <a:spcPct val="100000"/>
                        </a:lnSpc>
                      </a:pPr>
                      <a:r>
                        <a:rPr lang="en-IN" sz="1200" b="1" dirty="0">
                          <a:latin typeface="Times New Roman" panose="02020603050405020304" pitchFamily="18" charset="0"/>
                          <a:cs typeface="Times New Roman" panose="02020603050405020304" pitchFamily="18" charset="0"/>
                        </a:rPr>
                        <a:t>Category</a:t>
                      </a:r>
                      <a:endParaRPr lang="en-IN"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Name/Technology</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Purpose/Usage</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4340711"/>
                  </a:ext>
                </a:extLst>
              </a:tr>
              <a:tr h="475779">
                <a:tc>
                  <a:txBody>
                    <a:bodyPr/>
                    <a:lstStyle/>
                    <a:p>
                      <a:pPr algn="ctr">
                        <a:lnSpc>
                          <a:spcPct val="100000"/>
                        </a:lnSpc>
                      </a:pPr>
                      <a:r>
                        <a:rPr lang="en-IN" sz="1200" b="1">
                          <a:latin typeface="Times New Roman" panose="02020603050405020304" pitchFamily="18" charset="0"/>
                          <a:cs typeface="Times New Roman" panose="02020603050405020304" pitchFamily="18" charset="0"/>
                        </a:rPr>
                        <a:t>Development Platform</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dirty="0">
                          <a:latin typeface="Times New Roman" panose="02020603050405020304" pitchFamily="18" charset="0"/>
                          <a:cs typeface="Times New Roman" panose="02020603050405020304" pitchFamily="18" charset="0"/>
                        </a:rPr>
                        <a:t>Android Studio</a:t>
                      </a:r>
                      <a:endParaRPr lang="en-IN"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a:latin typeface="Times New Roman" panose="02020603050405020304" pitchFamily="18" charset="0"/>
                          <a:cs typeface="Times New Roman" panose="02020603050405020304" pitchFamily="18" charset="0"/>
                        </a:rPr>
                        <a:t>To build and test the Android mobile application.</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3491317"/>
                  </a:ext>
                </a:extLst>
              </a:tr>
              <a:tr h="279596">
                <a:tc>
                  <a:txBody>
                    <a:bodyPr/>
                    <a:lstStyle/>
                    <a:p>
                      <a:pPr algn="ctr">
                        <a:lnSpc>
                          <a:spcPct val="100000"/>
                        </a:lnSpc>
                      </a:pPr>
                      <a:r>
                        <a:rPr lang="en-IN" sz="1200" b="1" dirty="0">
                          <a:latin typeface="Times New Roman" panose="02020603050405020304" pitchFamily="18" charset="0"/>
                          <a:cs typeface="Times New Roman" panose="02020603050405020304" pitchFamily="18" charset="0"/>
                        </a:rPr>
                        <a:t>Programming Languages</a:t>
                      </a:r>
                      <a:endParaRPr lang="en-IN"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dirty="0">
                          <a:latin typeface="Times New Roman" panose="02020603050405020304" pitchFamily="18" charset="0"/>
                          <a:cs typeface="Times New Roman" panose="02020603050405020304" pitchFamily="18" charset="0"/>
                        </a:rPr>
                        <a:t>Java</a:t>
                      </a:r>
                      <a:r>
                        <a:rPr lang="en-IN" sz="1200" dirty="0">
                          <a:latin typeface="Times New Roman" panose="02020603050405020304" pitchFamily="18" charset="0"/>
                          <a:cs typeface="Times New Roman" panose="02020603050405020304" pitchFamily="18" charset="0"/>
                        </a:rPr>
                        <a:t> (Backend)</a:t>
                      </a:r>
                    </a:p>
                    <a:p>
                      <a:pPr algn="ctr">
                        <a:lnSpc>
                          <a:spcPct val="100000"/>
                        </a:lnSpc>
                      </a:pPr>
                      <a:endParaRPr lang="en-IN" sz="1200"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latin typeface="Times New Roman" panose="02020603050405020304" pitchFamily="18" charset="0"/>
                          <a:cs typeface="Times New Roman" panose="02020603050405020304" pitchFamily="18" charset="0"/>
                        </a:rPr>
                        <a:t>Python (</a:t>
                      </a:r>
                      <a:r>
                        <a:rPr lang="en-IN" sz="1200" b="1" dirty="0" err="1">
                          <a:latin typeface="Times New Roman" panose="02020603050405020304" pitchFamily="18" charset="0"/>
                          <a:cs typeface="Times New Roman" panose="02020603050405020304" pitchFamily="18" charset="0"/>
                        </a:rPr>
                        <a:t>mido</a:t>
                      </a:r>
                      <a:r>
                        <a:rPr lang="en-IN" sz="1200" b="1" dirty="0">
                          <a:latin typeface="Times New Roman" panose="02020603050405020304" pitchFamily="18" charset="0"/>
                          <a:cs typeface="Times New Roman" panose="02020603050405020304" pitchFamily="18" charset="0"/>
                        </a:rPr>
                        <a:t>, </a:t>
                      </a:r>
                      <a:r>
                        <a:rPr lang="en-IN" sz="1200" b="1" dirty="0" err="1">
                          <a:latin typeface="Times New Roman" panose="02020603050405020304" pitchFamily="18" charset="0"/>
                          <a:cs typeface="Times New Roman" panose="02020603050405020304" pitchFamily="18" charset="0"/>
                        </a:rPr>
                        <a:t>pygame.midi</a:t>
                      </a:r>
                      <a:r>
                        <a:rPr lang="en-IN" sz="1200" b="1" dirty="0">
                          <a:latin typeface="Times New Roman" panose="02020603050405020304" pitchFamily="18" charset="0"/>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p>
                      <a:pPr algn="ctr">
                        <a:lnSpc>
                          <a:spcPct val="100000"/>
                        </a:lnSpc>
                      </a:pPr>
                      <a:endParaRPr lang="en-IN"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dirty="0">
                          <a:latin typeface="Times New Roman" panose="02020603050405020304" pitchFamily="18" charset="0"/>
                          <a:cs typeface="Times New Roman" panose="02020603050405020304" pitchFamily="18" charset="0"/>
                        </a:rPr>
                        <a:t>- Logic handling, performance optimization, API services.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latin typeface="Times New Roman" panose="02020603050405020304" pitchFamily="18" charset="0"/>
                          <a:cs typeface="Times New Roman" panose="02020603050405020304" pitchFamily="18" charset="0"/>
                        </a:rPr>
                        <a:t>-MIDI event processing, instrument mapping, sound output.</a:t>
                      </a:r>
                    </a:p>
                    <a:p>
                      <a:pPr algn="ctr">
                        <a:lnSpc>
                          <a:spcPct val="100000"/>
                        </a:lnSpc>
                      </a:pPr>
                      <a:endParaRPr lang="en-IN"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776282"/>
                  </a:ext>
                </a:extLst>
              </a:tr>
              <a:tr h="475779">
                <a:tc>
                  <a:txBody>
                    <a:bodyPr/>
                    <a:lstStyle/>
                    <a:p>
                      <a:pPr algn="ctr">
                        <a:lnSpc>
                          <a:spcPct val="100000"/>
                        </a:lnSpc>
                      </a:pPr>
                      <a:r>
                        <a:rPr lang="en-IN" sz="1200" b="1" dirty="0">
                          <a:latin typeface="Times New Roman" panose="02020603050405020304" pitchFamily="18" charset="0"/>
                          <a:cs typeface="Times New Roman" panose="02020603050405020304" pitchFamily="18" charset="0"/>
                        </a:rPr>
                        <a:t>Frontend Framework</a:t>
                      </a:r>
                      <a:endParaRPr lang="en-IN"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b="1" dirty="0">
                          <a:latin typeface="Times New Roman" panose="02020603050405020304" pitchFamily="18" charset="0"/>
                          <a:cs typeface="Times New Roman" panose="02020603050405020304" pitchFamily="18" charset="0"/>
                        </a:rPr>
                        <a:t>React Native (Proposed for Future)</a:t>
                      </a:r>
                      <a:endParaRPr lang="en-GB" sz="1200" dirty="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dirty="0">
                          <a:latin typeface="Times New Roman" panose="02020603050405020304" pitchFamily="18" charset="0"/>
                          <a:cs typeface="Times New Roman" panose="02020603050405020304" pitchFamily="18" charset="0"/>
                        </a:rPr>
                        <a:t>Cross-platform mobile app development (Android/iOS).</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675725"/>
                  </a:ext>
                </a:extLst>
              </a:tr>
              <a:tr h="475779">
                <a:tc>
                  <a:txBody>
                    <a:bodyPr/>
                    <a:lstStyle/>
                    <a:p>
                      <a:pPr algn="ctr">
                        <a:lnSpc>
                          <a:spcPct val="100000"/>
                        </a:lnSpc>
                      </a:pPr>
                      <a:r>
                        <a:rPr lang="en-IN" sz="1200" b="1">
                          <a:latin typeface="Times New Roman" panose="02020603050405020304" pitchFamily="18" charset="0"/>
                          <a:cs typeface="Times New Roman" panose="02020603050405020304" pitchFamily="18" charset="0"/>
                        </a:rPr>
                        <a:t>Sound Processing</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MIDI Protocol, mido library</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dirty="0">
                          <a:latin typeface="Times New Roman" panose="02020603050405020304" pitchFamily="18" charset="0"/>
                          <a:cs typeface="Times New Roman" panose="02020603050405020304" pitchFamily="18" charset="0"/>
                        </a:rPr>
                        <a:t>Generating MIDI signals for real-time audio playback.</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1222431"/>
                  </a:ext>
                </a:extLst>
              </a:tr>
              <a:tr h="333045">
                <a:tc>
                  <a:txBody>
                    <a:bodyPr/>
                    <a:lstStyle/>
                    <a:p>
                      <a:pPr algn="ctr">
                        <a:lnSpc>
                          <a:spcPct val="100000"/>
                        </a:lnSpc>
                      </a:pPr>
                      <a:r>
                        <a:rPr lang="en-IN" sz="1200" b="1">
                          <a:latin typeface="Times New Roman" panose="02020603050405020304" pitchFamily="18" charset="0"/>
                          <a:cs typeface="Times New Roman" panose="02020603050405020304" pitchFamily="18" charset="0"/>
                        </a:rPr>
                        <a:t>Input Handling</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pynput (Python)</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a:latin typeface="Times New Roman" panose="02020603050405020304" pitchFamily="18" charset="0"/>
                          <a:cs typeface="Times New Roman" panose="02020603050405020304" pitchFamily="18" charset="0"/>
                        </a:rPr>
                        <a:t>Detecting and processing key presses from the user.</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488472"/>
                  </a:ext>
                </a:extLst>
              </a:tr>
              <a:tr h="475779">
                <a:tc>
                  <a:txBody>
                    <a:bodyPr/>
                    <a:lstStyle/>
                    <a:p>
                      <a:pPr algn="ctr">
                        <a:lnSpc>
                          <a:spcPct val="100000"/>
                        </a:lnSpc>
                      </a:pPr>
                      <a:r>
                        <a:rPr lang="en-IN" sz="1200" b="1">
                          <a:latin typeface="Times New Roman" panose="02020603050405020304" pitchFamily="18" charset="0"/>
                          <a:cs typeface="Times New Roman" panose="02020603050405020304" pitchFamily="18" charset="0"/>
                        </a:rPr>
                        <a:t>API Development</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FastAPI (Python)</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a:latin typeface="Times New Roman" panose="02020603050405020304" pitchFamily="18" charset="0"/>
                          <a:cs typeface="Times New Roman" panose="02020603050405020304" pitchFamily="18" charset="0"/>
                        </a:rPr>
                        <a:t>RESTful API for managing MIDI commands and playback.</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860736"/>
                  </a:ext>
                </a:extLst>
              </a:tr>
              <a:tr h="475779">
                <a:tc>
                  <a:txBody>
                    <a:bodyPr/>
                    <a:lstStyle/>
                    <a:p>
                      <a:pPr algn="ctr">
                        <a:lnSpc>
                          <a:spcPct val="100000"/>
                        </a:lnSpc>
                      </a:pPr>
                      <a:r>
                        <a:rPr lang="en-IN" sz="1200" b="1">
                          <a:latin typeface="Times New Roman" panose="02020603050405020304" pitchFamily="18" charset="0"/>
                          <a:cs typeface="Times New Roman" panose="02020603050405020304" pitchFamily="18" charset="0"/>
                        </a:rPr>
                        <a:t>Error Handling</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Exception Handling (Java &amp; Python)</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a:latin typeface="Times New Roman" panose="02020603050405020304" pitchFamily="18" charset="0"/>
                          <a:cs typeface="Times New Roman" panose="02020603050405020304" pitchFamily="18" charset="0"/>
                        </a:rPr>
                        <a:t>Managing invalid inputs, multiple key presses, errors.</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9637266"/>
                  </a:ext>
                </a:extLst>
              </a:tr>
              <a:tr h="475779">
                <a:tc>
                  <a:txBody>
                    <a:bodyPr/>
                    <a:lstStyle/>
                    <a:p>
                      <a:pPr algn="ctr">
                        <a:lnSpc>
                          <a:spcPct val="100000"/>
                        </a:lnSpc>
                      </a:pPr>
                      <a:r>
                        <a:rPr lang="en-IN" sz="1200" b="1">
                          <a:latin typeface="Times New Roman" panose="02020603050405020304" pitchFamily="18" charset="0"/>
                          <a:cs typeface="Times New Roman" panose="02020603050405020304" pitchFamily="18" charset="0"/>
                        </a:rPr>
                        <a:t>Version Control</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Git/GitHub</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a:latin typeface="Times New Roman" panose="02020603050405020304" pitchFamily="18" charset="0"/>
                          <a:cs typeface="Times New Roman" panose="02020603050405020304" pitchFamily="18" charset="0"/>
                        </a:rPr>
                        <a:t>Code management and collaborative development.</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3500655"/>
                  </a:ext>
                </a:extLst>
              </a:tr>
              <a:tr h="475779">
                <a:tc>
                  <a:txBody>
                    <a:bodyPr/>
                    <a:lstStyle/>
                    <a:p>
                      <a:pPr algn="ctr">
                        <a:lnSpc>
                          <a:spcPct val="100000"/>
                        </a:lnSpc>
                      </a:pPr>
                      <a:r>
                        <a:rPr lang="en-IN" sz="1200" b="1">
                          <a:latin typeface="Times New Roman" panose="02020603050405020304" pitchFamily="18" charset="0"/>
                          <a:cs typeface="Times New Roman" panose="02020603050405020304" pitchFamily="18" charset="0"/>
                        </a:rPr>
                        <a:t>Testing Tools</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200" b="1">
                          <a:latin typeface="Times New Roman" panose="02020603050405020304" pitchFamily="18" charset="0"/>
                          <a:cs typeface="Times New Roman" panose="02020603050405020304" pitchFamily="18" charset="0"/>
                        </a:rPr>
                        <a:t>Manual Testing (Test Cases)</a:t>
                      </a:r>
                      <a:endParaRPr lang="en-IN" sz="1200">
                        <a:latin typeface="Times New Roman" panose="02020603050405020304" pitchFamily="18" charset="0"/>
                        <a:cs typeface="Times New Roman" panose="02020603050405020304" pitchFamily="18" charset="0"/>
                      </a:endParaRP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GB" sz="1200" dirty="0">
                          <a:latin typeface="Times New Roman" panose="02020603050405020304" pitchFamily="18" charset="0"/>
                          <a:cs typeface="Times New Roman" panose="02020603050405020304" pitchFamily="18" charset="0"/>
                        </a:rPr>
                        <a:t>Verifying feature functionality and system stability.</a:t>
                      </a:r>
                    </a:p>
                  </a:txBody>
                  <a:tcPr marL="43083" marR="43083" marT="21541" marB="2154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795128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0A912D96-4281-6639-2CC2-83BE87C688F6}"/>
              </a:ext>
            </a:extLst>
          </p:cNvPr>
          <p:cNvPicPr>
            <a:picLocks noChangeAspect="1"/>
          </p:cNvPicPr>
          <p:nvPr/>
        </p:nvPicPr>
        <p:blipFill>
          <a:blip r:embed="rId2"/>
          <a:stretch>
            <a:fillRect/>
          </a:stretch>
        </p:blipFill>
        <p:spPr>
          <a:xfrm>
            <a:off x="228600" y="1752600"/>
            <a:ext cx="8721213" cy="3720430"/>
          </a:xfrm>
          <a:prstGeom prst="rect">
            <a:avLst/>
          </a:prstGeom>
        </p:spPr>
      </p:pic>
      <p:sp>
        <p:nvSpPr>
          <p:cNvPr id="2" name="Text 0">
            <a:extLst>
              <a:ext uri="{FF2B5EF4-FFF2-40B4-BE49-F238E27FC236}">
                <a16:creationId xmlns:a16="http://schemas.microsoft.com/office/drawing/2014/main" id="{129E052E-807E-6C4D-1537-E81573EF797D}"/>
              </a:ext>
            </a:extLst>
          </p:cNvPr>
          <p:cNvSpPr/>
          <p:nvPr/>
        </p:nvSpPr>
        <p:spPr>
          <a:xfrm>
            <a:off x="685800" y="398635"/>
            <a:ext cx="7592988" cy="445443"/>
          </a:xfrm>
          <a:prstGeom prst="rect">
            <a:avLst/>
          </a:prstGeom>
          <a:noFill/>
          <a:ln/>
        </p:spPr>
        <p:txBody>
          <a:bodyPr wrap="none" lIns="0" tIns="0" rIns="0" bIns="0" rtlCol="0" anchor="ctr"/>
          <a:lstStyle/>
          <a:p>
            <a:pPr algn="ctr" fontAlgn="auto">
              <a:spcBef>
                <a:spcPts val="0"/>
              </a:spcBef>
              <a:spcAft>
                <a:spcPts val="0"/>
              </a:spcAft>
            </a:pPr>
            <a:r>
              <a:rPr lang="en-US" sz="3200" b="1" dirty="0">
                <a:latin typeface="Times New Roman" panose="02020603050405020304" pitchFamily="18" charset="0"/>
                <a:cs typeface="Times New Roman" panose="02020603050405020304" pitchFamily="18" charset="0"/>
              </a:rPr>
              <a:t>DESIGN</a:t>
            </a:r>
          </a:p>
        </p:txBody>
      </p:sp>
      <p:sp>
        <p:nvSpPr>
          <p:cNvPr id="5" name="Text 0">
            <a:extLst>
              <a:ext uri="{FF2B5EF4-FFF2-40B4-BE49-F238E27FC236}">
                <a16:creationId xmlns:a16="http://schemas.microsoft.com/office/drawing/2014/main" id="{28F88317-64EF-A2DF-F7A9-A2FE6FDD2309}"/>
              </a:ext>
            </a:extLst>
          </p:cNvPr>
          <p:cNvSpPr/>
          <p:nvPr/>
        </p:nvSpPr>
        <p:spPr>
          <a:xfrm>
            <a:off x="3429000" y="5791200"/>
            <a:ext cx="1676400" cy="445443"/>
          </a:xfrm>
          <a:prstGeom prst="rect">
            <a:avLst/>
          </a:prstGeom>
          <a:noFill/>
          <a:ln/>
        </p:spPr>
        <p:txBody>
          <a:bodyPr wrap="none" lIns="0" tIns="0" rIns="0" bIns="0" rtlCol="0" anchor="ctr"/>
          <a:lstStyle/>
          <a:p>
            <a:pPr marL="0" indent="0">
              <a:lnSpc>
                <a:spcPts val="3050"/>
              </a:lnSpc>
              <a:buNone/>
            </a:pPr>
            <a:r>
              <a:rPr lang="en-US" sz="2000" b="1" dirty="0">
                <a:solidFill>
                  <a:srgbClr val="1F1E1E"/>
                </a:solidFill>
                <a:latin typeface="Times New Roman" panose="02020603050405020304" pitchFamily="18" charset="0"/>
                <a:ea typeface="Alexandria Semi Bold" pitchFamily="34" charset="-122"/>
                <a:cs typeface="Times New Roman" panose="02020603050405020304" pitchFamily="18" charset="0"/>
              </a:rPr>
              <a:t>Fig 1: CLASS DIAGRAM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62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8F9B2687-BE0F-7CEB-7A1C-75B51B0EBEBA}"/>
              </a:ext>
            </a:extLst>
          </p:cNvPr>
          <p:cNvPicPr>
            <a:picLocks noChangeAspect="1"/>
          </p:cNvPicPr>
          <p:nvPr/>
        </p:nvPicPr>
        <p:blipFill>
          <a:blip r:embed="rId2"/>
          <a:stretch>
            <a:fillRect/>
          </a:stretch>
        </p:blipFill>
        <p:spPr>
          <a:xfrm>
            <a:off x="151973" y="914400"/>
            <a:ext cx="8615928" cy="4343400"/>
          </a:xfrm>
          <a:prstGeom prst="rect">
            <a:avLst/>
          </a:prstGeom>
        </p:spPr>
      </p:pic>
      <p:sp>
        <p:nvSpPr>
          <p:cNvPr id="4" name="Text 0">
            <a:extLst>
              <a:ext uri="{FF2B5EF4-FFF2-40B4-BE49-F238E27FC236}">
                <a16:creationId xmlns:a16="http://schemas.microsoft.com/office/drawing/2014/main" id="{0D38E1DC-E0CD-9DF7-2CE4-7715CA1187E0}"/>
              </a:ext>
            </a:extLst>
          </p:cNvPr>
          <p:cNvSpPr/>
          <p:nvPr/>
        </p:nvSpPr>
        <p:spPr>
          <a:xfrm>
            <a:off x="3352800" y="5562600"/>
            <a:ext cx="1676400" cy="445443"/>
          </a:xfrm>
          <a:prstGeom prst="rect">
            <a:avLst/>
          </a:prstGeom>
          <a:noFill/>
          <a:ln/>
        </p:spPr>
        <p:txBody>
          <a:bodyPr wrap="none" lIns="0" tIns="0" rIns="0" bIns="0" rtlCol="0" anchor="ctr"/>
          <a:lstStyle/>
          <a:p>
            <a:pPr marL="0" indent="0">
              <a:lnSpc>
                <a:spcPts val="3350"/>
              </a:lnSpc>
              <a:buNone/>
            </a:pPr>
            <a:r>
              <a:rPr lang="en-US" sz="2000" b="1" dirty="0">
                <a:solidFill>
                  <a:srgbClr val="1F1E1E"/>
                </a:solidFill>
                <a:latin typeface="Times New Roman" panose="02020603050405020304" pitchFamily="18" charset="0"/>
                <a:ea typeface="Alexandria Semi Bold" pitchFamily="34" charset="-122"/>
                <a:cs typeface="Times New Roman" panose="02020603050405020304" pitchFamily="18" charset="0"/>
              </a:rPr>
              <a:t>Fig 2: USE CASE DIAGRAM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985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0" descr="preencoded.png">
            <a:extLst>
              <a:ext uri="{FF2B5EF4-FFF2-40B4-BE49-F238E27FC236}">
                <a16:creationId xmlns:a16="http://schemas.microsoft.com/office/drawing/2014/main" id="{07151C95-EF6C-ED7D-A6FE-A08AA971F6A7}"/>
              </a:ext>
            </a:extLst>
          </p:cNvPr>
          <p:cNvPicPr>
            <a:picLocks noChangeAspect="1"/>
          </p:cNvPicPr>
          <p:nvPr/>
        </p:nvPicPr>
        <p:blipFill>
          <a:blip r:embed="rId2"/>
          <a:stretch>
            <a:fillRect/>
          </a:stretch>
        </p:blipFill>
        <p:spPr>
          <a:xfrm>
            <a:off x="228600" y="1371600"/>
            <a:ext cx="8442392" cy="4290251"/>
          </a:xfrm>
          <a:prstGeom prst="rect">
            <a:avLst/>
          </a:prstGeom>
        </p:spPr>
      </p:pic>
      <p:sp>
        <p:nvSpPr>
          <p:cNvPr id="5" name="TextBox 4">
            <a:extLst>
              <a:ext uri="{FF2B5EF4-FFF2-40B4-BE49-F238E27FC236}">
                <a16:creationId xmlns:a16="http://schemas.microsoft.com/office/drawing/2014/main" id="{CB1B688D-D33A-D537-A259-46505F45ED0D}"/>
              </a:ext>
            </a:extLst>
          </p:cNvPr>
          <p:cNvSpPr txBox="1"/>
          <p:nvPr/>
        </p:nvSpPr>
        <p:spPr>
          <a:xfrm>
            <a:off x="2971800" y="5729607"/>
            <a:ext cx="4704734" cy="412100"/>
          </a:xfrm>
          <a:prstGeom prst="rect">
            <a:avLst/>
          </a:prstGeom>
          <a:noFill/>
        </p:spPr>
        <p:txBody>
          <a:bodyPr wrap="square">
            <a:spAutoFit/>
          </a:bodyPr>
          <a:lstStyle/>
          <a:p>
            <a:pPr marL="0" indent="0">
              <a:lnSpc>
                <a:spcPts val="2700"/>
              </a:lnSpc>
              <a:buNone/>
            </a:pPr>
            <a:r>
              <a:rPr lang="en-US" sz="2000" b="1" dirty="0">
                <a:solidFill>
                  <a:srgbClr val="1F1E1E"/>
                </a:solidFill>
                <a:latin typeface="Times New Roman" panose="02020603050405020304" pitchFamily="18" charset="0"/>
                <a:ea typeface="Alexandria Semi Bold" pitchFamily="34" charset="-122"/>
                <a:cs typeface="Times New Roman" panose="02020603050405020304" pitchFamily="18" charset="0"/>
              </a:rPr>
              <a:t>Fig 3: SEQUENCE DIAGRAM</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512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C40115-5383-5186-7C6F-3D0774FBFC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978844"/>
            <a:ext cx="3962400" cy="4674870"/>
          </a:xfrm>
          <a:prstGeom prst="rect">
            <a:avLst/>
          </a:prstGeom>
          <a:noFill/>
        </p:spPr>
      </p:pic>
      <p:sp>
        <p:nvSpPr>
          <p:cNvPr id="2" name="Text 0">
            <a:extLst>
              <a:ext uri="{FF2B5EF4-FFF2-40B4-BE49-F238E27FC236}">
                <a16:creationId xmlns:a16="http://schemas.microsoft.com/office/drawing/2014/main" id="{3FD089B2-C418-593D-BE3B-80F21250E0D2}"/>
              </a:ext>
            </a:extLst>
          </p:cNvPr>
          <p:cNvSpPr/>
          <p:nvPr/>
        </p:nvSpPr>
        <p:spPr>
          <a:xfrm>
            <a:off x="609600" y="533400"/>
            <a:ext cx="7592988" cy="445443"/>
          </a:xfrm>
          <a:prstGeom prst="rect">
            <a:avLst/>
          </a:prstGeom>
          <a:noFill/>
          <a:ln/>
        </p:spPr>
        <p:txBody>
          <a:bodyPr wrap="none" lIns="0" tIns="0" rIns="0" bIns="0" rtlCol="0" anchor="ctr"/>
          <a:lstStyle/>
          <a:p>
            <a:pPr algn="ctr" fontAlgn="auto">
              <a:spcBef>
                <a:spcPts val="0"/>
              </a:spcBef>
              <a:spcAft>
                <a:spcPts val="0"/>
              </a:spcAft>
            </a:pPr>
            <a:r>
              <a:rPr lang="en-US" sz="3200" b="1" dirty="0">
                <a:latin typeface="Times New Roman" panose="02020603050405020304" pitchFamily="18" charset="0"/>
                <a:cs typeface="Times New Roman" panose="02020603050405020304" pitchFamily="18" charset="0"/>
              </a:rPr>
              <a:t>RESULTS</a:t>
            </a:r>
          </a:p>
        </p:txBody>
      </p:sp>
      <p:sp>
        <p:nvSpPr>
          <p:cNvPr id="8" name="TextBox 7">
            <a:extLst>
              <a:ext uri="{FF2B5EF4-FFF2-40B4-BE49-F238E27FC236}">
                <a16:creationId xmlns:a16="http://schemas.microsoft.com/office/drawing/2014/main" id="{75D47B71-3BFF-42CF-94C5-7AD5E1419EE9}"/>
              </a:ext>
            </a:extLst>
          </p:cNvPr>
          <p:cNvSpPr txBox="1"/>
          <p:nvPr/>
        </p:nvSpPr>
        <p:spPr>
          <a:xfrm>
            <a:off x="2895600" y="5791200"/>
            <a:ext cx="4704734" cy="412100"/>
          </a:xfrm>
          <a:prstGeom prst="rect">
            <a:avLst/>
          </a:prstGeom>
          <a:noFill/>
        </p:spPr>
        <p:txBody>
          <a:bodyPr wrap="square">
            <a:spAutoFit/>
          </a:bodyPr>
          <a:lstStyle/>
          <a:p>
            <a:pPr marL="0" indent="0">
              <a:lnSpc>
                <a:spcPts val="2700"/>
              </a:lnSpc>
              <a:buNone/>
            </a:pPr>
            <a:r>
              <a:rPr lang="en-US" sz="2000" b="1" dirty="0">
                <a:solidFill>
                  <a:srgbClr val="1F1E1E"/>
                </a:solidFill>
                <a:latin typeface="Times New Roman" panose="02020603050405020304" pitchFamily="18" charset="0"/>
                <a:ea typeface="Alexandria Semi Bold" pitchFamily="34" charset="-122"/>
                <a:cs typeface="Times New Roman" panose="02020603050405020304" pitchFamily="18" charset="0"/>
              </a:rPr>
              <a:t>Fig 4: MAIN VIEW</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03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0181B-148C-2CB1-8F40-04CFF0A7E3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014706"/>
            <a:ext cx="3886200" cy="4740630"/>
          </a:xfrm>
          <a:prstGeom prst="rect">
            <a:avLst/>
          </a:prstGeom>
          <a:noFill/>
        </p:spPr>
      </p:pic>
      <p:sp>
        <p:nvSpPr>
          <p:cNvPr id="2" name="Text 0">
            <a:extLst>
              <a:ext uri="{FF2B5EF4-FFF2-40B4-BE49-F238E27FC236}">
                <a16:creationId xmlns:a16="http://schemas.microsoft.com/office/drawing/2014/main" id="{6638C7C4-0138-2CB1-407F-FE6D9C1CA03F}"/>
              </a:ext>
            </a:extLst>
          </p:cNvPr>
          <p:cNvSpPr/>
          <p:nvPr/>
        </p:nvSpPr>
        <p:spPr>
          <a:xfrm>
            <a:off x="609600" y="533400"/>
            <a:ext cx="7592988" cy="445443"/>
          </a:xfrm>
          <a:prstGeom prst="rect">
            <a:avLst/>
          </a:prstGeom>
          <a:noFill/>
          <a:ln/>
        </p:spPr>
        <p:txBody>
          <a:bodyPr wrap="none" lIns="0" tIns="0" rIns="0" bIns="0" rtlCol="0" anchor="ctr"/>
          <a:lstStyle/>
          <a:p>
            <a:pPr algn="ctr" fontAlgn="auto">
              <a:spcBef>
                <a:spcPts val="0"/>
              </a:spcBef>
              <a:spcAft>
                <a:spcPts val="0"/>
              </a:spcAft>
            </a:pPr>
            <a:r>
              <a:rPr lang="en-US" sz="3200" b="1" dirty="0">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554400FC-74F5-E45E-4AFF-58BEA292C2B0}"/>
              </a:ext>
            </a:extLst>
          </p:cNvPr>
          <p:cNvSpPr txBox="1"/>
          <p:nvPr/>
        </p:nvSpPr>
        <p:spPr>
          <a:xfrm>
            <a:off x="2895600" y="5791200"/>
            <a:ext cx="4704734" cy="412100"/>
          </a:xfrm>
          <a:prstGeom prst="rect">
            <a:avLst/>
          </a:prstGeom>
          <a:noFill/>
        </p:spPr>
        <p:txBody>
          <a:bodyPr wrap="square">
            <a:spAutoFit/>
          </a:bodyPr>
          <a:lstStyle/>
          <a:p>
            <a:pPr marL="0" indent="0">
              <a:lnSpc>
                <a:spcPts val="2700"/>
              </a:lnSpc>
              <a:buNone/>
            </a:pPr>
            <a:r>
              <a:rPr lang="en-US" sz="2000" b="1" dirty="0">
                <a:solidFill>
                  <a:srgbClr val="1F1E1E"/>
                </a:solidFill>
                <a:latin typeface="Times New Roman" panose="02020603050405020304" pitchFamily="18" charset="0"/>
                <a:ea typeface="Alexandria Semi Bold" pitchFamily="34" charset="-122"/>
                <a:cs typeface="Times New Roman" panose="02020603050405020304" pitchFamily="18" charset="0"/>
              </a:rPr>
              <a:t>Fig 5: KEYBOARD VIEW</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43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E88BB2-FCED-8B2B-1D83-757BB44A91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4285" y="1143000"/>
            <a:ext cx="2975429" cy="4572000"/>
          </a:xfrm>
          <a:prstGeom prst="rect">
            <a:avLst/>
          </a:prstGeom>
          <a:noFill/>
        </p:spPr>
      </p:pic>
      <p:sp>
        <p:nvSpPr>
          <p:cNvPr id="2" name="Text 0">
            <a:extLst>
              <a:ext uri="{FF2B5EF4-FFF2-40B4-BE49-F238E27FC236}">
                <a16:creationId xmlns:a16="http://schemas.microsoft.com/office/drawing/2014/main" id="{B877BA1D-4113-5A87-EEFC-35D67693FEFD}"/>
              </a:ext>
            </a:extLst>
          </p:cNvPr>
          <p:cNvSpPr/>
          <p:nvPr/>
        </p:nvSpPr>
        <p:spPr>
          <a:xfrm>
            <a:off x="609600" y="533400"/>
            <a:ext cx="7592988" cy="445443"/>
          </a:xfrm>
          <a:prstGeom prst="rect">
            <a:avLst/>
          </a:prstGeom>
          <a:noFill/>
          <a:ln/>
        </p:spPr>
        <p:txBody>
          <a:bodyPr wrap="none" lIns="0" tIns="0" rIns="0" bIns="0" rtlCol="0" anchor="ctr"/>
          <a:lstStyle/>
          <a:p>
            <a:pPr algn="ctr" fontAlgn="auto">
              <a:spcBef>
                <a:spcPts val="0"/>
              </a:spcBef>
              <a:spcAft>
                <a:spcPts val="0"/>
              </a:spcAft>
            </a:pPr>
            <a:r>
              <a:rPr lang="en-US" sz="3200" b="1" dirty="0">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882024B1-452A-FD5D-F232-52DD18FAB509}"/>
              </a:ext>
            </a:extLst>
          </p:cNvPr>
          <p:cNvSpPr txBox="1"/>
          <p:nvPr/>
        </p:nvSpPr>
        <p:spPr>
          <a:xfrm>
            <a:off x="2411388" y="5867400"/>
            <a:ext cx="5791200" cy="412100"/>
          </a:xfrm>
          <a:prstGeom prst="rect">
            <a:avLst/>
          </a:prstGeom>
          <a:noFill/>
        </p:spPr>
        <p:txBody>
          <a:bodyPr wrap="square">
            <a:spAutoFit/>
          </a:bodyPr>
          <a:lstStyle/>
          <a:p>
            <a:pPr marL="0" indent="0">
              <a:lnSpc>
                <a:spcPts val="2700"/>
              </a:lnSpc>
              <a:buNone/>
            </a:pPr>
            <a:r>
              <a:rPr lang="en-US" sz="2000" b="1" dirty="0">
                <a:solidFill>
                  <a:srgbClr val="1F1E1E"/>
                </a:solidFill>
                <a:latin typeface="Times New Roman" panose="02020603050405020304" pitchFamily="18" charset="0"/>
                <a:ea typeface="Alexandria Semi Bold" pitchFamily="34" charset="-122"/>
                <a:cs typeface="Times New Roman" panose="02020603050405020304" pitchFamily="18" charset="0"/>
              </a:rPr>
              <a:t>Fig 6: INSTRUMENT SELECTION VIEW</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92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E658328E-1B80-D53A-A47D-FC006A24D14E}"/>
              </a:ext>
            </a:extLst>
          </p:cNvPr>
          <p:cNvSpPr/>
          <p:nvPr/>
        </p:nvSpPr>
        <p:spPr>
          <a:xfrm>
            <a:off x="1447800" y="152400"/>
            <a:ext cx="7592988" cy="445443"/>
          </a:xfrm>
          <a:prstGeom prst="rect">
            <a:avLst/>
          </a:prstGeom>
          <a:noFill/>
          <a:ln/>
        </p:spPr>
        <p:txBody>
          <a:bodyPr wrap="none" lIns="0" tIns="0" rIns="0" bIns="0" rtlCol="0" anchor="ctr"/>
          <a:lstStyle/>
          <a:p>
            <a:pPr fontAlgn="auto">
              <a:spcBef>
                <a:spcPts val="0"/>
              </a:spcBef>
              <a:spcAft>
                <a:spcPts val="0"/>
              </a:spcAft>
            </a:pPr>
            <a:r>
              <a:rPr lang="en-IN" altLang="en-US" sz="3200" b="1" dirty="0">
                <a:latin typeface="Times New Roman" panose="02020603050405020304" pitchFamily="18" charset="0"/>
                <a:cs typeface="Times New Roman" panose="02020603050405020304" pitchFamily="18" charset="0"/>
              </a:rPr>
              <a:t>CONCLUSION AND FUTURE SCOPE</a:t>
            </a:r>
            <a:endParaRPr lang="en-US"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0B4879-7969-E6D7-316C-D7246390197C}"/>
              </a:ext>
            </a:extLst>
          </p:cNvPr>
          <p:cNvSpPr txBox="1"/>
          <p:nvPr/>
        </p:nvSpPr>
        <p:spPr>
          <a:xfrm>
            <a:off x="457200" y="914400"/>
            <a:ext cx="2273379"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E3BD6E00-2BD1-B311-6C5B-5C54D37751C0}"/>
              </a:ext>
            </a:extLst>
          </p:cNvPr>
          <p:cNvSpPr txBox="1"/>
          <p:nvPr/>
        </p:nvSpPr>
        <p:spPr>
          <a:xfrm>
            <a:off x="457200" y="1727035"/>
            <a:ext cx="7772400"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Interactive MIDI Musical Keyboard is a beginner-friendly Android app that enables users to create music without complex tools or external hardware. Its simple, portable design makes it ideal for students, hobbyists, and anyone interested in music creation.</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app combines Python MIDI libraries for sound, a Java backend for performance, and a React Native frontend for a smooth, responsive interface. Users can select from 128 MIDI instruments, adjust volume and octaves, and get real-time feedback.</a:t>
            </a:r>
          </a:p>
          <a:p>
            <a:pPr algn="just"/>
            <a:endParaRPr lang="en-GB" sz="1400" dirty="0">
              <a:latin typeface="Times New Roman" panose="02020603050405020304" pitchFamily="18" charset="0"/>
              <a:cs typeface="Times New Roman" panose="02020603050405020304" pitchFamily="18" charset="0"/>
            </a:endParaRPr>
          </a:p>
          <a:p>
            <a:pPr algn="just"/>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Designed for future growth, the system supports expansion into AI-assisted features, cloud storage, and collaborative music sessions. It offers a versatile platform for learning, composing, and exploring music easily and affordably.</a:t>
            </a:r>
          </a:p>
          <a:p>
            <a:pPr algn="just"/>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16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98D17-8387-0DDC-918C-789BE5753A4A}"/>
              </a:ext>
            </a:extLst>
          </p:cNvPr>
          <p:cNvSpPr txBox="1"/>
          <p:nvPr/>
        </p:nvSpPr>
        <p:spPr>
          <a:xfrm>
            <a:off x="457200" y="914400"/>
            <a:ext cx="2595582"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AA9136D8-7C0C-11DC-CF2A-A6B7686F1E3D}"/>
              </a:ext>
            </a:extLst>
          </p:cNvPr>
          <p:cNvSpPr txBox="1"/>
          <p:nvPr/>
        </p:nvSpPr>
        <p:spPr>
          <a:xfrm>
            <a:off x="420329" y="1752600"/>
            <a:ext cx="7924800" cy="2308324"/>
          </a:xfrm>
          <a:prstGeom prst="rect">
            <a:avLst/>
          </a:prstGeom>
          <a:noFill/>
        </p:spPr>
        <p:txBody>
          <a:bodyPr wrap="square" rtlCol="0">
            <a:spAutoFit/>
          </a:bodyPr>
          <a:lstStyle/>
          <a:p>
            <a:pPr marL="342900" indent="-342900">
              <a:buFont typeface="+mj-lt"/>
              <a:buAutoNum type="arabicPeriod"/>
            </a:pPr>
            <a:r>
              <a:rPr lang="en-GB" sz="1600" dirty="0">
                <a:latin typeface="Times New Roman" panose="02020603050405020304" pitchFamily="18" charset="0"/>
                <a:cs typeface="Times New Roman" panose="02020603050405020304" pitchFamily="18" charset="0"/>
              </a:rPr>
              <a:t>Cross-Platform Deployment</a:t>
            </a:r>
            <a:br>
              <a:rPr lang="en-GB"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600" dirty="0">
                <a:latin typeface="Times New Roman" panose="02020603050405020304" pitchFamily="18" charset="0"/>
                <a:cs typeface="Times New Roman" panose="02020603050405020304" pitchFamily="18" charset="0"/>
              </a:rPr>
              <a:t>Advanced Sound Engine</a:t>
            </a:r>
            <a:br>
              <a:rPr lang="en-GB"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600" dirty="0">
                <a:latin typeface="Times New Roman" panose="02020603050405020304" pitchFamily="18" charset="0"/>
                <a:cs typeface="Times New Roman" panose="02020603050405020304" pitchFamily="18" charset="0"/>
              </a:rPr>
              <a:t>MIDI Device Integration</a:t>
            </a:r>
            <a:br>
              <a:rPr lang="en-GB"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600" dirty="0">
                <a:latin typeface="Times New Roman" panose="02020603050405020304" pitchFamily="18" charset="0"/>
                <a:cs typeface="Times New Roman" panose="02020603050405020304" pitchFamily="18" charset="0"/>
              </a:rPr>
              <a:t>Recording &amp; Export Features</a:t>
            </a:r>
            <a:br>
              <a:rPr lang="en-GB"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600" dirty="0">
                <a:latin typeface="Times New Roman" panose="02020603050405020304" pitchFamily="18" charset="0"/>
                <a:cs typeface="Times New Roman" panose="02020603050405020304" pitchFamily="18" charset="0"/>
              </a:rPr>
              <a:t>AI-Powered Assistance</a:t>
            </a:r>
          </a:p>
        </p:txBody>
      </p:sp>
    </p:spTree>
    <p:extLst>
      <p:ext uri="{BB962C8B-B14F-4D97-AF65-F5344CB8AC3E}">
        <p14:creationId xmlns:p14="http://schemas.microsoft.com/office/powerpoint/2010/main" val="96982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3942" y="304800"/>
            <a:ext cx="8289057" cy="609599"/>
          </a:xfrm>
          <a:prstGeom prst="rect">
            <a:avLst/>
          </a:prstGeom>
          <a:noFill/>
          <a:ln/>
        </p:spPr>
        <p:txBody>
          <a:bodyPr wrap="none" lIns="0" tIns="0" rIns="0" bIns="0" rtlCol="0" anchor="t"/>
          <a:lstStyle/>
          <a:p>
            <a:pPr algn="ctr">
              <a:lnSpc>
                <a:spcPts val="3500"/>
              </a:lnSpc>
            </a:pPr>
            <a:r>
              <a:rPr lang="en-US" sz="3200" b="1" dirty="0">
                <a:latin typeface="Times New Roman" panose="02020603050405020304" pitchFamily="18" charset="0"/>
                <a:ea typeface="Alexandria Semi Bold" pitchFamily="34" charset="-122"/>
                <a:cs typeface="Times New Roman" panose="02020603050405020304" pitchFamily="18" charset="0"/>
              </a:rPr>
              <a:t>INTRODUCTION</a:t>
            </a:r>
            <a:endParaRPr lang="en-US" sz="2781" b="1" dirty="0"/>
          </a:p>
        </p:txBody>
      </p:sp>
      <p:sp>
        <p:nvSpPr>
          <p:cNvPr id="3" name="Text 1"/>
          <p:cNvSpPr/>
          <p:nvPr/>
        </p:nvSpPr>
        <p:spPr>
          <a:xfrm>
            <a:off x="459195" y="1824335"/>
            <a:ext cx="8196114" cy="722257"/>
          </a:xfrm>
          <a:prstGeom prst="rect">
            <a:avLst/>
          </a:prstGeom>
          <a:noFill/>
          <a:ln/>
        </p:spPr>
        <p:txBody>
          <a:bodyPr wrap="square" lIns="0" tIns="0" rIns="0" bIns="0" rtlCol="0" anchor="ctr"/>
          <a:lstStyle/>
          <a:p>
            <a:pPr marL="285750" indent="-285750" algn="just">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p:txBody>
      </p:sp>
      <p:sp>
        <p:nvSpPr>
          <p:cNvPr id="4" name="Text 2"/>
          <p:cNvSpPr/>
          <p:nvPr/>
        </p:nvSpPr>
        <p:spPr>
          <a:xfrm>
            <a:off x="473943" y="2895601"/>
            <a:ext cx="8181366" cy="722258"/>
          </a:xfrm>
          <a:prstGeom prst="rect">
            <a:avLst/>
          </a:prstGeom>
          <a:noFill/>
          <a:ln/>
        </p:spPr>
        <p:txBody>
          <a:bodyPr wrap="square" lIns="0" tIns="0" rIns="0" bIns="0" rtlCol="0" anchor="t"/>
          <a:lstStyle/>
          <a:p>
            <a:pPr marL="285750" indent="-285750" algn="just">
              <a:buFont typeface="Courier New" panose="02070309020205020404" pitchFamily="49" charset="0"/>
              <a:buChar char="o"/>
            </a:pPr>
            <a:endParaRPr lang="en-US" sz="1400" dirty="0">
              <a:latin typeface="Times New Roman" panose="02020603050405020304" pitchFamily="18" charset="0"/>
              <a:cs typeface="Times New Roman" panose="02020603050405020304" pitchFamily="18" charset="0"/>
            </a:endParaRPr>
          </a:p>
        </p:txBody>
      </p:sp>
      <p:sp>
        <p:nvSpPr>
          <p:cNvPr id="6" name="Text 4"/>
          <p:cNvSpPr/>
          <p:nvPr/>
        </p:nvSpPr>
        <p:spPr>
          <a:xfrm>
            <a:off x="473943" y="4631829"/>
            <a:ext cx="8196114" cy="216694"/>
          </a:xfrm>
          <a:prstGeom prst="rect">
            <a:avLst/>
          </a:prstGeom>
          <a:noFill/>
          <a:ln/>
        </p:spPr>
        <p:txBody>
          <a:bodyPr wrap="none" lIns="0" tIns="0" rIns="0" bIns="0" rtlCol="0" anchor="t"/>
          <a:lstStyle/>
          <a:p>
            <a:pPr>
              <a:lnSpc>
                <a:spcPts val="1688"/>
              </a:lnSpc>
            </a:pPr>
            <a:endParaRPr lang="en-US" sz="1063"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D277E4B-2088-5A7D-2275-F4E64AC2DF8B}"/>
              </a:ext>
            </a:extLst>
          </p:cNvPr>
          <p:cNvSpPr txBox="1"/>
          <p:nvPr/>
        </p:nvSpPr>
        <p:spPr>
          <a:xfrm>
            <a:off x="341728" y="1059135"/>
            <a:ext cx="40386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BRIEF OVERVIEW:</a:t>
            </a:r>
          </a:p>
        </p:txBody>
      </p:sp>
      <p:sp>
        <p:nvSpPr>
          <p:cNvPr id="7" name="TextBox 6">
            <a:extLst>
              <a:ext uri="{FF2B5EF4-FFF2-40B4-BE49-F238E27FC236}">
                <a16:creationId xmlns:a16="http://schemas.microsoft.com/office/drawing/2014/main" id="{992F8233-3B61-884C-F116-ACB3DB5E3AAF}"/>
              </a:ext>
            </a:extLst>
          </p:cNvPr>
          <p:cNvSpPr txBox="1"/>
          <p:nvPr/>
        </p:nvSpPr>
        <p:spPr>
          <a:xfrm>
            <a:off x="209515" y="1927957"/>
            <a:ext cx="8553484" cy="3108543"/>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project delivers an interactive virtual keyboard app for Android, designed to make music creation easy and accessible. It offers a realistic piano-style interface and supports 128 General MIDI instruments, enabling users to explore various musical styles.</a:t>
            </a:r>
            <a:r>
              <a:rPr lang="en-GB" sz="14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Built with Java backend and React Native frontend, the app ensures low-latency sound, real-time response, and future cross-platform support. Features like volume control, octave shifting, and visual key highlights enhance usability.</a:t>
            </a:r>
          </a:p>
          <a:p>
            <a:pPr algn="just"/>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Built using Android Studio, the app integrates a Java backend for performance and a React Native frontend for responsive, cross-platform support. It ensures low-latency sound, real-time key response, and additional features like volume control, octave shifting, and visual key highlights.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By combining portability, versatility, and affordability, this app empowers users to create and experiment with music—anytime, anywhere.</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C1D8A-EC77-DFBA-80BD-5C66495AB03E}"/>
              </a:ext>
            </a:extLst>
          </p:cNvPr>
          <p:cNvSpPr txBox="1"/>
          <p:nvPr/>
        </p:nvSpPr>
        <p:spPr>
          <a:xfrm>
            <a:off x="533400" y="1143000"/>
            <a:ext cx="4704734" cy="369332"/>
          </a:xfrm>
          <a:prstGeom prst="rect">
            <a:avLst/>
          </a:prstGeom>
          <a:noFill/>
          <a:ln/>
        </p:spPr>
        <p:txBody>
          <a:bodyPr wrap="none" lIns="0" tIns="0" rIns="0" bIns="0" rtlCol="0" anchor="ctr"/>
          <a:lstStyle>
            <a:defPPr>
              <a:defRPr lang="en-US"/>
            </a:defPPr>
            <a:lvl1pPr fontAlgn="auto">
              <a:spcBef>
                <a:spcPts val="0"/>
              </a:spcBef>
              <a:spcAft>
                <a:spcPts val="0"/>
              </a:spcAft>
              <a:defRPr sz="3200" b="1">
                <a:latin typeface="Times New Roman" panose="02020603050405020304" pitchFamily="18" charset="0"/>
                <a:cs typeface="Times New Roman" panose="02020603050405020304" pitchFamily="18" charset="0"/>
              </a:defRPr>
            </a:lvl1pPr>
          </a:lstStyle>
          <a:p>
            <a:r>
              <a:rPr lang="en-IN" altLang="en-US" sz="2400" dirty="0"/>
              <a:t>CURRENT LIMITATIONS</a:t>
            </a:r>
          </a:p>
        </p:txBody>
      </p:sp>
      <p:sp>
        <p:nvSpPr>
          <p:cNvPr id="2" name="TextBox 1">
            <a:extLst>
              <a:ext uri="{FF2B5EF4-FFF2-40B4-BE49-F238E27FC236}">
                <a16:creationId xmlns:a16="http://schemas.microsoft.com/office/drawing/2014/main" id="{BAE04ABD-7D8D-903C-BDD9-E641B261F87C}"/>
              </a:ext>
            </a:extLst>
          </p:cNvPr>
          <p:cNvSpPr txBox="1"/>
          <p:nvPr/>
        </p:nvSpPr>
        <p:spPr>
          <a:xfrm>
            <a:off x="378584" y="2133600"/>
            <a:ext cx="8386832" cy="1815882"/>
          </a:xfrm>
          <a:prstGeom prst="rect">
            <a:avLst/>
          </a:prstGeom>
          <a:noFill/>
        </p:spPr>
        <p:txBody>
          <a:bodyPr wrap="square" rtlCol="0">
            <a:spAutoFit/>
          </a:bodyPr>
          <a:lstStyle/>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Limited Key Range</a:t>
            </a:r>
          </a:p>
          <a:p>
            <a:pPr marL="342900" indent="-342900">
              <a:buFont typeface="+mj-lt"/>
              <a:buAutoNum type="arabicPeriod"/>
            </a:pP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Basic Features Only</a:t>
            </a:r>
          </a:p>
          <a:p>
            <a:pPr marL="342900" indent="-342900">
              <a:buFont typeface="+mj-lt"/>
              <a:buAutoNum type="arabicPeriod"/>
            </a:pP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Platform Restriction</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Recording Limitations</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2162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AF114F-EE42-CDEE-34FE-5DAA9A220335}"/>
              </a:ext>
            </a:extLst>
          </p:cNvPr>
          <p:cNvSpPr txBox="1"/>
          <p:nvPr/>
        </p:nvSpPr>
        <p:spPr>
          <a:xfrm>
            <a:off x="228600" y="794832"/>
            <a:ext cx="6477000" cy="645177"/>
          </a:xfrm>
          <a:prstGeom prst="rect">
            <a:avLst/>
          </a:prstGeom>
          <a:noFill/>
          <a:ln/>
        </p:spPr>
        <p:txBody>
          <a:bodyPr wrap="none" lIns="0" tIns="0" rIns="0" bIns="0" rtlCol="0" anchor="ctr"/>
          <a:lstStyle>
            <a:defPPr>
              <a:defRPr lang="en-US"/>
            </a:defPPr>
            <a:lvl1pPr fontAlgn="auto">
              <a:spcBef>
                <a:spcPts val="0"/>
              </a:spcBef>
              <a:spcAft>
                <a:spcPts val="0"/>
              </a:spcAft>
              <a:defRPr sz="3200" b="1">
                <a:latin typeface="Times New Roman" panose="02020603050405020304" pitchFamily="18" charset="0"/>
                <a:cs typeface="Times New Roman" panose="02020603050405020304" pitchFamily="18" charset="0"/>
              </a:defRPr>
            </a:lvl1pPr>
          </a:lstStyle>
          <a:p>
            <a:r>
              <a:rPr lang="en-IN" altLang="en-US" sz="2400" dirty="0"/>
              <a:t>POSSIBLE IMPROVEMENTS/ EXTENSIONS</a:t>
            </a:r>
          </a:p>
        </p:txBody>
      </p:sp>
      <p:sp>
        <p:nvSpPr>
          <p:cNvPr id="16" name="Rectangle 9">
            <a:extLst>
              <a:ext uri="{FF2B5EF4-FFF2-40B4-BE49-F238E27FC236}">
                <a16:creationId xmlns:a16="http://schemas.microsoft.com/office/drawing/2014/main" id="{ADDBC9DC-C183-1B7E-B21A-66D36AB9FB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Calibri" panose="020F0502020204030204" pitchFamily="34" charset="0"/>
              </a:rPr>
              <a:t>Add realistic soundfonts and audio effects (reverb, echo, EQ) for studio-like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libri" panose="020F0502020204030204" pitchFamily="34" charset="0"/>
            </a:endParaRPr>
          </a:p>
        </p:txBody>
      </p:sp>
      <p:sp>
        <p:nvSpPr>
          <p:cNvPr id="2" name="TextBox 1">
            <a:extLst>
              <a:ext uri="{FF2B5EF4-FFF2-40B4-BE49-F238E27FC236}">
                <a16:creationId xmlns:a16="http://schemas.microsoft.com/office/drawing/2014/main" id="{27C440B7-2621-81B3-EC07-19908021A3B8}"/>
              </a:ext>
            </a:extLst>
          </p:cNvPr>
          <p:cNvSpPr txBox="1"/>
          <p:nvPr/>
        </p:nvSpPr>
        <p:spPr>
          <a:xfrm>
            <a:off x="196645" y="1600200"/>
            <a:ext cx="8686800" cy="3108543"/>
          </a:xfrm>
          <a:prstGeom prst="rect">
            <a:avLst/>
          </a:prstGeom>
          <a:noFill/>
        </p:spPr>
        <p:txBody>
          <a:bodyPr wrap="square" rtlCol="0">
            <a:spAutoFit/>
          </a:bodyPr>
          <a:lstStyle/>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Cross-Platform Support</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Enhanced Sound Engine</a:t>
            </a:r>
          </a:p>
          <a:p>
            <a:pPr marL="342900" indent="-342900">
              <a:buFont typeface="+mj-lt"/>
              <a:buAutoNum type="arabicPeriod"/>
            </a:pP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Full MIDI Integration</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t>
            </a: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Recording &amp; Export</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UI Customization</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AI Assistance</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Collaborative Features.</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177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3E4ACE-0A7F-864C-A7B9-7BD24CE9B709}"/>
              </a:ext>
            </a:extLst>
          </p:cNvPr>
          <p:cNvSpPr txBox="1"/>
          <p:nvPr/>
        </p:nvSpPr>
        <p:spPr>
          <a:xfrm>
            <a:off x="1219200" y="228600"/>
            <a:ext cx="6477000" cy="645177"/>
          </a:xfrm>
          <a:prstGeom prst="rect">
            <a:avLst/>
          </a:prstGeom>
          <a:noFill/>
          <a:ln/>
        </p:spPr>
        <p:txBody>
          <a:bodyPr wrap="none" lIns="0" tIns="0" rIns="0" bIns="0" rtlCol="0" anchor="ctr"/>
          <a:lstStyle>
            <a:defPPr>
              <a:defRPr lang="en-US"/>
            </a:defPPr>
            <a:lvl1pPr fontAlgn="auto">
              <a:spcBef>
                <a:spcPts val="0"/>
              </a:spcBef>
              <a:spcAft>
                <a:spcPts val="0"/>
              </a:spcAft>
              <a:defRPr sz="3200" b="1">
                <a:latin typeface="Times New Roman" panose="02020603050405020304" pitchFamily="18" charset="0"/>
                <a:cs typeface="Times New Roman" panose="02020603050405020304" pitchFamily="18" charset="0"/>
              </a:defRPr>
            </a:lvl1pPr>
          </a:lstStyle>
          <a:p>
            <a:pPr algn="ctr"/>
            <a:r>
              <a:rPr lang="en-IN" altLang="en-US" dirty="0"/>
              <a:t>REFRENCES</a:t>
            </a:r>
          </a:p>
        </p:txBody>
      </p:sp>
      <p:sp>
        <p:nvSpPr>
          <p:cNvPr id="3" name="TextBox 2">
            <a:extLst>
              <a:ext uri="{FF2B5EF4-FFF2-40B4-BE49-F238E27FC236}">
                <a16:creationId xmlns:a16="http://schemas.microsoft.com/office/drawing/2014/main" id="{2ABC97A1-21BF-F6DE-141D-2281A618A9EB}"/>
              </a:ext>
            </a:extLst>
          </p:cNvPr>
          <p:cNvSpPr txBox="1"/>
          <p:nvPr/>
        </p:nvSpPr>
        <p:spPr>
          <a:xfrm>
            <a:off x="952500" y="1219200"/>
            <a:ext cx="7239000" cy="4708981"/>
          </a:xfrm>
          <a:prstGeom prst="rect">
            <a:avLst/>
          </a:prstGeom>
          <a:noFill/>
        </p:spPr>
        <p:txBody>
          <a:bodyPr wrap="square" rtlCol="0">
            <a:spAutoFit/>
          </a:bodyPr>
          <a:lstStyle/>
          <a:p>
            <a:pPr algn="just"/>
            <a:r>
              <a:rPr lang="en-IN" sz="1200" dirty="0">
                <a:latin typeface="Times New Roman" panose="02020603050405020304" pitchFamily="18" charset="0"/>
                <a:cs typeface="Times New Roman" panose="02020603050405020304" pitchFamily="18" charset="0"/>
              </a:rPr>
              <a:t>[1] C. M. Belinda M J et al., ”Music Note Series Precipitation using Two Stacked Deep Long Short Term Memory Model,” 2022 Second Interna </a:t>
            </a:r>
            <a:r>
              <a:rPr lang="en-IN" sz="1200" dirty="0" err="1">
                <a:latin typeface="Times New Roman" panose="02020603050405020304" pitchFamily="18" charset="0"/>
                <a:cs typeface="Times New Roman" panose="02020603050405020304" pitchFamily="18" charset="0"/>
              </a:rPr>
              <a:t>tional</a:t>
            </a:r>
            <a:r>
              <a:rPr lang="en-IN" sz="1200" dirty="0">
                <a:latin typeface="Times New Roman" panose="02020603050405020304" pitchFamily="18" charset="0"/>
                <a:cs typeface="Times New Roman" panose="02020603050405020304" pitchFamily="18" charset="0"/>
              </a:rPr>
              <a:t> Conference on Advances in Electrical, Computing, Communication and Sustainable Technologies (ICAECT), </a:t>
            </a:r>
            <a:r>
              <a:rPr lang="en-IN" sz="1200" dirty="0" err="1">
                <a:latin typeface="Times New Roman" panose="02020603050405020304" pitchFamily="18" charset="0"/>
                <a:cs typeface="Times New Roman" panose="02020603050405020304" pitchFamily="18" charset="0"/>
              </a:rPr>
              <a:t>Bhilai</a:t>
            </a:r>
            <a:r>
              <a:rPr lang="en-IN" sz="1200" dirty="0">
                <a:latin typeface="Times New Roman" panose="02020603050405020304" pitchFamily="18" charset="0"/>
                <a:cs typeface="Times New Roman" panose="02020603050405020304" pitchFamily="18" charset="0"/>
              </a:rPr>
              <a:t>, India, 2022, pp. 1-5,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10.1109/ICAECT54875.2022.9807884. </a:t>
            </a:r>
          </a:p>
          <a:p>
            <a:pPr algn="just"/>
            <a:r>
              <a:rPr lang="en-IN" sz="1200" dirty="0">
                <a:latin typeface="Times New Roman" panose="02020603050405020304" pitchFamily="18" charset="0"/>
                <a:cs typeface="Times New Roman" panose="02020603050405020304" pitchFamily="18" charset="0"/>
              </a:rPr>
              <a:t>[2] G. A. Restrepo and J. A. G. Herrera, ”Seat &amp; Play: A </a:t>
            </a:r>
            <a:r>
              <a:rPr lang="en-IN" sz="1200" dirty="0" err="1">
                <a:latin typeface="Times New Roman" panose="02020603050405020304" pitchFamily="18" charset="0"/>
                <a:cs typeface="Times New Roman" panose="02020603050405020304" pitchFamily="18" charset="0"/>
              </a:rPr>
              <a:t>vir</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tual</a:t>
            </a:r>
            <a:r>
              <a:rPr lang="en-IN" sz="1200" dirty="0">
                <a:latin typeface="Times New Roman" panose="02020603050405020304" pitchFamily="18" charset="0"/>
                <a:cs typeface="Times New Roman" panose="02020603050405020304" pitchFamily="18" charset="0"/>
              </a:rPr>
              <a:t> learning environment for harmony,” 2011 6th Colombian Com </a:t>
            </a:r>
            <a:r>
              <a:rPr lang="en-IN" sz="1200" dirty="0" err="1">
                <a:latin typeface="Times New Roman" panose="02020603050405020304" pitchFamily="18" charset="0"/>
                <a:cs typeface="Times New Roman" panose="02020603050405020304" pitchFamily="18" charset="0"/>
              </a:rPr>
              <a:t>puting</a:t>
            </a:r>
            <a:r>
              <a:rPr lang="en-IN" sz="1200" dirty="0">
                <a:latin typeface="Times New Roman" panose="02020603050405020304" pitchFamily="18" charset="0"/>
                <a:cs typeface="Times New Roman" panose="02020603050405020304" pitchFamily="18" charset="0"/>
              </a:rPr>
              <a:t> Congress (CCC), Manizales, Colombia, 2011, pp. 1-5,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10.1109/COLOMCC.2011.5936335. </a:t>
            </a:r>
          </a:p>
          <a:p>
            <a:pPr algn="just"/>
            <a:r>
              <a:rPr lang="en-IN" sz="1200" dirty="0">
                <a:latin typeface="Times New Roman" panose="02020603050405020304" pitchFamily="18" charset="0"/>
                <a:cs typeface="Times New Roman" panose="02020603050405020304" pitchFamily="18" charset="0"/>
              </a:rPr>
              <a:t>[3] G. G. N. S and V. V. P. D, ”Generating Creative Classical Music by Learning and Combining Existing Styles,” 2023 4th Int. Conf. on Communication, Computing and Industry 6.0 (C216), Bangalore, India, 2023, pp. 1-7,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10.1109/C2I659362.2023.10431294. </a:t>
            </a:r>
          </a:p>
          <a:p>
            <a:pPr algn="just"/>
            <a:r>
              <a:rPr lang="en-IN" sz="1200" dirty="0">
                <a:latin typeface="Times New Roman" panose="02020603050405020304" pitchFamily="18" charset="0"/>
                <a:cs typeface="Times New Roman" panose="02020603050405020304" pitchFamily="18" charset="0"/>
              </a:rPr>
              <a:t>[4] G. </a:t>
            </a:r>
            <a:r>
              <a:rPr lang="en-IN" sz="1200" dirty="0" err="1">
                <a:latin typeface="Times New Roman" panose="02020603050405020304" pitchFamily="18" charset="0"/>
                <a:cs typeface="Times New Roman" panose="02020603050405020304" pitchFamily="18" charset="0"/>
              </a:rPr>
              <a:t>Lassauniere</a:t>
            </a:r>
            <a:r>
              <a:rPr lang="en-IN" sz="1200" dirty="0">
                <a:latin typeface="Times New Roman" panose="02020603050405020304" pitchFamily="18" charset="0"/>
                <a:cs typeface="Times New Roman" panose="02020603050405020304" pitchFamily="18" charset="0"/>
              </a:rPr>
              <a:t>, E. Tewkesbury, D. A. Sanders, J. Marchant and A. Close, ”A new music technology system to teach music,” Proc. 25th EUROMICRO Conf., Milan, Italy, 1999, pp. 1-7,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10.1109/EUR MIC.1999.784400. </a:t>
            </a:r>
          </a:p>
          <a:p>
            <a:pPr algn="just"/>
            <a:r>
              <a:rPr lang="en-IN" sz="1200" dirty="0">
                <a:latin typeface="Times New Roman" panose="02020603050405020304" pitchFamily="18" charset="0"/>
                <a:cs typeface="Times New Roman" panose="02020603050405020304" pitchFamily="18" charset="0"/>
              </a:rPr>
              <a:t>[5] Ji, ”Sakura: A VR musical exploration game with MIDI keyboard in Japanese Zen environment,” 2020 IEEE Conf. on Games (</a:t>
            </a:r>
            <a:r>
              <a:rPr lang="en-IN" sz="1200" dirty="0" err="1">
                <a:latin typeface="Times New Roman" panose="02020603050405020304" pitchFamily="18" charset="0"/>
                <a:cs typeface="Times New Roman" panose="02020603050405020304" pitchFamily="18" charset="0"/>
              </a:rPr>
              <a:t>CoG</a:t>
            </a:r>
            <a:r>
              <a:rPr lang="en-IN" sz="1200" dirty="0">
                <a:latin typeface="Times New Roman" panose="02020603050405020304" pitchFamily="18" charset="0"/>
                <a:cs typeface="Times New Roman" panose="02020603050405020304" pitchFamily="18" charset="0"/>
              </a:rPr>
              <a:t>), Osaka, Japan, 2020, pp. 620-621,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10.1109/CoG47356.2020.9231808. </a:t>
            </a:r>
          </a:p>
          <a:p>
            <a:pPr algn="just"/>
            <a:r>
              <a:rPr lang="en-IN" sz="1200" dirty="0">
                <a:latin typeface="Times New Roman" panose="02020603050405020304" pitchFamily="18" charset="0"/>
                <a:cs typeface="Times New Roman" panose="02020603050405020304" pitchFamily="18" charset="0"/>
              </a:rPr>
              <a:t>[6] J. D´ </a:t>
            </a:r>
            <a:r>
              <a:rPr lang="en-IN" sz="1200" dirty="0" err="1">
                <a:latin typeface="Times New Roman" panose="02020603050405020304" pitchFamily="18" charset="0"/>
                <a:cs typeface="Times New Roman" panose="02020603050405020304" pitchFamily="18" charset="0"/>
              </a:rPr>
              <a:t>ıaz</a:t>
            </a:r>
            <a:r>
              <a:rPr lang="en-IN" sz="1200" dirty="0">
                <a:latin typeface="Times New Roman" panose="02020603050405020304" pitchFamily="18" charset="0"/>
                <a:cs typeface="Times New Roman" panose="02020603050405020304" pitchFamily="18" charset="0"/>
              </a:rPr>
              <a:t>-Estrada and A. Camarena-Ibarrola, ”Automatic evaluation of music students from MIDI data,” 2016 IEEE Int. Autumn Meeting on Power, Electronics and Computing (ROPEC), Ixtapa, Mexico, 2016, pp. 1-6,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10.1109/ROPEC.2016.7830597</a:t>
            </a:r>
          </a:p>
          <a:p>
            <a:pPr algn="just"/>
            <a:r>
              <a:rPr lang="en-IN" sz="1200" dirty="0">
                <a:latin typeface="Times New Roman" panose="02020603050405020304" pitchFamily="18" charset="0"/>
                <a:cs typeface="Times New Roman" panose="02020603050405020304" pitchFamily="18" charset="0"/>
              </a:rPr>
              <a:t>[7] M. Chaudhry, S. Kumar and S. Q. Ganie, ”Music Recommendation System through Hand Gestures and Facial Emotions,” 2023 6th Int. Conf. on Information Systems and Computer Networks (ISCON), Mathura, India, 2023, pp. 1-7,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10.1109/ISCON57294.2023.10112159. </a:t>
            </a:r>
          </a:p>
          <a:p>
            <a:pPr algn="just"/>
            <a:r>
              <a:rPr lang="en-IN" sz="1200" dirty="0">
                <a:latin typeface="Times New Roman" panose="02020603050405020304" pitchFamily="18" charset="0"/>
                <a:cs typeface="Times New Roman" panose="02020603050405020304" pitchFamily="18" charset="0"/>
              </a:rPr>
              <a:t>[8] S. Conan, O. Derrien, M. Aramaki, S. Ystad and R. Kronland-Martinet, ”A Synthesis Model With Intuitive Control Capabilities for Rolling Sounds,” IEEE/ACM Trans. Audio, Speech, and Lang. Process., vol. 22, no. 8, pp. 1260-1273, Aug. 2014,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10.1109/TASLP.2014.2327297. </a:t>
            </a:r>
          </a:p>
          <a:p>
            <a:pPr algn="just"/>
            <a:r>
              <a:rPr lang="en-IN" sz="1200" dirty="0">
                <a:latin typeface="Times New Roman" panose="02020603050405020304" pitchFamily="18" charset="0"/>
                <a:cs typeface="Times New Roman" panose="02020603050405020304" pitchFamily="18" charset="0"/>
              </a:rPr>
              <a:t>[9] T. Tanaka and Y. Tagami, ”Automatic MIDI data making from music WAVE data performed by 2 instruments using blind signal separation,” Proc. 41st SICE Annu. Conf., Osaka, Japan, 2002, pp. 451-456 vol.1,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10.1109/SICE.2002.1195442</a:t>
            </a:r>
          </a:p>
        </p:txBody>
      </p:sp>
    </p:spTree>
    <p:extLst>
      <p:ext uri="{BB962C8B-B14F-4D97-AF65-F5344CB8AC3E}">
        <p14:creationId xmlns:p14="http://schemas.microsoft.com/office/powerpoint/2010/main" val="217378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8A3EEC-0699-049F-29D0-D28CD08C1369}"/>
              </a:ext>
            </a:extLst>
          </p:cNvPr>
          <p:cNvSpPr txBox="1"/>
          <p:nvPr/>
        </p:nvSpPr>
        <p:spPr>
          <a:xfrm>
            <a:off x="1219200" y="380585"/>
            <a:ext cx="6541771" cy="645177"/>
          </a:xfrm>
          <a:prstGeom prst="rect">
            <a:avLst/>
          </a:prstGeom>
          <a:noFill/>
          <a:ln/>
        </p:spPr>
        <p:txBody>
          <a:bodyPr wrap="none" lIns="0" tIns="0" rIns="0" bIns="0" rtlCol="0" anchor="ctr"/>
          <a:lstStyle>
            <a:defPPr>
              <a:defRPr lang="en-US"/>
            </a:defPPr>
            <a:lvl1pPr fontAlgn="auto">
              <a:spcBef>
                <a:spcPts val="0"/>
              </a:spcBef>
              <a:spcAft>
                <a:spcPts val="0"/>
              </a:spcAft>
              <a:defRPr sz="3200" b="1">
                <a:latin typeface="Times New Roman" panose="02020603050405020304" pitchFamily="18" charset="0"/>
                <a:cs typeface="Times New Roman" panose="02020603050405020304" pitchFamily="18" charset="0"/>
              </a:defRPr>
            </a:lvl1pPr>
          </a:lstStyle>
          <a:p>
            <a:r>
              <a:rPr lang="en-IN" altLang="en-US" sz="2400" dirty="0"/>
              <a:t>WEBSITES, TOOLS, LIBRARIES</a:t>
            </a:r>
          </a:p>
        </p:txBody>
      </p:sp>
      <p:graphicFrame>
        <p:nvGraphicFramePr>
          <p:cNvPr id="4" name="Table 3">
            <a:extLst>
              <a:ext uri="{FF2B5EF4-FFF2-40B4-BE49-F238E27FC236}">
                <a16:creationId xmlns:a16="http://schemas.microsoft.com/office/drawing/2014/main" id="{F1BCDE9D-E09B-6C64-6138-385F944E8532}"/>
              </a:ext>
            </a:extLst>
          </p:cNvPr>
          <p:cNvGraphicFramePr>
            <a:graphicFrameLocks noGrp="1"/>
          </p:cNvGraphicFramePr>
          <p:nvPr>
            <p:extLst>
              <p:ext uri="{D42A27DB-BD31-4B8C-83A1-F6EECF244321}">
                <p14:modId xmlns:p14="http://schemas.microsoft.com/office/powerpoint/2010/main" val="1191012897"/>
              </p:ext>
            </p:extLst>
          </p:nvPr>
        </p:nvGraphicFramePr>
        <p:xfrm>
          <a:off x="609600" y="1143000"/>
          <a:ext cx="7810499" cy="4640819"/>
        </p:xfrm>
        <a:graphic>
          <a:graphicData uri="http://schemas.openxmlformats.org/drawingml/2006/table">
            <a:tbl>
              <a:tblPr/>
              <a:tblGrid>
                <a:gridCol w="2030730">
                  <a:extLst>
                    <a:ext uri="{9D8B030D-6E8A-4147-A177-3AD203B41FA5}">
                      <a16:colId xmlns:a16="http://schemas.microsoft.com/office/drawing/2014/main" val="3087664102"/>
                    </a:ext>
                  </a:extLst>
                </a:gridCol>
                <a:gridCol w="2265045">
                  <a:extLst>
                    <a:ext uri="{9D8B030D-6E8A-4147-A177-3AD203B41FA5}">
                      <a16:colId xmlns:a16="http://schemas.microsoft.com/office/drawing/2014/main" val="2636370333"/>
                    </a:ext>
                  </a:extLst>
                </a:gridCol>
                <a:gridCol w="3514724">
                  <a:extLst>
                    <a:ext uri="{9D8B030D-6E8A-4147-A177-3AD203B41FA5}">
                      <a16:colId xmlns:a16="http://schemas.microsoft.com/office/drawing/2014/main" val="2405446353"/>
                    </a:ext>
                  </a:extLst>
                </a:gridCol>
              </a:tblGrid>
              <a:tr h="235128">
                <a:tc>
                  <a:txBody>
                    <a:bodyPr/>
                    <a:lstStyle/>
                    <a:p>
                      <a:pPr algn="ctr"/>
                      <a:r>
                        <a:rPr lang="en-IN" sz="1200" b="1">
                          <a:latin typeface="Times New Roman" panose="02020603050405020304" pitchFamily="18" charset="0"/>
                          <a:cs typeface="Times New Roman" panose="02020603050405020304" pitchFamily="18" charset="0"/>
                        </a:rPr>
                        <a:t>Category</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Name</a:t>
                      </a:r>
                      <a:r>
                        <a:rPr lang="en-IN" sz="1200">
                          <a:latin typeface="Times New Roman" panose="02020603050405020304" pitchFamily="18" charset="0"/>
                          <a:cs typeface="Times New Roman" panose="02020603050405020304" pitchFamily="18" charset="0"/>
                        </a:rPr>
                        <a:t> / </a:t>
                      </a:r>
                      <a:r>
                        <a:rPr lang="en-IN" sz="1200" b="1">
                          <a:latin typeface="Times New Roman" panose="02020603050405020304" pitchFamily="18" charset="0"/>
                          <a:cs typeface="Times New Roman" panose="02020603050405020304" pitchFamily="18" charset="0"/>
                        </a:rPr>
                        <a:t>Link</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Purpose / Description</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6244751"/>
                  </a:ext>
                </a:extLst>
              </a:tr>
              <a:tr h="427737">
                <a:tc>
                  <a:txBody>
                    <a:bodyPr/>
                    <a:lstStyle/>
                    <a:p>
                      <a:pPr algn="ctr"/>
                      <a:r>
                        <a:rPr lang="en-IN" sz="1200" b="1" dirty="0">
                          <a:latin typeface="Times New Roman" panose="02020603050405020304" pitchFamily="18" charset="0"/>
                          <a:cs typeface="Times New Roman" panose="02020603050405020304" pitchFamily="18" charset="0"/>
                        </a:rPr>
                        <a:t>Development IDE</a:t>
                      </a:r>
                      <a:endParaRPr lang="en-IN" sz="1200" dirty="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Android Studio</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a:latin typeface="Times New Roman" panose="02020603050405020304" pitchFamily="18" charset="0"/>
                          <a:cs typeface="Times New Roman" panose="02020603050405020304" pitchFamily="18" charset="0"/>
                        </a:rPr>
                        <a:t>Development and testing of the Android application.</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89933920"/>
                  </a:ext>
                </a:extLst>
              </a:tr>
              <a:tr h="556058">
                <a:tc>
                  <a:txBody>
                    <a:bodyPr/>
                    <a:lstStyle/>
                    <a:p>
                      <a:pPr algn="ctr"/>
                      <a:r>
                        <a:rPr lang="en-IN" sz="1200" b="1" dirty="0">
                          <a:latin typeface="Times New Roman" panose="02020603050405020304" pitchFamily="18" charset="0"/>
                          <a:cs typeface="Times New Roman" panose="02020603050405020304" pitchFamily="18" charset="0"/>
                        </a:rPr>
                        <a:t>Backend</a:t>
                      </a:r>
                      <a:endParaRPr lang="en-IN" sz="1200" dirty="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Java (JDK 8+)</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a:latin typeface="Times New Roman" panose="02020603050405020304" pitchFamily="18" charset="0"/>
                          <a:cs typeface="Times New Roman" panose="02020603050405020304" pitchFamily="18" charset="0"/>
                        </a:rPr>
                        <a:t>Backend logic, API handling, and performance optimization.</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258178"/>
                  </a:ext>
                </a:extLst>
              </a:tr>
              <a:tr h="427737">
                <a:tc>
                  <a:txBody>
                    <a:bodyPr/>
                    <a:lstStyle/>
                    <a:p>
                      <a:pPr algn="ctr"/>
                      <a:r>
                        <a:rPr lang="en-IN" sz="1200" b="1">
                          <a:latin typeface="Times New Roman" panose="02020603050405020304" pitchFamily="18" charset="0"/>
                          <a:cs typeface="Times New Roman" panose="02020603050405020304" pitchFamily="18" charset="0"/>
                        </a:rPr>
                        <a:t>Frontend</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React Native</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a:latin typeface="Times New Roman" panose="02020603050405020304" pitchFamily="18" charset="0"/>
                          <a:cs typeface="Times New Roman" panose="02020603050405020304" pitchFamily="18" charset="0"/>
                        </a:rPr>
                        <a:t>Cross-platform UI development (proposed for expansion).</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500146"/>
                  </a:ext>
                </a:extLst>
              </a:tr>
              <a:tr h="427737">
                <a:tc>
                  <a:txBody>
                    <a:bodyPr/>
                    <a:lstStyle/>
                    <a:p>
                      <a:pPr algn="ctr"/>
                      <a:r>
                        <a:rPr lang="en-IN" sz="1200" b="1">
                          <a:latin typeface="Times New Roman" panose="02020603050405020304" pitchFamily="18" charset="0"/>
                          <a:cs typeface="Times New Roman" panose="02020603050405020304" pitchFamily="18" charset="0"/>
                        </a:rPr>
                        <a:t>Python Libraries</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mido, pygame.midi</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latin typeface="Times New Roman" panose="02020603050405020304" pitchFamily="18" charset="0"/>
                          <a:cs typeface="Times New Roman" panose="02020603050405020304" pitchFamily="18" charset="0"/>
                        </a:rPr>
                        <a:t>MIDI signal processing, instrument mapping, sound output.</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6324099"/>
                  </a:ext>
                </a:extLst>
              </a:tr>
              <a:tr h="299416">
                <a:tc>
                  <a:txBody>
                    <a:bodyPr/>
                    <a:lstStyle/>
                    <a:p>
                      <a:pPr algn="ctr"/>
                      <a:r>
                        <a:rPr lang="en-IN" sz="1200" b="1">
                          <a:latin typeface="Times New Roman" panose="02020603050405020304" pitchFamily="18" charset="0"/>
                          <a:cs typeface="Times New Roman" panose="02020603050405020304" pitchFamily="18" charset="0"/>
                        </a:rPr>
                        <a:t>Input Handling</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pynput (Python)</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latin typeface="Times New Roman" panose="02020603050405020304" pitchFamily="18" charset="0"/>
                          <a:cs typeface="Times New Roman" panose="02020603050405020304" pitchFamily="18" charset="0"/>
                        </a:rPr>
                        <a:t>Detecting and processing user keyboard input.</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0742546"/>
                  </a:ext>
                </a:extLst>
              </a:tr>
              <a:tr h="556058">
                <a:tc>
                  <a:txBody>
                    <a:bodyPr/>
                    <a:lstStyle/>
                    <a:p>
                      <a:pPr algn="ctr"/>
                      <a:r>
                        <a:rPr lang="en-IN" sz="1200" b="1">
                          <a:latin typeface="Times New Roman" panose="02020603050405020304" pitchFamily="18" charset="0"/>
                          <a:cs typeface="Times New Roman" panose="02020603050405020304" pitchFamily="18" charset="0"/>
                        </a:rPr>
                        <a:t>Web MIDI References</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a:latin typeface="Times New Roman" panose="02020603050405020304" pitchFamily="18" charset="0"/>
                          <a:cs typeface="Times New Roman" panose="02020603050405020304" pitchFamily="18" charset="0"/>
                          <a:hlinkClick r:id="rId2"/>
                        </a:rPr>
                        <a:t>https://webmidi.org/</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a:latin typeface="Times New Roman" panose="02020603050405020304" pitchFamily="18" charset="0"/>
                          <a:cs typeface="Times New Roman" panose="02020603050405020304" pitchFamily="18" charset="0"/>
                        </a:rPr>
                        <a:t>Reference for WebMIDI API in web-based MIDI applications (future scope).</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965615"/>
                  </a:ext>
                </a:extLst>
              </a:tr>
              <a:tr h="427737">
                <a:tc>
                  <a:txBody>
                    <a:bodyPr/>
                    <a:lstStyle/>
                    <a:p>
                      <a:pPr algn="ctr"/>
                      <a:r>
                        <a:rPr lang="en-IN" sz="1200" b="1">
                          <a:latin typeface="Times New Roman" panose="02020603050405020304" pitchFamily="18" charset="0"/>
                          <a:cs typeface="Times New Roman" panose="02020603050405020304" pitchFamily="18" charset="0"/>
                        </a:rPr>
                        <a:t>API Framework</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FastAPI (Python)</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a:latin typeface="Times New Roman" panose="02020603050405020304" pitchFamily="18" charset="0"/>
                          <a:cs typeface="Times New Roman" panose="02020603050405020304" pitchFamily="18" charset="0"/>
                        </a:rPr>
                        <a:t>Creating RESTful API endpoints for MIDI communication.</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8225329"/>
                  </a:ext>
                </a:extLst>
              </a:tr>
              <a:tr h="427737">
                <a:tc>
                  <a:txBody>
                    <a:bodyPr/>
                    <a:lstStyle/>
                    <a:p>
                      <a:pPr algn="ctr"/>
                      <a:r>
                        <a:rPr lang="en-IN" sz="1200" b="1">
                          <a:latin typeface="Times New Roman" panose="02020603050405020304" pitchFamily="18" charset="0"/>
                          <a:cs typeface="Times New Roman" panose="02020603050405020304" pitchFamily="18" charset="0"/>
                        </a:rPr>
                        <a:t>Version Control</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Git / GitHub</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a:latin typeface="Times New Roman" panose="02020603050405020304" pitchFamily="18" charset="0"/>
                          <a:cs typeface="Times New Roman" panose="02020603050405020304" pitchFamily="18" charset="0"/>
                        </a:rPr>
                        <a:t>Code management and collaborative development.</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924588"/>
                  </a:ext>
                </a:extLst>
              </a:tr>
              <a:tr h="427737">
                <a:tc>
                  <a:txBody>
                    <a:bodyPr/>
                    <a:lstStyle/>
                    <a:p>
                      <a:pPr algn="ctr"/>
                      <a:r>
                        <a:rPr lang="en-IN" sz="1200" b="1">
                          <a:latin typeface="Times New Roman" panose="02020603050405020304" pitchFamily="18" charset="0"/>
                          <a:cs typeface="Times New Roman" panose="02020603050405020304" pitchFamily="18" charset="0"/>
                        </a:rPr>
                        <a:t>Testing Tools</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b="1">
                          <a:latin typeface="Times New Roman" panose="02020603050405020304" pitchFamily="18" charset="0"/>
                          <a:cs typeface="Times New Roman" panose="02020603050405020304" pitchFamily="18" charset="0"/>
                        </a:rPr>
                        <a:t>Manual Testing</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a:latin typeface="Times New Roman" panose="02020603050405020304" pitchFamily="18" charset="0"/>
                          <a:cs typeface="Times New Roman" panose="02020603050405020304" pitchFamily="18" charset="0"/>
                        </a:rPr>
                        <a:t>Verifying app functionality through defined test cases.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2002614"/>
                  </a:ext>
                </a:extLst>
              </a:tr>
              <a:tr h="427737">
                <a:tc>
                  <a:txBody>
                    <a:bodyPr/>
                    <a:lstStyle/>
                    <a:p>
                      <a:pPr algn="ctr"/>
                      <a:r>
                        <a:rPr lang="en-IN" sz="1200" b="1">
                          <a:latin typeface="Times New Roman" panose="02020603050405020304" pitchFamily="18" charset="0"/>
                          <a:cs typeface="Times New Roman" panose="02020603050405020304" pitchFamily="18" charset="0"/>
                        </a:rPr>
                        <a:t>MIDI Standards Reference</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200">
                          <a:latin typeface="Times New Roman" panose="02020603050405020304" pitchFamily="18" charset="0"/>
                          <a:cs typeface="Times New Roman" panose="02020603050405020304" pitchFamily="18" charset="0"/>
                          <a:hlinkClick r:id="rId3"/>
                        </a:rPr>
                        <a:t>https://www.midi.org/</a:t>
                      </a:r>
                      <a:endParaRPr lang="en-IN" sz="1200">
                        <a:latin typeface="Times New Roman" panose="02020603050405020304" pitchFamily="18" charset="0"/>
                        <a:cs typeface="Times New Roman" panose="02020603050405020304" pitchFamily="18" charset="0"/>
                      </a:endParaRP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200" dirty="0">
                          <a:latin typeface="Times New Roman" panose="02020603050405020304" pitchFamily="18" charset="0"/>
                          <a:cs typeface="Times New Roman" panose="02020603050405020304" pitchFamily="18" charset="0"/>
                        </a:rPr>
                        <a:t>General MIDI instrument standards and specifications.</a:t>
                      </a:r>
                    </a:p>
                  </a:txBody>
                  <a:tcPr marL="40667" marR="40667" marT="20333" marB="203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7485207"/>
                  </a:ext>
                </a:extLst>
              </a:tr>
            </a:tbl>
          </a:graphicData>
        </a:graphic>
      </p:graphicFrame>
    </p:spTree>
    <p:extLst>
      <p:ext uri="{BB962C8B-B14F-4D97-AF65-F5344CB8AC3E}">
        <p14:creationId xmlns:p14="http://schemas.microsoft.com/office/powerpoint/2010/main" val="3937653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123A8A-D276-0FAE-6874-F1B5AA37C867}"/>
              </a:ext>
            </a:extLst>
          </p:cNvPr>
          <p:cNvSpPr txBox="1"/>
          <p:nvPr/>
        </p:nvSpPr>
        <p:spPr>
          <a:xfrm>
            <a:off x="2590800" y="2743200"/>
            <a:ext cx="5410200" cy="677108"/>
          </a:xfrm>
          <a:prstGeom prst="rect">
            <a:avLst/>
          </a:prstGeom>
          <a:noFill/>
        </p:spPr>
        <p:txBody>
          <a:bodyPr wrap="square" rtlCol="0">
            <a:spAutoFit/>
          </a:bodyPr>
          <a:lstStyle/>
          <a:p>
            <a:pPr algn="just"/>
            <a:r>
              <a:rPr lang="en-IN" altLang="en-US" sz="2400" dirty="0">
                <a:latin typeface="Times New Roman" panose="02020603050405020304" pitchFamily="18" charset="0"/>
                <a:cs typeface="Times New Roman" panose="02020603050405020304" pitchFamily="18" charset="0"/>
              </a:rPr>
              <a:t>IEEE CONFERENCE PAPER</a:t>
            </a:r>
          </a:p>
          <a:p>
            <a:pPr algn="just"/>
            <a:r>
              <a:rPr lang="en-US" sz="1400" dirty="0">
                <a:hlinkClick r:id="rId2"/>
              </a:rPr>
              <a:t>Click Here to view Paper</a:t>
            </a:r>
            <a:endParaRPr lang="en-IN" sz="1400" dirty="0"/>
          </a:p>
        </p:txBody>
      </p:sp>
    </p:spTree>
    <p:extLst>
      <p:ext uri="{BB962C8B-B14F-4D97-AF65-F5344CB8AC3E}">
        <p14:creationId xmlns:p14="http://schemas.microsoft.com/office/powerpoint/2010/main" val="1945772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005288-BCC1-3D30-AB92-9AE98D4497B7}"/>
              </a:ext>
            </a:extLst>
          </p:cNvPr>
          <p:cNvSpPr txBox="1"/>
          <p:nvPr/>
        </p:nvSpPr>
        <p:spPr>
          <a:xfrm>
            <a:off x="2895600" y="2209800"/>
            <a:ext cx="4030270" cy="1723549"/>
          </a:xfrm>
          <a:prstGeom prst="rect">
            <a:avLst/>
          </a:prstGeom>
          <a:noFill/>
        </p:spPr>
        <p:txBody>
          <a:bodyPr wrap="none" rtlCol="0">
            <a:spAutoFit/>
          </a:bodyPr>
          <a:lstStyle/>
          <a:p>
            <a:r>
              <a:rPr lang="en-IN" altLang="en-US" sz="4400" dirty="0">
                <a:latin typeface="Times New Roman" panose="02020603050405020304" pitchFamily="18" charset="0"/>
                <a:cs typeface="Times New Roman" panose="02020603050405020304" pitchFamily="18" charset="0"/>
              </a:rPr>
              <a:t>ANY</a:t>
            </a:r>
          </a:p>
          <a:p>
            <a:pPr lvl="1"/>
            <a:r>
              <a:rPr lang="en-IN" altLang="en-US" sz="4400" dirty="0">
                <a:latin typeface="Times New Roman" panose="02020603050405020304" pitchFamily="18" charset="0"/>
                <a:cs typeface="Times New Roman" panose="02020603050405020304" pitchFamily="18" charset="0"/>
              </a:rPr>
              <a:t>QUESTIONS?</a:t>
            </a:r>
          </a:p>
          <a:p>
            <a:endParaRPr lang="en-IN" dirty="0"/>
          </a:p>
        </p:txBody>
      </p:sp>
    </p:spTree>
    <p:extLst>
      <p:ext uri="{BB962C8B-B14F-4D97-AF65-F5344CB8AC3E}">
        <p14:creationId xmlns:p14="http://schemas.microsoft.com/office/powerpoint/2010/main" val="1897615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864473-784E-89A4-F040-4AE39D69830E}"/>
              </a:ext>
            </a:extLst>
          </p:cNvPr>
          <p:cNvSpPr txBox="1"/>
          <p:nvPr/>
        </p:nvSpPr>
        <p:spPr>
          <a:xfrm>
            <a:off x="3124200" y="2590800"/>
            <a:ext cx="3198504" cy="1323439"/>
          </a:xfrm>
          <a:prstGeom prst="rect">
            <a:avLst/>
          </a:prstGeom>
          <a:noFill/>
        </p:spPr>
        <p:txBody>
          <a:bodyPr wrap="none" rtlCol="0">
            <a:spAutoFit/>
          </a:bodyPr>
          <a:lstStyle/>
          <a:p>
            <a:r>
              <a:rPr lang="en-IN" altLang="en-US" sz="4000" dirty="0">
                <a:latin typeface="Times New Roman" panose="02020603050405020304" pitchFamily="18" charset="0"/>
                <a:cs typeface="Times New Roman" panose="02020603050405020304" pitchFamily="18" charset="0"/>
              </a:rPr>
              <a:t>THANK YOU</a:t>
            </a:r>
          </a:p>
          <a:p>
            <a:endParaRPr lang="en-IN" sz="4000" dirty="0"/>
          </a:p>
        </p:txBody>
      </p:sp>
    </p:spTree>
    <p:extLst>
      <p:ext uri="{BB962C8B-B14F-4D97-AF65-F5344CB8AC3E}">
        <p14:creationId xmlns:p14="http://schemas.microsoft.com/office/powerpoint/2010/main" val="426876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0">
            <a:extLst>
              <a:ext uri="{FF2B5EF4-FFF2-40B4-BE49-F238E27FC236}">
                <a16:creationId xmlns:a16="http://schemas.microsoft.com/office/drawing/2014/main" id="{95E7521F-4928-522A-6D35-E005C9A97523}"/>
              </a:ext>
            </a:extLst>
          </p:cNvPr>
          <p:cNvSpPr/>
          <p:nvPr/>
        </p:nvSpPr>
        <p:spPr>
          <a:xfrm>
            <a:off x="381000" y="833429"/>
            <a:ext cx="4098058" cy="631341"/>
          </a:xfrm>
          <a:prstGeom prst="rect">
            <a:avLst/>
          </a:prstGeom>
          <a:noFill/>
          <a:ln/>
        </p:spPr>
        <p:txBody>
          <a:bodyPr wrap="none" lIns="0" tIns="0" rIns="0" bIns="0" rtlCol="0" anchor="t"/>
          <a:lstStyle/>
          <a:p>
            <a:pPr marL="0" indent="0">
              <a:lnSpc>
                <a:spcPts val="5600"/>
              </a:lnSpc>
              <a:buNone/>
            </a:pPr>
            <a:r>
              <a:rPr lang="en-US" sz="2400" b="1" dirty="0">
                <a:solidFill>
                  <a:srgbClr val="1F1E1E"/>
                </a:solidFill>
                <a:latin typeface="Times New Roman" panose="02020603050405020304" pitchFamily="18" charset="0"/>
                <a:ea typeface="Alexandria Semi Bold" pitchFamily="34" charset="-122"/>
                <a:cs typeface="Times New Roman" panose="02020603050405020304" pitchFamily="18" charset="0"/>
              </a:rPr>
              <a:t>PROBLEM STATEMENT</a:t>
            </a:r>
            <a:r>
              <a:rPr lang="en-US" sz="2400" dirty="0">
                <a:solidFill>
                  <a:srgbClr val="1F1E1E"/>
                </a:solidFill>
                <a:latin typeface="Times New Roman" panose="02020603050405020304" pitchFamily="18" charset="0"/>
                <a:ea typeface="Alexandria Semi Bold" pitchFamily="34"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258D672-C673-8317-7FC3-5D27774EAFD2}"/>
              </a:ext>
            </a:extLst>
          </p:cNvPr>
          <p:cNvSpPr txBox="1"/>
          <p:nvPr/>
        </p:nvSpPr>
        <p:spPr>
          <a:xfrm>
            <a:off x="76200" y="1828800"/>
            <a:ext cx="8610600"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Most digital music tools are complex, costly, or require external MIDI hardware, making them hard to use for beginners and casual users. To solve this, we developed a simple and portable Android-based virtual keyboard app that offers a realistic piano experience directly on mobile devices..</a:t>
            </a: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app uses a Java backend and React Native frontend to ensure smooth performance and a responsive interface. It maps each key to musical notes and supports 128 General MIDI instruments, allowing users to explore various sounds and styles..</a:t>
            </a:r>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Designed to be accessible and easy to use, the app requires no extra hardware or prior MIDI knowledge—making it a creative tool for users of all skill levels.</a:t>
            </a:r>
          </a:p>
        </p:txBody>
      </p:sp>
    </p:spTree>
    <p:extLst>
      <p:ext uri="{BB962C8B-B14F-4D97-AF65-F5344CB8AC3E}">
        <p14:creationId xmlns:p14="http://schemas.microsoft.com/office/powerpoint/2010/main" val="371276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CC25AE8-4FC7-4C6A-544A-5970D19845F9}"/>
              </a:ext>
            </a:extLst>
          </p:cNvPr>
          <p:cNvSpPr/>
          <p:nvPr/>
        </p:nvSpPr>
        <p:spPr>
          <a:xfrm>
            <a:off x="381000" y="762000"/>
            <a:ext cx="6705600" cy="533399"/>
          </a:xfrm>
          <a:prstGeom prst="rect">
            <a:avLst/>
          </a:prstGeom>
          <a:noFill/>
          <a:ln/>
        </p:spPr>
        <p:txBody>
          <a:bodyPr wrap="none" lIns="0" tIns="0" rIns="0" bIns="0" rtlCol="0" anchor="ctr"/>
          <a:lstStyle/>
          <a:p>
            <a:endParaRPr lang="en-IN" altLang="en-US" sz="3200" b="1" dirty="0">
              <a:latin typeface="Times New Roman" panose="02020603050405020304" pitchFamily="18" charset="0"/>
              <a:cs typeface="Times New Roman" panose="02020603050405020304" pitchFamily="18" charset="0"/>
            </a:endParaRPr>
          </a:p>
          <a:p>
            <a:endParaRPr lang="en-IN" altLang="en-US" sz="3200" b="1" dirty="0">
              <a:latin typeface="Times New Roman" panose="02020603050405020304" pitchFamily="18" charset="0"/>
              <a:cs typeface="Times New Roman" panose="02020603050405020304" pitchFamily="18" charset="0"/>
            </a:endParaRPr>
          </a:p>
          <a:p>
            <a:endParaRPr lang="en-IN" altLang="en-US" sz="3200" b="1" dirty="0">
              <a:latin typeface="Times New Roman" panose="02020603050405020304" pitchFamily="18" charset="0"/>
              <a:cs typeface="Times New Roman" panose="02020603050405020304" pitchFamily="18" charset="0"/>
            </a:endParaRPr>
          </a:p>
          <a:p>
            <a:endParaRPr lang="en-IN" altLang="en-US" sz="3200" b="1" dirty="0">
              <a:latin typeface="Times New Roman" panose="02020603050405020304" pitchFamily="18" charset="0"/>
              <a:cs typeface="Times New Roman" panose="02020603050405020304" pitchFamily="18" charset="0"/>
            </a:endParaRPr>
          </a:p>
          <a:p>
            <a:endParaRPr lang="en-IN" altLang="en-US" sz="3200" dirty="0">
              <a:latin typeface="Times New Roman" panose="02020603050405020304" pitchFamily="18" charset="0"/>
              <a:cs typeface="Times New Roman" panose="02020603050405020304" pitchFamily="18" charset="0"/>
            </a:endParaRPr>
          </a:p>
          <a:p>
            <a:pPr algn="just">
              <a:lnSpc>
                <a:spcPct val="150000"/>
              </a:lnSpc>
            </a:pPr>
            <a:endParaRPr lang="en-IN" altLang="en-US" sz="3200" dirty="0">
              <a:latin typeface="Times New Roman" panose="02020603050405020304" pitchFamily="18" charset="0"/>
              <a:cs typeface="Times New Roman" panose="02020603050405020304" pitchFamily="18" charset="0"/>
            </a:endParaRPr>
          </a:p>
          <a:p>
            <a:endParaRPr lang="en-IN" alt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9EA4B8-1737-BE1E-6E0A-BFF8B5840A9D}"/>
              </a:ext>
            </a:extLst>
          </p:cNvPr>
          <p:cNvSpPr txBox="1"/>
          <p:nvPr/>
        </p:nvSpPr>
        <p:spPr>
          <a:xfrm>
            <a:off x="381000" y="958139"/>
            <a:ext cx="6934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OBJECTIVES</a:t>
            </a:r>
          </a:p>
        </p:txBody>
      </p:sp>
      <p:sp>
        <p:nvSpPr>
          <p:cNvPr id="5" name="TextBox 4">
            <a:extLst>
              <a:ext uri="{FF2B5EF4-FFF2-40B4-BE49-F238E27FC236}">
                <a16:creationId xmlns:a16="http://schemas.microsoft.com/office/drawing/2014/main" id="{E6AAB632-F98C-14B9-1451-C594FE27F76F}"/>
              </a:ext>
            </a:extLst>
          </p:cNvPr>
          <p:cNvSpPr txBox="1"/>
          <p:nvPr/>
        </p:nvSpPr>
        <p:spPr>
          <a:xfrm>
            <a:off x="385916" y="1615943"/>
            <a:ext cx="7620000" cy="3754874"/>
          </a:xfrm>
          <a:prstGeom prst="rect">
            <a:avLst/>
          </a:prstGeom>
          <a:noFill/>
        </p:spPr>
        <p:txBody>
          <a:bodyPr wrap="square" rtlCol="0">
            <a:spAutoFit/>
          </a:bodyPr>
          <a:lstStyle/>
          <a:p>
            <a:r>
              <a:rPr lang="en-GB" sz="1400" b="1" dirty="0">
                <a:latin typeface="Times New Roman" panose="02020603050405020304" pitchFamily="18" charset="0"/>
                <a:cs typeface="Times New Roman" panose="02020603050405020304" pitchFamily="18" charset="0"/>
              </a:rPr>
              <a:t>1. User-Friendly Interface:</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2. Real-Time Sound Playback:</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3. Multiple Instrument Support:</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4. Cross-Platform Potential:</a:t>
            </a:r>
            <a:br>
              <a:rPr lang="en-GB" sz="1400" dirty="0">
                <a:latin typeface="Times New Roman" panose="02020603050405020304" pitchFamily="18"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a:t>
            </a:r>
          </a:p>
          <a:p>
            <a:r>
              <a:rPr lang="en-GB" sz="1400" b="1" dirty="0">
                <a:latin typeface="Times New Roman" panose="02020603050405020304" pitchFamily="18" charset="0"/>
                <a:cs typeface="Times New Roman" panose="02020603050405020304" pitchFamily="18" charset="0"/>
              </a:rPr>
              <a:t>5. Customization Options:</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6. Robust Error Handling:</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7. Learning Assistance:</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8. Recording &amp; Sharing:</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9. Future Expansion Ready: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132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3BB227D-956F-2AD2-99F3-CA740583F531}"/>
              </a:ext>
            </a:extLst>
          </p:cNvPr>
          <p:cNvSpPr/>
          <p:nvPr/>
        </p:nvSpPr>
        <p:spPr>
          <a:xfrm>
            <a:off x="304800" y="917160"/>
            <a:ext cx="4876800" cy="685800"/>
          </a:xfrm>
          <a:prstGeom prst="rect">
            <a:avLst/>
          </a:prstGeom>
          <a:noFill/>
          <a:ln/>
        </p:spPr>
        <p:txBody>
          <a:bodyPr wrap="none" lIns="0" tIns="0" rIns="0" bIns="0" rtlCol="0" anchor="ctr"/>
          <a:lstStyle/>
          <a:p>
            <a:endParaRPr lang="en-US" altLang="en-US" sz="2400" b="1" dirty="0">
              <a:latin typeface="Times New Roman" panose="02020603050405020304" pitchFamily="18" charset="0"/>
              <a:cs typeface="Times New Roman" panose="02020603050405020304" pitchFamily="18" charset="0"/>
            </a:endParaRPr>
          </a:p>
          <a:p>
            <a:r>
              <a:rPr lang="en-US" altLang="en-US" sz="2400" b="1" dirty="0">
                <a:latin typeface="Times New Roman" panose="02020603050405020304" pitchFamily="18" charset="0"/>
                <a:cs typeface="Times New Roman" panose="02020603050405020304" pitchFamily="18" charset="0"/>
              </a:rPr>
              <a:t>PRIOR WORK OR RELATED STUDIES</a:t>
            </a:r>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a:p>
            <a:endParaRPr lang="en-US" alt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78FF5E7-CABA-CC2B-05A9-535DEC311C1E}"/>
              </a:ext>
            </a:extLst>
          </p:cNvPr>
          <p:cNvSpPr txBox="1"/>
          <p:nvPr/>
        </p:nvSpPr>
        <p:spPr>
          <a:xfrm>
            <a:off x="1454159" y="34625"/>
            <a:ext cx="6235681" cy="107721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LITERATURE SURVEY </a:t>
            </a:r>
          </a:p>
          <a:p>
            <a:endParaRPr lang="en-IN" sz="3200" b="1" dirty="0"/>
          </a:p>
        </p:txBody>
      </p:sp>
      <p:graphicFrame>
        <p:nvGraphicFramePr>
          <p:cNvPr id="11" name="Table 10">
            <a:extLst>
              <a:ext uri="{FF2B5EF4-FFF2-40B4-BE49-F238E27FC236}">
                <a16:creationId xmlns:a16="http://schemas.microsoft.com/office/drawing/2014/main" id="{C74AA846-C420-1C34-B782-3B5244A453C9}"/>
              </a:ext>
            </a:extLst>
          </p:cNvPr>
          <p:cNvGraphicFramePr>
            <a:graphicFrameLocks noGrp="1"/>
          </p:cNvGraphicFramePr>
          <p:nvPr>
            <p:extLst>
              <p:ext uri="{D42A27DB-BD31-4B8C-83A1-F6EECF244321}">
                <p14:modId xmlns:p14="http://schemas.microsoft.com/office/powerpoint/2010/main" val="4138367442"/>
              </p:ext>
            </p:extLst>
          </p:nvPr>
        </p:nvGraphicFramePr>
        <p:xfrm>
          <a:off x="533400" y="1260060"/>
          <a:ext cx="8305800" cy="5179244"/>
        </p:xfrm>
        <a:graphic>
          <a:graphicData uri="http://schemas.openxmlformats.org/drawingml/2006/table">
            <a:tbl>
              <a:tblPr/>
              <a:tblGrid>
                <a:gridCol w="2076450">
                  <a:extLst>
                    <a:ext uri="{9D8B030D-6E8A-4147-A177-3AD203B41FA5}">
                      <a16:colId xmlns:a16="http://schemas.microsoft.com/office/drawing/2014/main" val="3547106961"/>
                    </a:ext>
                  </a:extLst>
                </a:gridCol>
                <a:gridCol w="2076450">
                  <a:extLst>
                    <a:ext uri="{9D8B030D-6E8A-4147-A177-3AD203B41FA5}">
                      <a16:colId xmlns:a16="http://schemas.microsoft.com/office/drawing/2014/main" val="3199294974"/>
                    </a:ext>
                  </a:extLst>
                </a:gridCol>
                <a:gridCol w="2076450">
                  <a:extLst>
                    <a:ext uri="{9D8B030D-6E8A-4147-A177-3AD203B41FA5}">
                      <a16:colId xmlns:a16="http://schemas.microsoft.com/office/drawing/2014/main" val="3713182607"/>
                    </a:ext>
                  </a:extLst>
                </a:gridCol>
                <a:gridCol w="2076450">
                  <a:extLst>
                    <a:ext uri="{9D8B030D-6E8A-4147-A177-3AD203B41FA5}">
                      <a16:colId xmlns:a16="http://schemas.microsoft.com/office/drawing/2014/main" val="4190410844"/>
                    </a:ext>
                  </a:extLst>
                </a:gridCol>
              </a:tblGrid>
              <a:tr h="446423">
                <a:tc>
                  <a:txBody>
                    <a:bodyPr/>
                    <a:lstStyle/>
                    <a:p>
                      <a:r>
                        <a:rPr lang="en-IN" sz="1400" b="1">
                          <a:latin typeface="Times New Roman" panose="02020603050405020304" pitchFamily="18" charset="0"/>
                          <a:cs typeface="Times New Roman" panose="02020603050405020304" pitchFamily="18" charset="0"/>
                        </a:rPr>
                        <a:t>Study / Work</a:t>
                      </a:r>
                      <a:endParaRPr lang="en-IN" sz="140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tc>
                  <a:txBody>
                    <a:bodyPr/>
                    <a:lstStyle/>
                    <a:p>
                      <a:r>
                        <a:rPr lang="en-IN" sz="1400" b="1">
                          <a:latin typeface="Times New Roman" panose="02020603050405020304" pitchFamily="18" charset="0"/>
                          <a:cs typeface="Times New Roman" panose="02020603050405020304" pitchFamily="18" charset="0"/>
                        </a:rPr>
                        <a:t>Focus Area</a:t>
                      </a:r>
                      <a:endParaRPr lang="en-IN" sz="140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tc>
                  <a:txBody>
                    <a:bodyPr/>
                    <a:lstStyle/>
                    <a:p>
                      <a:r>
                        <a:rPr lang="en-IN" sz="1400" b="1" dirty="0">
                          <a:latin typeface="Times New Roman" panose="02020603050405020304" pitchFamily="18" charset="0"/>
                          <a:cs typeface="Times New Roman" panose="02020603050405020304" pitchFamily="18" charset="0"/>
                        </a:rPr>
                        <a:t>Limitations / Gaps</a:t>
                      </a:r>
                      <a:endParaRPr lang="en-IN" sz="1400" dirty="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tc>
                  <a:txBody>
                    <a:bodyPr/>
                    <a:lstStyle/>
                    <a:p>
                      <a:r>
                        <a:rPr lang="en-US" sz="1400" b="1" dirty="0">
                          <a:latin typeface="Times New Roman" panose="02020603050405020304" pitchFamily="18" charset="0"/>
                          <a:cs typeface="Times New Roman" panose="02020603050405020304" pitchFamily="18" charset="0"/>
                        </a:rPr>
                        <a:t>How Proposed System Addresses It</a:t>
                      </a:r>
                      <a:endParaRPr lang="en-US" sz="1400" dirty="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extLst>
                  <a:ext uri="{0D108BD9-81ED-4DB2-BD59-A6C34878D82A}">
                    <a16:rowId xmlns:a16="http://schemas.microsoft.com/office/drawing/2014/main" val="184133494"/>
                  </a:ext>
                </a:extLst>
              </a:tr>
              <a:tr h="855591">
                <a:tc>
                  <a:txBody>
                    <a:bodyPr/>
                    <a:lstStyle/>
                    <a:p>
                      <a:r>
                        <a:rPr lang="en-IN" sz="1400">
                          <a:latin typeface="Times New Roman" panose="02020603050405020304" pitchFamily="18" charset="0"/>
                          <a:cs typeface="Times New Roman" panose="02020603050405020304" pitchFamily="18" charset="0"/>
                        </a:rPr>
                        <a:t>Smith &amp; Lee (2021)</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AI in sound synthesis and adaptive user interaction</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Lacks mobile-focused implementation and real-time responsiveness</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Integrates </a:t>
                      </a:r>
                      <a:r>
                        <a:rPr lang="en-US" sz="1400" b="1">
                          <a:latin typeface="Times New Roman" panose="02020603050405020304" pitchFamily="18" charset="0"/>
                          <a:cs typeface="Times New Roman" panose="02020603050405020304" pitchFamily="18" charset="0"/>
                        </a:rPr>
                        <a:t>AI features</a:t>
                      </a:r>
                      <a:r>
                        <a:rPr lang="en-US" sz="1400">
                          <a:latin typeface="Times New Roman" panose="02020603050405020304" pitchFamily="18" charset="0"/>
                          <a:cs typeface="Times New Roman" panose="02020603050405020304" pitchFamily="18" charset="0"/>
                        </a:rPr>
                        <a:t> with real-time, mobile-friendly sound synthesis and feedback</a:t>
                      </a:r>
                    </a:p>
                  </a:txBody>
                  <a:tcPr marL="38851" marR="38851" marT="19426" marB="19426" anchor="ctr">
                    <a:lnL>
                      <a:noFill/>
                    </a:lnL>
                    <a:lnR>
                      <a:noFill/>
                    </a:lnR>
                    <a:lnT>
                      <a:noFill/>
                    </a:lnT>
                    <a:lnB>
                      <a:noFill/>
                    </a:lnB>
                    <a:noFill/>
                  </a:tcPr>
                </a:tc>
                <a:extLst>
                  <a:ext uri="{0D108BD9-81ED-4DB2-BD59-A6C34878D82A}">
                    <a16:rowId xmlns:a16="http://schemas.microsoft.com/office/drawing/2014/main" val="1124026468"/>
                  </a:ext>
                </a:extLst>
              </a:tr>
              <a:tr h="651007">
                <a:tc>
                  <a:txBody>
                    <a:bodyPr/>
                    <a:lstStyle/>
                    <a:p>
                      <a:r>
                        <a:rPr lang="en-IN" sz="1400">
                          <a:latin typeface="Times New Roman" panose="02020603050405020304" pitchFamily="18" charset="0"/>
                          <a:cs typeface="Times New Roman" panose="02020603050405020304" pitchFamily="18" charset="0"/>
                        </a:rPr>
                        <a:t>Johnson et al. (2019)</a:t>
                      </a:r>
                    </a:p>
                  </a:txBody>
                  <a:tcPr marL="38851" marR="38851" marT="19426" marB="19426" anchor="ctr">
                    <a:lnL>
                      <a:noFill/>
                    </a:lnL>
                    <a:lnR>
                      <a:noFill/>
                    </a:lnR>
                    <a:lnT>
                      <a:noFill/>
                    </a:lnT>
                    <a:lnB>
                      <a:noFill/>
                    </a:lnB>
                    <a:noFill/>
                  </a:tcPr>
                </a:tc>
                <a:tc>
                  <a:txBody>
                    <a:bodyPr/>
                    <a:lstStyle/>
                    <a:p>
                      <a:r>
                        <a:rPr lang="en-IN" sz="1400">
                          <a:latin typeface="Times New Roman" panose="02020603050405020304" pitchFamily="18" charset="0"/>
                          <a:cs typeface="Times New Roman" panose="02020603050405020304" pitchFamily="18" charset="0"/>
                        </a:rPr>
                        <a:t>Interactive music learning tools</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Missing intuitive key-note mapping and seamless MIDI integration on mobile</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Provides </a:t>
                      </a:r>
                      <a:r>
                        <a:rPr lang="en-US" sz="1400" b="1">
                          <a:latin typeface="Times New Roman" panose="02020603050405020304" pitchFamily="18" charset="0"/>
                          <a:cs typeface="Times New Roman" panose="02020603050405020304" pitchFamily="18" charset="0"/>
                        </a:rPr>
                        <a:t>intuitive UI</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key-to-note mapping</a:t>
                      </a:r>
                      <a:r>
                        <a:rPr lang="en-US" sz="1400">
                          <a:latin typeface="Times New Roman" panose="02020603050405020304" pitchFamily="18" charset="0"/>
                          <a:cs typeface="Times New Roman" panose="02020603050405020304" pitchFamily="18" charset="0"/>
                        </a:rPr>
                        <a:t>, and </a:t>
                      </a:r>
                      <a:r>
                        <a:rPr lang="en-US" sz="1400" b="1">
                          <a:latin typeface="Times New Roman" panose="02020603050405020304" pitchFamily="18" charset="0"/>
                          <a:cs typeface="Times New Roman" panose="02020603050405020304" pitchFamily="18" charset="0"/>
                        </a:rPr>
                        <a:t>mobile MIDI support</a:t>
                      </a:r>
                      <a:endParaRPr lang="en-US" sz="140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extLst>
                  <a:ext uri="{0D108BD9-81ED-4DB2-BD59-A6C34878D82A}">
                    <a16:rowId xmlns:a16="http://schemas.microsoft.com/office/drawing/2014/main" val="2083410434"/>
                  </a:ext>
                </a:extLst>
              </a:tr>
              <a:tr h="651007">
                <a:tc>
                  <a:txBody>
                    <a:bodyPr/>
                    <a:lstStyle/>
                    <a:p>
                      <a:r>
                        <a:rPr lang="en-IN" sz="1400">
                          <a:latin typeface="Times New Roman" panose="02020603050405020304" pitchFamily="18" charset="0"/>
                          <a:cs typeface="Times New Roman" panose="02020603050405020304" pitchFamily="18" charset="0"/>
                        </a:rPr>
                        <a:t>Garcia (2020)</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Blockchain for digital rights management</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Focused on ownership and rights—not user-level music creation</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Focuses on </a:t>
                      </a:r>
                      <a:r>
                        <a:rPr lang="en-US" sz="1400" b="1">
                          <a:latin typeface="Times New Roman" panose="02020603050405020304" pitchFamily="18" charset="0"/>
                          <a:cs typeface="Times New Roman" panose="02020603050405020304" pitchFamily="18" charset="0"/>
                        </a:rPr>
                        <a:t>creative tools</a:t>
                      </a:r>
                      <a:r>
                        <a:rPr lang="en-US" sz="1400">
                          <a:latin typeface="Times New Roman" panose="02020603050405020304" pitchFamily="18" charset="0"/>
                          <a:cs typeface="Times New Roman" panose="02020603050405020304" pitchFamily="18" charset="0"/>
                        </a:rPr>
                        <a:t> and user interaction, not on DRM or blockchain</a:t>
                      </a:r>
                    </a:p>
                  </a:txBody>
                  <a:tcPr marL="38851" marR="38851" marT="19426" marB="19426" anchor="ctr">
                    <a:lnL>
                      <a:noFill/>
                    </a:lnL>
                    <a:lnR>
                      <a:noFill/>
                    </a:lnR>
                    <a:lnT>
                      <a:noFill/>
                    </a:lnT>
                    <a:lnB>
                      <a:noFill/>
                    </a:lnB>
                    <a:noFill/>
                  </a:tcPr>
                </a:tc>
                <a:extLst>
                  <a:ext uri="{0D108BD9-81ED-4DB2-BD59-A6C34878D82A}">
                    <a16:rowId xmlns:a16="http://schemas.microsoft.com/office/drawing/2014/main" val="2746352140"/>
                  </a:ext>
                </a:extLst>
              </a:tr>
              <a:tr h="651007">
                <a:tc>
                  <a:txBody>
                    <a:bodyPr/>
                    <a:lstStyle/>
                    <a:p>
                      <a:r>
                        <a:rPr lang="en-IN" sz="1400">
                          <a:latin typeface="Times New Roman" panose="02020603050405020304" pitchFamily="18" charset="0"/>
                          <a:cs typeface="Times New Roman" panose="02020603050405020304" pitchFamily="18" charset="0"/>
                        </a:rPr>
                        <a:t>Kim &amp; Park (2022)</a:t>
                      </a:r>
                    </a:p>
                  </a:txBody>
                  <a:tcPr marL="38851" marR="38851" marT="19426" marB="19426" anchor="ctr">
                    <a:lnL>
                      <a:noFill/>
                    </a:lnL>
                    <a:lnR>
                      <a:noFill/>
                    </a:lnR>
                    <a:lnT>
                      <a:noFill/>
                    </a:lnT>
                    <a:lnB>
                      <a:noFill/>
                    </a:lnB>
                    <a:noFill/>
                  </a:tcPr>
                </a:tc>
                <a:tc>
                  <a:txBody>
                    <a:bodyPr/>
                    <a:lstStyle/>
                    <a:p>
                      <a:r>
                        <a:rPr lang="en-IN" sz="1400">
                          <a:latin typeface="Times New Roman" panose="02020603050405020304" pitchFamily="18" charset="0"/>
                          <a:cs typeface="Times New Roman" panose="02020603050405020304" pitchFamily="18" charset="0"/>
                        </a:rPr>
                        <a:t>Blockchain in music applications</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Unrelated to real-time music creation or instrument simulation</a:t>
                      </a:r>
                    </a:p>
                  </a:txBody>
                  <a:tcPr marL="38851" marR="38851" marT="19426" marB="19426"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Targets </a:t>
                      </a:r>
                      <a:r>
                        <a:rPr lang="en-US" sz="1400" b="1" dirty="0">
                          <a:latin typeface="Times New Roman" panose="02020603050405020304" pitchFamily="18" charset="0"/>
                          <a:cs typeface="Times New Roman" panose="02020603050405020304" pitchFamily="18" charset="0"/>
                        </a:rPr>
                        <a:t>real-time creation</a:t>
                      </a:r>
                      <a:r>
                        <a:rPr lang="en-US" sz="1400" dirty="0">
                          <a:latin typeface="Times New Roman" panose="02020603050405020304" pitchFamily="18" charset="0"/>
                          <a:cs typeface="Times New Roman" panose="02020603050405020304" pitchFamily="18" charset="0"/>
                        </a:rPr>
                        <a:t>, feedback, and interactive music composition</a:t>
                      </a:r>
                    </a:p>
                  </a:txBody>
                  <a:tcPr marL="38851" marR="38851" marT="19426" marB="19426" anchor="ctr">
                    <a:lnL>
                      <a:noFill/>
                    </a:lnL>
                    <a:lnR>
                      <a:noFill/>
                    </a:lnR>
                    <a:lnT>
                      <a:noFill/>
                    </a:lnT>
                    <a:lnB>
                      <a:noFill/>
                    </a:lnB>
                    <a:noFill/>
                  </a:tcPr>
                </a:tc>
                <a:extLst>
                  <a:ext uri="{0D108BD9-81ED-4DB2-BD59-A6C34878D82A}">
                    <a16:rowId xmlns:a16="http://schemas.microsoft.com/office/drawing/2014/main" val="3802222631"/>
                  </a:ext>
                </a:extLst>
              </a:tr>
              <a:tr h="651007">
                <a:tc>
                  <a:txBody>
                    <a:bodyPr/>
                    <a:lstStyle/>
                    <a:p>
                      <a:r>
                        <a:rPr lang="en-IN" sz="1400">
                          <a:latin typeface="Times New Roman" panose="02020603050405020304" pitchFamily="18" charset="0"/>
                          <a:cs typeface="Times New Roman" panose="02020603050405020304" pitchFamily="18" charset="0"/>
                        </a:rPr>
                        <a:t>General Market Tools</a:t>
                      </a:r>
                    </a:p>
                  </a:txBody>
                  <a:tcPr marL="38851" marR="38851" marT="19426" marB="19426" anchor="ctr">
                    <a:lnL>
                      <a:noFill/>
                    </a:lnL>
                    <a:lnR>
                      <a:noFill/>
                    </a:lnR>
                    <a:lnT>
                      <a:noFill/>
                    </a:lnT>
                    <a:lnB>
                      <a:noFill/>
                    </a:lnB>
                    <a:noFill/>
                  </a:tcPr>
                </a:tc>
                <a:tc>
                  <a:txBody>
                    <a:bodyPr/>
                    <a:lstStyle/>
                    <a:p>
                      <a:r>
                        <a:rPr lang="en-IN" sz="1400">
                          <a:latin typeface="Times New Roman" panose="02020603050405020304" pitchFamily="18" charset="0"/>
                          <a:cs typeface="Times New Roman" panose="02020603050405020304" pitchFamily="18" charset="0"/>
                        </a:rPr>
                        <a:t>Virtual instruments on desktop/mobile</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High latency, poor sound quality, complex UI</a:t>
                      </a:r>
                    </a:p>
                  </a:txBody>
                  <a:tcPr marL="38851" marR="38851" marT="19426" marB="19426"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Delivers </a:t>
                      </a:r>
                      <a:r>
                        <a:rPr lang="en-US" sz="1400" b="1" dirty="0">
                          <a:latin typeface="Times New Roman" panose="02020603050405020304" pitchFamily="18" charset="0"/>
                          <a:cs typeface="Times New Roman" panose="02020603050405020304" pitchFamily="18" charset="0"/>
                        </a:rPr>
                        <a:t>low-latency</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high-quality sound</a:t>
                      </a:r>
                      <a:r>
                        <a:rPr lang="en-US" sz="14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user-friendly design</a:t>
                      </a:r>
                      <a:endParaRPr lang="en-US" sz="1400" dirty="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extLst>
                  <a:ext uri="{0D108BD9-81ED-4DB2-BD59-A6C34878D82A}">
                    <a16:rowId xmlns:a16="http://schemas.microsoft.com/office/drawing/2014/main" val="3050935453"/>
                  </a:ext>
                </a:extLst>
              </a:tr>
              <a:tr h="1083857">
                <a:tc>
                  <a:txBody>
                    <a:bodyPr/>
                    <a:lstStyle/>
                    <a:p>
                      <a:r>
                        <a:rPr lang="en-IN" sz="1400" b="1">
                          <a:latin typeface="Times New Roman" panose="02020603050405020304" pitchFamily="18" charset="0"/>
                          <a:cs typeface="Times New Roman" panose="02020603050405020304" pitchFamily="18" charset="0"/>
                        </a:rPr>
                        <a:t>Proposed System (This Project)</a:t>
                      </a:r>
                      <a:endParaRPr lang="en-IN" sz="140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Integrated mobile MIDI keyboard with AI &amp; cross-platform features</a:t>
                      </a:r>
                    </a:p>
                  </a:txBody>
                  <a:tcPr marL="38851" marR="38851" marT="19426" marB="19426" anchor="ctr">
                    <a:lnL>
                      <a:noFill/>
                    </a:lnL>
                    <a:lnR>
                      <a:noFill/>
                    </a:lnR>
                    <a:lnT>
                      <a:noFill/>
                    </a:lnT>
                    <a:lnB>
                      <a:noFill/>
                    </a:lnB>
                    <a:noFill/>
                  </a:tcPr>
                </a:tc>
                <a:tc>
                  <a:txBody>
                    <a:bodyPr/>
                    <a:lstStyle/>
                    <a:p>
                      <a:r>
                        <a:rPr lang="en-US" sz="1400">
                          <a:latin typeface="Times New Roman" panose="02020603050405020304" pitchFamily="18" charset="0"/>
                          <a:cs typeface="Times New Roman" panose="02020603050405020304" pitchFamily="18" charset="0"/>
                        </a:rPr>
                        <a:t>N/A – Designed to fill existing gaps</a:t>
                      </a:r>
                    </a:p>
                  </a:txBody>
                  <a:tcPr marL="38851" marR="38851" marT="19426" marB="19426" anchor="ctr">
                    <a:lnL>
                      <a:noFill/>
                    </a:lnL>
                    <a:lnR>
                      <a:noFill/>
                    </a:lnR>
                    <a:lnT>
                      <a:noFill/>
                    </a:lnT>
                    <a:lnB>
                      <a:noFill/>
                    </a:lnB>
                    <a:noFill/>
                  </a:tcPr>
                </a:tc>
                <a:tc>
                  <a:txBody>
                    <a:bodyPr/>
                    <a:lstStyle/>
                    <a:p>
                      <a:r>
                        <a:rPr lang="en-US" sz="1400" dirty="0">
                          <a:latin typeface="Times New Roman" panose="02020603050405020304" pitchFamily="18" charset="0"/>
                          <a:cs typeface="Times New Roman" panose="02020603050405020304" pitchFamily="18" charset="0"/>
                        </a:rPr>
                        <a:t>Combines </a:t>
                      </a:r>
                      <a:r>
                        <a:rPr lang="en-US" sz="1400" b="1" dirty="0">
                          <a:latin typeface="Times New Roman" panose="02020603050405020304" pitchFamily="18" charset="0"/>
                          <a:cs typeface="Times New Roman" panose="02020603050405020304" pitchFamily="18" charset="0"/>
                        </a:rPr>
                        <a:t>AI, cross-platform support, real-time audio</a:t>
                      </a:r>
                      <a:r>
                        <a:rPr lang="en-US" sz="1400" dirty="0">
                          <a:latin typeface="Times New Roman" panose="02020603050405020304" pitchFamily="18" charset="0"/>
                          <a:cs typeface="Times New Roman" panose="02020603050405020304" pitchFamily="18" charset="0"/>
                        </a:rPr>
                        <a:t>, and ease of use—</a:t>
                      </a:r>
                      <a:r>
                        <a:rPr lang="en-US" sz="1400" b="1" dirty="0">
                          <a:latin typeface="Times New Roman" panose="02020603050405020304" pitchFamily="18" charset="0"/>
                          <a:cs typeface="Times New Roman" panose="02020603050405020304" pitchFamily="18" charset="0"/>
                        </a:rPr>
                        <a:t>no extra hardware needed</a:t>
                      </a:r>
                      <a:endParaRPr lang="en-US" sz="1400" dirty="0">
                        <a:latin typeface="Times New Roman" panose="02020603050405020304" pitchFamily="18" charset="0"/>
                        <a:cs typeface="Times New Roman" panose="02020603050405020304" pitchFamily="18" charset="0"/>
                      </a:endParaRPr>
                    </a:p>
                  </a:txBody>
                  <a:tcPr marL="38851" marR="38851" marT="19426" marB="19426" anchor="ctr">
                    <a:lnL>
                      <a:noFill/>
                    </a:lnL>
                    <a:lnR>
                      <a:noFill/>
                    </a:lnR>
                    <a:lnT>
                      <a:noFill/>
                    </a:lnT>
                    <a:lnB>
                      <a:noFill/>
                    </a:lnB>
                    <a:noFill/>
                  </a:tcPr>
                </a:tc>
                <a:extLst>
                  <a:ext uri="{0D108BD9-81ED-4DB2-BD59-A6C34878D82A}">
                    <a16:rowId xmlns:a16="http://schemas.microsoft.com/office/drawing/2014/main" val="1148111719"/>
                  </a:ext>
                </a:extLst>
              </a:tr>
            </a:tbl>
          </a:graphicData>
        </a:graphic>
      </p:graphicFrame>
    </p:spTree>
    <p:extLst>
      <p:ext uri="{BB962C8B-B14F-4D97-AF65-F5344CB8AC3E}">
        <p14:creationId xmlns:p14="http://schemas.microsoft.com/office/powerpoint/2010/main" val="194524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5978914-7177-F9B6-F2F2-E38272FCF0BA}"/>
              </a:ext>
            </a:extLst>
          </p:cNvPr>
          <p:cNvSpPr/>
          <p:nvPr/>
        </p:nvSpPr>
        <p:spPr>
          <a:xfrm>
            <a:off x="376084" y="802727"/>
            <a:ext cx="6096000" cy="685800"/>
          </a:xfrm>
          <a:prstGeom prst="rect">
            <a:avLst/>
          </a:prstGeom>
          <a:noFill/>
          <a:ln/>
        </p:spPr>
        <p:txBody>
          <a:bodyPr wrap="none" lIns="0" tIns="0" rIns="0" bIns="0" rtlCol="0" anchor="ctr"/>
          <a:lstStyle/>
          <a:p>
            <a:r>
              <a:rPr lang="en-US" altLang="en-US" sz="2400" b="1" dirty="0">
                <a:latin typeface="Times New Roman" panose="02020603050405020304" pitchFamily="18" charset="0"/>
                <a:cs typeface="Times New Roman" panose="02020603050405020304" pitchFamily="18" charset="0"/>
              </a:rPr>
              <a:t>LIMITATIONS IN EXISTING SYSTEMS</a:t>
            </a:r>
            <a:endParaRPr lang="en-US"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E383B1-933A-D20C-CB11-212256A5B2A4}"/>
              </a:ext>
            </a:extLst>
          </p:cNvPr>
          <p:cNvSpPr txBox="1"/>
          <p:nvPr/>
        </p:nvSpPr>
        <p:spPr>
          <a:xfrm>
            <a:off x="266083" y="2073228"/>
            <a:ext cx="8386917" cy="2031325"/>
          </a:xfrm>
          <a:prstGeom prst="rect">
            <a:avLst/>
          </a:prstGeom>
          <a:noFill/>
        </p:spPr>
        <p:txBody>
          <a:bodyPr wrap="square">
            <a:spAutoFit/>
          </a:bodyPr>
          <a:lstStyle/>
          <a:p>
            <a:pPr marL="285750" indent="-285750" algn="just">
              <a:buFont typeface="Arial" panose="020B0604020202020204" pitchFamily="34" charset="0"/>
              <a:buChar char="•"/>
            </a:pPr>
            <a:r>
              <a:rPr lang="en-US" sz="1400" b="1" dirty="0"/>
              <a:t>Limited Customizability</a:t>
            </a:r>
            <a:r>
              <a:rPr lang="en-US" sz="1400" dirty="0"/>
              <a:t> – Few options to personalize sounds or settings.</a:t>
            </a:r>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b="1" dirty="0"/>
              <a:t>Complexity for Beginners</a:t>
            </a:r>
            <a:r>
              <a:rPr lang="en-US" sz="1400" dirty="0"/>
              <a:t> – Many tools are difficult to use without prior knowledge.</a:t>
            </a:r>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b="1" dirty="0"/>
              <a:t>High Cost</a:t>
            </a:r>
            <a:r>
              <a:rPr lang="en-US" sz="1400" dirty="0"/>
              <a:t> – Advanced features often require costly licenses or subscriptions.</a:t>
            </a:r>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b="1" dirty="0"/>
              <a:t>Platform Dependency</a:t>
            </a:r>
            <a:r>
              <a:rPr lang="en-US" sz="1400" dirty="0"/>
              <a:t> – Tools may not work across all devices or operating systems.</a:t>
            </a:r>
          </a:p>
          <a:p>
            <a:pPr marL="285750" indent="-285750" algn="just">
              <a:buFont typeface="Arial" panose="020B0604020202020204" pitchFamily="34" charset="0"/>
              <a:buChar char="•"/>
            </a:pPr>
            <a:endParaRPr lang="en-US" sz="1400" b="1" dirty="0"/>
          </a:p>
          <a:p>
            <a:pPr marL="285750" indent="-285750" algn="just">
              <a:buFont typeface="Arial" panose="020B0604020202020204" pitchFamily="34" charset="0"/>
              <a:buChar char="•"/>
            </a:pPr>
            <a:r>
              <a:rPr lang="en-US" sz="1400" b="1" dirty="0"/>
              <a:t>Hardware &amp; Online Dependence</a:t>
            </a:r>
            <a:r>
              <a:rPr lang="en-US" sz="1400" dirty="0"/>
              <a:t> – Require powerful devices or constant internet access.</a:t>
            </a:r>
          </a:p>
        </p:txBody>
      </p:sp>
      <p:sp>
        <p:nvSpPr>
          <p:cNvPr id="5" name="Text 2">
            <a:extLst>
              <a:ext uri="{FF2B5EF4-FFF2-40B4-BE49-F238E27FC236}">
                <a16:creationId xmlns:a16="http://schemas.microsoft.com/office/drawing/2014/main" id="{D812E41D-D8FE-6729-05F3-D3A3480A765E}"/>
              </a:ext>
            </a:extLst>
          </p:cNvPr>
          <p:cNvSpPr/>
          <p:nvPr/>
        </p:nvSpPr>
        <p:spPr>
          <a:xfrm>
            <a:off x="212623" y="2709955"/>
            <a:ext cx="8166919"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9" name="Text 6">
            <a:extLst>
              <a:ext uri="{FF2B5EF4-FFF2-40B4-BE49-F238E27FC236}">
                <a16:creationId xmlns:a16="http://schemas.microsoft.com/office/drawing/2014/main" id="{A9934C86-4AD1-2B53-20D8-C94609AD0DEF}"/>
              </a:ext>
            </a:extLst>
          </p:cNvPr>
          <p:cNvSpPr/>
          <p:nvPr/>
        </p:nvSpPr>
        <p:spPr>
          <a:xfrm>
            <a:off x="219997" y="4640974"/>
            <a:ext cx="6252087"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5"/>
            </a:pPr>
            <a:endParaRPr lang="en-US" sz="2000" dirty="0">
              <a:latin typeface="Times New Roman" panose="02020603050405020304" pitchFamily="18" charset="0"/>
              <a:cs typeface="Times New Roman" panose="02020603050405020304" pitchFamily="18" charset="0"/>
            </a:endParaRPr>
          </a:p>
        </p:txBody>
      </p:sp>
      <p:sp>
        <p:nvSpPr>
          <p:cNvPr id="10" name="Text 7">
            <a:extLst>
              <a:ext uri="{FF2B5EF4-FFF2-40B4-BE49-F238E27FC236}">
                <a16:creationId xmlns:a16="http://schemas.microsoft.com/office/drawing/2014/main" id="{0BD33842-397B-81C7-03E7-4A0F3A2580F7}"/>
              </a:ext>
            </a:extLst>
          </p:cNvPr>
          <p:cNvSpPr/>
          <p:nvPr/>
        </p:nvSpPr>
        <p:spPr>
          <a:xfrm>
            <a:off x="219997" y="5104389"/>
            <a:ext cx="6252087"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6"/>
            </a:pPr>
            <a:endParaRPr lang="en-US" sz="2000" dirty="0"/>
          </a:p>
        </p:txBody>
      </p:sp>
      <p:sp>
        <p:nvSpPr>
          <p:cNvPr id="11" name="Text 8">
            <a:extLst>
              <a:ext uri="{FF2B5EF4-FFF2-40B4-BE49-F238E27FC236}">
                <a16:creationId xmlns:a16="http://schemas.microsoft.com/office/drawing/2014/main" id="{45293604-E681-6A4B-048C-4473573476AC}"/>
              </a:ext>
            </a:extLst>
          </p:cNvPr>
          <p:cNvSpPr/>
          <p:nvPr/>
        </p:nvSpPr>
        <p:spPr>
          <a:xfrm>
            <a:off x="219997" y="5567804"/>
            <a:ext cx="6252087"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7"/>
            </a:pPr>
            <a:endParaRPr lang="en-US" sz="1700" dirty="0"/>
          </a:p>
        </p:txBody>
      </p:sp>
      <p:sp>
        <p:nvSpPr>
          <p:cNvPr id="12" name="Text 9">
            <a:extLst>
              <a:ext uri="{FF2B5EF4-FFF2-40B4-BE49-F238E27FC236}">
                <a16:creationId xmlns:a16="http://schemas.microsoft.com/office/drawing/2014/main" id="{BD9F944E-4172-0D12-1697-B57FEE9ED9F6}"/>
              </a:ext>
            </a:extLst>
          </p:cNvPr>
          <p:cNvSpPr/>
          <p:nvPr/>
        </p:nvSpPr>
        <p:spPr>
          <a:xfrm>
            <a:off x="376083" y="1788994"/>
            <a:ext cx="8166919" cy="4307007"/>
          </a:xfrm>
          <a:prstGeom prst="rect">
            <a:avLst/>
          </a:prstGeom>
          <a:noFill/>
          <a:ln/>
        </p:spPr>
        <p:txBody>
          <a:bodyPr wrap="none" lIns="0" tIns="0" rIns="0" bIns="0" rtlCol="0" anchor="t"/>
          <a:lstStyle/>
          <a:p>
            <a:pPr marL="342900" indent="-342900" algn="l">
              <a:lnSpc>
                <a:spcPts val="2700"/>
              </a:lnSpc>
              <a:buSzPct val="100000"/>
              <a:buFont typeface="+mj-lt"/>
              <a:buAutoNum type="arabicPeriod" startAt="8"/>
            </a:pPr>
            <a:endParaRPr lang="en-US" sz="1700" dirty="0"/>
          </a:p>
        </p:txBody>
      </p:sp>
    </p:spTree>
    <p:extLst>
      <p:ext uri="{BB962C8B-B14F-4D97-AF65-F5344CB8AC3E}">
        <p14:creationId xmlns:p14="http://schemas.microsoft.com/office/powerpoint/2010/main" val="4292304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51303A7-58BC-31F7-4FB7-093851EEE38B}"/>
              </a:ext>
            </a:extLst>
          </p:cNvPr>
          <p:cNvSpPr/>
          <p:nvPr/>
        </p:nvSpPr>
        <p:spPr>
          <a:xfrm>
            <a:off x="685800" y="838200"/>
            <a:ext cx="6096000" cy="685800"/>
          </a:xfrm>
          <a:prstGeom prst="rect">
            <a:avLst/>
          </a:prstGeom>
          <a:noFill/>
          <a:ln/>
        </p:spPr>
        <p:txBody>
          <a:bodyPr wrap="none" lIns="0" tIns="0" rIns="0" bIns="0" rtlCol="0" anchor="ctr"/>
          <a:lstStyle/>
          <a:p>
            <a:r>
              <a:rPr lang="en-US" altLang="en-US" sz="2400" b="1" dirty="0">
                <a:latin typeface="Times New Roman" panose="02020603050405020304" pitchFamily="18" charset="0"/>
                <a:cs typeface="Times New Roman" panose="02020603050405020304" pitchFamily="18" charset="0"/>
              </a:rPr>
              <a:t>TECHNOLOGIES USED EARLIER</a:t>
            </a:r>
            <a:endParaRPr lang="en-US" alt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F84A64F-A5B8-CD61-FFD0-8409E15BE6FB}"/>
              </a:ext>
            </a:extLst>
          </p:cNvPr>
          <p:cNvGraphicFramePr>
            <a:graphicFrameLocks noGrp="1"/>
          </p:cNvGraphicFramePr>
          <p:nvPr>
            <p:extLst>
              <p:ext uri="{D42A27DB-BD31-4B8C-83A1-F6EECF244321}">
                <p14:modId xmlns:p14="http://schemas.microsoft.com/office/powerpoint/2010/main" val="3945810417"/>
              </p:ext>
            </p:extLst>
          </p:nvPr>
        </p:nvGraphicFramePr>
        <p:xfrm>
          <a:off x="685800" y="1524001"/>
          <a:ext cx="7848600" cy="4652965"/>
        </p:xfrm>
        <a:graphic>
          <a:graphicData uri="http://schemas.openxmlformats.org/drawingml/2006/table">
            <a:tbl>
              <a:tblPr/>
              <a:tblGrid>
                <a:gridCol w="2540000">
                  <a:extLst>
                    <a:ext uri="{9D8B030D-6E8A-4147-A177-3AD203B41FA5}">
                      <a16:colId xmlns:a16="http://schemas.microsoft.com/office/drawing/2014/main" val="45285669"/>
                    </a:ext>
                  </a:extLst>
                </a:gridCol>
                <a:gridCol w="2540000">
                  <a:extLst>
                    <a:ext uri="{9D8B030D-6E8A-4147-A177-3AD203B41FA5}">
                      <a16:colId xmlns:a16="http://schemas.microsoft.com/office/drawing/2014/main" val="2092142761"/>
                    </a:ext>
                  </a:extLst>
                </a:gridCol>
                <a:gridCol w="2768600">
                  <a:extLst>
                    <a:ext uri="{9D8B030D-6E8A-4147-A177-3AD203B41FA5}">
                      <a16:colId xmlns:a16="http://schemas.microsoft.com/office/drawing/2014/main" val="2275167115"/>
                    </a:ext>
                  </a:extLst>
                </a:gridCol>
              </a:tblGrid>
              <a:tr h="397205">
                <a:tc>
                  <a:txBody>
                    <a:bodyPr/>
                    <a:lstStyle/>
                    <a:p>
                      <a:pPr algn="ctr"/>
                      <a:r>
                        <a:rPr lang="en-IN" sz="1400" b="1" dirty="0">
                          <a:solidFill>
                            <a:schemeClr val="tx1"/>
                          </a:solidFill>
                          <a:latin typeface="Times New Roman" panose="02020603050405020304" pitchFamily="18" charset="0"/>
                          <a:cs typeface="Times New Roman" panose="02020603050405020304" pitchFamily="18" charset="0"/>
                        </a:rPr>
                        <a:t>Study / Tool</a:t>
                      </a:r>
                      <a:endParaRPr lang="en-IN" sz="1400" dirty="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Technologies/Methods Used</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Limitations Identified</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3475189"/>
                  </a:ext>
                </a:extLst>
              </a:tr>
              <a:tr h="567435">
                <a:tc>
                  <a:txBody>
                    <a:bodyPr/>
                    <a:lstStyle/>
                    <a:p>
                      <a:pPr algn="ctr"/>
                      <a:r>
                        <a:rPr lang="en-GB" sz="1400" b="1">
                          <a:solidFill>
                            <a:schemeClr val="tx1"/>
                          </a:solidFill>
                          <a:latin typeface="Times New Roman" panose="02020603050405020304" pitchFamily="18" charset="0"/>
                          <a:cs typeface="Times New Roman" panose="02020603050405020304" pitchFamily="18" charset="0"/>
                        </a:rPr>
                        <a:t>Virtual MIDI Piano Keyboard (VMPK)</a:t>
                      </a:r>
                      <a:endParaRPr lang="en-GB"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solidFill>
                            <a:schemeClr val="tx1"/>
                          </a:solidFill>
                          <a:latin typeface="Times New Roman" panose="02020603050405020304" pitchFamily="18" charset="0"/>
                          <a:cs typeface="Times New Roman" panose="02020603050405020304" pitchFamily="18" charset="0"/>
                        </a:rPr>
                        <a:t>Desktop MIDI, C++/Qt framework</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Lacks mobile support, complex setup for beginners.</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211465"/>
                  </a:ext>
                </a:extLst>
              </a:tr>
              <a:tr h="737665">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Online Web MIDI Synthesizers</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solidFill>
                            <a:schemeClr val="tx1"/>
                          </a:solidFill>
                          <a:latin typeface="Times New Roman" panose="02020603050405020304" pitchFamily="18" charset="0"/>
                          <a:cs typeface="Times New Roman" panose="02020603050405020304" pitchFamily="18" charset="0"/>
                        </a:rPr>
                        <a:t>WebMIDI API, JavaScript</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Requires stable internet, limited sound customization, latency issues.</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2674750"/>
                  </a:ext>
                </a:extLst>
              </a:tr>
              <a:tr h="737665">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Smith and Lee (2021)</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AI, Machine Learning for sound synthesis</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No mobile app focus, limited real-time sound processing on portable devices.</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631660"/>
                  </a:ext>
                </a:extLst>
              </a:tr>
              <a:tr h="737665">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Johnson et al. (2019)</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Real-time feedback systems, educational frameworks</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No seamless MIDI integration; lacks portability and intuitive interface for mobile.</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972376"/>
                  </a:ext>
                </a:extLst>
              </a:tr>
              <a:tr h="737665">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Garcia (2020)</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Blockchain for Digital Rights Management</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Focused on content security, not on improving user music creation experience.</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2747248"/>
                  </a:ext>
                </a:extLst>
              </a:tr>
              <a:tr h="737665">
                <a:tc>
                  <a:txBody>
                    <a:bodyPr/>
                    <a:lstStyle/>
                    <a:p>
                      <a:pPr algn="ctr"/>
                      <a:r>
                        <a:rPr lang="en-IN" sz="1400" b="1">
                          <a:solidFill>
                            <a:schemeClr val="tx1"/>
                          </a:solidFill>
                          <a:latin typeface="Times New Roman" panose="02020603050405020304" pitchFamily="18" charset="0"/>
                          <a:cs typeface="Times New Roman" panose="02020603050405020304" pitchFamily="18" charset="0"/>
                        </a:rPr>
                        <a:t>Nguyen and Patel (2023)</a:t>
                      </a:r>
                      <a:endParaRPr lang="en-IN" sz="1400">
                        <a:solidFill>
                          <a:schemeClr val="tx1"/>
                        </a:solidFill>
                        <a:latin typeface="Times New Roman" panose="02020603050405020304" pitchFamily="18" charset="0"/>
                        <a:cs typeface="Times New Roman" panose="02020603050405020304" pitchFamily="18" charset="0"/>
                      </a:endParaRP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a:solidFill>
                            <a:schemeClr val="tx1"/>
                          </a:solidFill>
                          <a:latin typeface="Times New Roman" panose="02020603050405020304" pitchFamily="18" charset="0"/>
                          <a:cs typeface="Times New Roman" panose="02020603050405020304" pitchFamily="18" charset="0"/>
                        </a:rPr>
                        <a:t>IoT, AI for interface optimization</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1400" dirty="0">
                          <a:solidFill>
                            <a:schemeClr val="tx1"/>
                          </a:solidFill>
                          <a:latin typeface="Times New Roman" panose="02020603050405020304" pitchFamily="18" charset="0"/>
                          <a:cs typeface="Times New Roman" panose="02020603050405020304" pitchFamily="18" charset="0"/>
                        </a:rPr>
                        <a:t>No real-time sound processing or MIDI support; focused more on usability analytics.</a:t>
                      </a:r>
                    </a:p>
                  </a:txBody>
                  <a:tcPr marL="53065" marR="53065" marT="26533" marB="265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1724425"/>
                  </a:ext>
                </a:extLst>
              </a:tr>
            </a:tbl>
          </a:graphicData>
        </a:graphic>
      </p:graphicFrame>
    </p:spTree>
    <p:extLst>
      <p:ext uri="{BB962C8B-B14F-4D97-AF65-F5344CB8AC3E}">
        <p14:creationId xmlns:p14="http://schemas.microsoft.com/office/powerpoint/2010/main" val="2264497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2548DDBB-400A-D8D9-FE48-C156345CB99F}"/>
              </a:ext>
            </a:extLst>
          </p:cNvPr>
          <p:cNvSpPr/>
          <p:nvPr/>
        </p:nvSpPr>
        <p:spPr>
          <a:xfrm>
            <a:off x="1752600" y="36773"/>
            <a:ext cx="6096000" cy="685800"/>
          </a:xfrm>
          <a:prstGeom prst="rect">
            <a:avLst/>
          </a:prstGeom>
          <a:noFill/>
          <a:ln/>
        </p:spPr>
        <p:txBody>
          <a:bodyPr wrap="none" lIns="0" tIns="0" rIns="0" bIns="0" rtlCol="0" anchor="ctr"/>
          <a:lstStyle/>
          <a:p>
            <a:pPr algn="ctr" fontAlgn="auto">
              <a:spcBef>
                <a:spcPts val="0"/>
              </a:spcBef>
              <a:spcAft>
                <a:spcPts val="0"/>
              </a:spcAft>
              <a:defRPr/>
            </a:pPr>
            <a:r>
              <a:rPr lang="en-US" sz="3200" b="1"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6776F35-F4E9-FC23-67A5-DA4F66B81B35}"/>
              </a:ext>
            </a:extLst>
          </p:cNvPr>
          <p:cNvSpPr txBox="1"/>
          <p:nvPr/>
        </p:nvSpPr>
        <p:spPr>
          <a:xfrm>
            <a:off x="381000" y="1767006"/>
            <a:ext cx="8382000" cy="3323987"/>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t>The proposed system is a virtual MIDI musical keyboard that simplifies digital music creation by eliminating the need for physical instruments or MIDI controllers. Designed to be accessible for beginners and hobbyists, it offers a realistic piano-like interface with keys mapped to musical notes, playable via keyboard, mouse, or touchscreen.</a:t>
            </a: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dirty="0"/>
              <a:t>The app includes features like 128 General MIDI instrument sounds, real-time audio playback, visual feedback, volume and octave control, and basic recording and playback. It supports multiple platforms such as desktop and Android, with future expansion to iOS and web.</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t>Future plans include AI-based melody suggestions, performance feedback, and collaborative tools for real-time remote music sessions—making this a complete and user-friendly platform for digital music creation and learning.</a:t>
            </a:r>
          </a:p>
          <a:p>
            <a:pPr algn="just"/>
            <a:endParaRPr lang="en-IN" sz="1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FDA4DAC-4AC8-13A2-EB7A-3FA4E1A75F39}"/>
              </a:ext>
            </a:extLst>
          </p:cNvPr>
          <p:cNvSpPr txBox="1"/>
          <p:nvPr/>
        </p:nvSpPr>
        <p:spPr>
          <a:xfrm>
            <a:off x="609600" y="984460"/>
            <a:ext cx="2673168"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OUR APPROACH</a:t>
            </a:r>
          </a:p>
        </p:txBody>
      </p:sp>
    </p:spTree>
    <p:extLst>
      <p:ext uri="{BB962C8B-B14F-4D97-AF65-F5344CB8AC3E}">
        <p14:creationId xmlns:p14="http://schemas.microsoft.com/office/powerpoint/2010/main" val="100082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90B72D9-EBF9-B01D-A666-1E98B1059826}"/>
              </a:ext>
            </a:extLst>
          </p:cNvPr>
          <p:cNvSpPr/>
          <p:nvPr/>
        </p:nvSpPr>
        <p:spPr>
          <a:xfrm>
            <a:off x="609600" y="588278"/>
            <a:ext cx="8745498" cy="712708"/>
          </a:xfrm>
          <a:prstGeom prst="rect">
            <a:avLst/>
          </a:prstGeom>
          <a:noFill/>
          <a:ln/>
        </p:spPr>
        <p:txBody>
          <a:bodyPr wrap="none" lIns="0" tIns="0" rIns="0" bIns="0" rtlCol="0" anchor="t"/>
          <a:lstStyle/>
          <a:p>
            <a:pPr>
              <a:lnSpc>
                <a:spcPts val="5600"/>
              </a:lnSpc>
            </a:pPr>
            <a:r>
              <a:rPr lang="en-IN" sz="2400" b="1" dirty="0">
                <a:latin typeface="Times New Roman" panose="02020603050405020304" pitchFamily="18" charset="0"/>
                <a:cs typeface="Times New Roman" panose="02020603050405020304" pitchFamily="18" charset="0"/>
              </a:rPr>
              <a:t>KEY INNOVATIONS</a:t>
            </a:r>
            <a:endParaRPr lang="en-US" sz="240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1CFF142E-D3DA-E7E1-ABCE-379DC5C32DC8}"/>
              </a:ext>
            </a:extLst>
          </p:cNvPr>
          <p:cNvSpPr/>
          <p:nvPr/>
        </p:nvSpPr>
        <p:spPr>
          <a:xfrm>
            <a:off x="199251" y="1836943"/>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87C10252-6C84-E299-024F-84CC4497E6B5}"/>
              </a:ext>
            </a:extLst>
          </p:cNvPr>
          <p:cNvSpPr/>
          <p:nvPr/>
        </p:nvSpPr>
        <p:spPr>
          <a:xfrm>
            <a:off x="184011" y="2259376"/>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endParaRPr lang="en-US"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99123477-9CA0-DDE3-E638-ED81E10DC500}"/>
              </a:ext>
            </a:extLst>
          </p:cNvPr>
          <p:cNvSpPr/>
          <p:nvPr/>
        </p:nvSpPr>
        <p:spPr>
          <a:xfrm>
            <a:off x="202299" y="2648307"/>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3"/>
            </a:pPr>
            <a:endParaRPr lang="en-US" dirty="0">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3827AF36-31AD-7E12-733D-58B2ECCABA88}"/>
              </a:ext>
            </a:extLst>
          </p:cNvPr>
          <p:cNvSpPr/>
          <p:nvPr/>
        </p:nvSpPr>
        <p:spPr>
          <a:xfrm>
            <a:off x="202299" y="3058548"/>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endParaRPr lang="en-US" dirty="0">
              <a:latin typeface="Times New Roman" panose="02020603050405020304" pitchFamily="18" charset="0"/>
              <a:cs typeface="Times New Roman" panose="02020603050405020304" pitchFamily="18" charset="0"/>
            </a:endParaRPr>
          </a:p>
        </p:txBody>
      </p:sp>
      <p:sp>
        <p:nvSpPr>
          <p:cNvPr id="7" name="Text 5">
            <a:extLst>
              <a:ext uri="{FF2B5EF4-FFF2-40B4-BE49-F238E27FC236}">
                <a16:creationId xmlns:a16="http://schemas.microsoft.com/office/drawing/2014/main" id="{8527E0D8-4C1D-635B-2C6C-401A20EB9491}"/>
              </a:ext>
            </a:extLst>
          </p:cNvPr>
          <p:cNvSpPr/>
          <p:nvPr/>
        </p:nvSpPr>
        <p:spPr>
          <a:xfrm>
            <a:off x="199251" y="3390020"/>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5"/>
            </a:pPr>
            <a:endParaRPr lang="en-US" dirty="0">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E6D7B783-0DA6-0565-E259-BE10F2D2D1E0}"/>
              </a:ext>
            </a:extLst>
          </p:cNvPr>
          <p:cNvSpPr/>
          <p:nvPr/>
        </p:nvSpPr>
        <p:spPr>
          <a:xfrm>
            <a:off x="171819" y="3794165"/>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6"/>
            </a:pPr>
            <a:endParaRPr lang="en-US" dirty="0">
              <a:latin typeface="Times New Roman" panose="02020603050405020304" pitchFamily="18" charset="0"/>
              <a:cs typeface="Times New Roman" panose="02020603050405020304" pitchFamily="18" charset="0"/>
            </a:endParaRPr>
          </a:p>
        </p:txBody>
      </p:sp>
      <p:sp>
        <p:nvSpPr>
          <p:cNvPr id="9" name="Text 7">
            <a:extLst>
              <a:ext uri="{FF2B5EF4-FFF2-40B4-BE49-F238E27FC236}">
                <a16:creationId xmlns:a16="http://schemas.microsoft.com/office/drawing/2014/main" id="{EFC17928-5A64-597B-FDD9-D4855A50DF23}"/>
              </a:ext>
            </a:extLst>
          </p:cNvPr>
          <p:cNvSpPr/>
          <p:nvPr/>
        </p:nvSpPr>
        <p:spPr>
          <a:xfrm>
            <a:off x="171819" y="4173954"/>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7"/>
            </a:pP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7EAD84-BE25-83F5-6F45-FA011B2F9508}"/>
              </a:ext>
            </a:extLst>
          </p:cNvPr>
          <p:cNvSpPr txBox="1"/>
          <p:nvPr/>
        </p:nvSpPr>
        <p:spPr>
          <a:xfrm>
            <a:off x="533400" y="1772910"/>
            <a:ext cx="8077200" cy="2893100"/>
          </a:xfrm>
          <a:prstGeom prst="rect">
            <a:avLst/>
          </a:prstGeom>
          <a:noFill/>
        </p:spPr>
        <p:txBody>
          <a:bodyPr wrap="square" rtlCol="0">
            <a:spAutoFit/>
          </a:bodyPr>
          <a:lstStyle/>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Mobile Accessibility:</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Beginner-Friendly Interface:</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128 General MIDI Instrument Support:</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Low-Latency Real-Time Playback:</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Customizable Features:</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1400" dirty="0">
                <a:latin typeface="Times New Roman" panose="02020603050405020304" pitchFamily="18" charset="0"/>
                <a:cs typeface="Times New Roman" panose="02020603050405020304" pitchFamily="18" charset="0"/>
              </a:rPr>
              <a:t>Error Handling and Stability:</a:t>
            </a:r>
            <a:br>
              <a:rPr lang="en-GB" sz="1400" dirty="0">
                <a:latin typeface="Times New Roman" panose="02020603050405020304" pitchFamily="18" charset="0"/>
                <a:cs typeface="Times New Roman" panose="02020603050405020304" pitchFamily="18" charset="0"/>
              </a:rPr>
            </a:br>
            <a:endParaRPr lang="en-GB" sz="1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01489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586</TotalTime>
  <Words>2134</Words>
  <Application>Microsoft Office PowerPoint</Application>
  <PresentationFormat>On-screen Show (4:3)</PresentationFormat>
  <Paragraphs>253</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Times New Roman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NGIT ADMIN</dc:creator>
  <cp:lastModifiedBy>Manidhar Amrutavakkula</cp:lastModifiedBy>
  <cp:revision>47</cp:revision>
  <dcterms:created xsi:type="dcterms:W3CDTF">2024-03-06T08:28:13Z</dcterms:created>
  <dcterms:modified xsi:type="dcterms:W3CDTF">2025-06-16T15:18:19Z</dcterms:modified>
</cp:coreProperties>
</file>