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3"/>
          <a:stretch>
            <a:fillRect/>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709F82C8-93BA-4DB3-8870-F6A17F277274}" type="datetime1">
              <a:rPr lang="en-US" sz="900" b="0" strike="noStrike" spc="-1">
                <a:solidFill>
                  <a:srgbClr val="404040"/>
                </a:solidFill>
                <a:latin typeface="Franklin Gothic Book"/>
              </a:rPr>
            </a:fld>
            <a:endParaRPr lang="en-IN" sz="900" b="0" strike="noStrike" spc="-1">
              <a:latin typeface="Times New Roman" panose="02020603050405020304"/>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4275425F-83AF-43BD-9EF5-6F43A14E52EA}" type="slidenum">
              <a:rPr lang="en-US" sz="900" b="0" strike="noStrike" spc="-1">
                <a:solidFill>
                  <a:srgbClr val="404040"/>
                </a:solidFill>
                <a:latin typeface="Franklin Gothic Book"/>
              </a:rPr>
            </a:fld>
            <a:endParaRPr lang="en-IN" sz="900" b="0" strike="noStrike" spc="-1">
              <a:latin typeface="Times New Roman" panose="02020603050405020304"/>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a:rPr>
              <a:t>Click to edit the outline text format</a:t>
            </a:r>
            <a:endParaRPr lang="en-US" sz="1700" b="0" strike="noStrike" spc="-1">
              <a:solidFill>
                <a:srgbClr val="404040"/>
              </a:solidFill>
              <a:latin typeface="Franklin Gothic Book"/>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404040"/>
                </a:solidFill>
                <a:latin typeface="Franklin Gothic Book"/>
              </a:rPr>
              <a:t>Second Outline Level</a:t>
            </a:r>
            <a:endParaRPr lang="en-US" sz="1300" b="0" strike="noStrike" spc="-1">
              <a:solidFill>
                <a:srgbClr val="404040"/>
              </a:solidFill>
              <a:latin typeface="Franklin Gothic Book"/>
            </a:endParaRPr>
          </a:p>
          <a:p>
            <a:pPr marL="1296035" lvl="2" indent="-288290">
              <a:spcBef>
                <a:spcPts val="850"/>
              </a:spcBef>
              <a:buClr>
                <a:srgbClr val="000000"/>
              </a:buClr>
              <a:buSzPct val="45000"/>
              <a:buFont typeface="Wingdings" panose="05000000000000000000" pitchFamily="2" charset="2"/>
              <a:buChar char=""/>
            </a:pPr>
            <a:r>
              <a:rPr lang="en-US" sz="1100" b="0" strike="noStrike" spc="-1">
                <a:solidFill>
                  <a:srgbClr val="404040"/>
                </a:solidFill>
                <a:latin typeface="Franklin Gothic Book"/>
              </a:rPr>
              <a:t>Third Outline Level</a:t>
            </a:r>
            <a:endParaRPr lang="en-US" sz="1100" b="0" strike="noStrike" spc="-1">
              <a:solidFill>
                <a:srgbClr val="404040"/>
              </a:solidFill>
              <a:latin typeface="Franklin Gothic Book"/>
            </a:endParaRPr>
          </a:p>
          <a:p>
            <a:pPr marL="1727835" lvl="3" indent="-215900">
              <a:spcBef>
                <a:spcPts val="565"/>
              </a:spcBef>
              <a:buClr>
                <a:srgbClr val="000000"/>
              </a:buClr>
              <a:buSzPct val="75000"/>
              <a:buFont typeface="Symbol" panose="05050102010706020507" charset="2"/>
              <a:buChar char=""/>
            </a:pPr>
            <a:r>
              <a:rPr lang="en-US" sz="1100" b="0" strike="noStrike" spc="-1">
                <a:solidFill>
                  <a:srgbClr val="404040"/>
                </a:solidFill>
                <a:latin typeface="Franklin Gothic Book"/>
              </a:rPr>
              <a:t>Fourth Outline Level</a:t>
            </a:r>
            <a:endParaRPr lang="en-US" sz="1100" b="0" strike="noStrike" spc="-1">
              <a:solidFill>
                <a:srgbClr val="404040"/>
              </a:solidFill>
              <a:latin typeface="Franklin Gothic Book"/>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a:rPr>
              <a:t>Fifth Outline Level</a:t>
            </a:r>
            <a:endParaRPr lang="en-US" sz="2000" b="0" strike="noStrike" spc="-1">
              <a:solidFill>
                <a:srgbClr val="404040"/>
              </a:solidFill>
              <a:latin typeface="Franklin Gothic Book"/>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a:rPr>
              <a:t>Sixth Outline Level</a:t>
            </a:r>
            <a:endParaRPr lang="en-US" sz="2000" b="0" strike="noStrike" spc="-1">
              <a:solidFill>
                <a:srgbClr val="404040"/>
              </a:solidFill>
              <a:latin typeface="Franklin Gothic Book"/>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a:rPr>
              <a:t>Seventh Outline Level</a:t>
            </a:r>
            <a:endParaRPr lang="en-US" sz="2000" b="0" strike="noStrike" spc="-1">
              <a:solidFill>
                <a:srgbClr val="404040"/>
              </a:solidFill>
              <a:latin typeface="Franklin Gothic Boo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3"/>
          <a:stretch>
            <a:fillRect/>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70" indent="-305435">
              <a:lnSpc>
                <a:spcPct val="110000"/>
              </a:lnSpc>
              <a:spcBef>
                <a:spcPts val="340"/>
              </a:spcBef>
              <a:spcAft>
                <a:spcPts val="600"/>
              </a:spcAft>
              <a:buClr>
                <a:srgbClr val="1CADE4"/>
              </a:buClr>
              <a:buSzPct val="92000"/>
              <a:buFont typeface="Wingdings 2" panose="05020102010507070707" charset="2"/>
              <a:buChar char=""/>
            </a:pPr>
            <a:r>
              <a:rPr lang="en-US" sz="1700" b="0" strike="noStrike" spc="-1">
                <a:solidFill>
                  <a:srgbClr val="404040"/>
                </a:solidFill>
                <a:latin typeface="Franklin Gothic Book"/>
              </a:rPr>
              <a:t>Click to edit Master text styles</a:t>
            </a:r>
            <a:endParaRPr lang="en-US" sz="1700" b="0" strike="noStrike" spc="-1">
              <a:solidFill>
                <a:srgbClr val="404040"/>
              </a:solidFill>
              <a:latin typeface="Franklin Gothic Book"/>
            </a:endParaRPr>
          </a:p>
          <a:p>
            <a:pPr marL="629920" lvl="1" indent="-305435">
              <a:lnSpc>
                <a:spcPct val="100000"/>
              </a:lnSpc>
              <a:spcBef>
                <a:spcPts val="280"/>
              </a:spcBef>
              <a:spcAft>
                <a:spcPts val="600"/>
              </a:spcAft>
              <a:buClr>
                <a:srgbClr val="1CADE4"/>
              </a:buClr>
              <a:buSzPct val="92000"/>
              <a:buFont typeface="Wingdings 2" panose="05020102010507070707" charset="2"/>
              <a:buChar char=""/>
            </a:pPr>
            <a:r>
              <a:rPr lang="en-US" sz="1400" b="0" strike="noStrike" spc="-1">
                <a:solidFill>
                  <a:srgbClr val="404040"/>
                </a:solidFill>
                <a:latin typeface="Franklin Gothic Book"/>
              </a:rPr>
              <a:t>Second level</a:t>
            </a:r>
            <a:endParaRPr lang="en-US" sz="1400" b="0" strike="noStrike" spc="-1">
              <a:solidFill>
                <a:srgbClr val="404040"/>
              </a:solidFill>
              <a:latin typeface="Franklin Gothic Book"/>
            </a:endParaRPr>
          </a:p>
          <a:p>
            <a:pPr marL="899795" lvl="2" indent="-269875">
              <a:lnSpc>
                <a:spcPct val="100000"/>
              </a:lnSpc>
              <a:spcBef>
                <a:spcPts val="260"/>
              </a:spcBef>
              <a:spcAft>
                <a:spcPts val="600"/>
              </a:spcAft>
              <a:buClr>
                <a:srgbClr val="1CADE4"/>
              </a:buClr>
              <a:buSzPct val="92000"/>
              <a:buFont typeface="Wingdings 2" panose="05020102010507070707" charset="2"/>
              <a:buChar char=""/>
            </a:pPr>
            <a:r>
              <a:rPr lang="en-US" sz="1300" b="0" strike="noStrike" spc="-1">
                <a:solidFill>
                  <a:srgbClr val="404040"/>
                </a:solidFill>
                <a:latin typeface="Franklin Gothic Book"/>
              </a:rPr>
              <a:t>Third level</a:t>
            </a:r>
            <a:endParaRPr lang="en-US" sz="1300" b="0" strike="noStrike" spc="-1">
              <a:solidFill>
                <a:srgbClr val="404040"/>
              </a:solidFill>
              <a:latin typeface="Franklin Gothic Book"/>
            </a:endParaRPr>
          </a:p>
          <a:p>
            <a:pPr marL="1242060" lvl="3" indent="-233680">
              <a:lnSpc>
                <a:spcPct val="100000"/>
              </a:lnSpc>
              <a:spcBef>
                <a:spcPts val="220"/>
              </a:spcBef>
              <a:spcAft>
                <a:spcPts val="600"/>
              </a:spcAft>
              <a:buClr>
                <a:srgbClr val="1CADE4"/>
              </a:buClr>
              <a:buSzPct val="92000"/>
              <a:buFont typeface="Wingdings 2" panose="05020102010507070707" charset="2"/>
              <a:buChar char=""/>
            </a:pPr>
            <a:r>
              <a:rPr lang="en-US" sz="1100" b="0" strike="noStrike" spc="-1">
                <a:solidFill>
                  <a:srgbClr val="404040"/>
                </a:solidFill>
                <a:latin typeface="Franklin Gothic Book"/>
              </a:rPr>
              <a:t>Fourth level</a:t>
            </a:r>
            <a:endParaRPr lang="en-US" sz="1100" b="0" strike="noStrike" spc="-1">
              <a:solidFill>
                <a:srgbClr val="404040"/>
              </a:solidFill>
              <a:latin typeface="Franklin Gothic Book"/>
            </a:endParaRPr>
          </a:p>
          <a:p>
            <a:pPr marL="1602105" lvl="4" indent="-233680">
              <a:lnSpc>
                <a:spcPct val="100000"/>
              </a:lnSpc>
              <a:spcBef>
                <a:spcPts val="220"/>
              </a:spcBef>
              <a:spcAft>
                <a:spcPts val="600"/>
              </a:spcAft>
              <a:buClr>
                <a:srgbClr val="1CADE4"/>
              </a:buClr>
              <a:buSzPct val="92000"/>
              <a:buFont typeface="Wingdings 2" panose="05020102010507070707" charset="2"/>
              <a:buChar char=""/>
            </a:pPr>
            <a:r>
              <a:rPr lang="en-US" sz="1100" b="0" strike="noStrike" spc="-1">
                <a:solidFill>
                  <a:srgbClr val="404040"/>
                </a:solidFill>
                <a:latin typeface="Franklin Gothic Book"/>
              </a:rPr>
              <a:t>Fifth level</a:t>
            </a:r>
            <a:endParaRPr lang="en-US" sz="1100" b="0" strike="noStrike" spc="-1">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4C85583D-3A64-4238-9DC9-7F8E98429ABB}" type="datetime1">
              <a:rPr lang="en-US" sz="900" b="0" strike="noStrike" spc="-1">
                <a:solidFill>
                  <a:srgbClr val="404040"/>
                </a:solidFill>
                <a:latin typeface="Franklin Gothic Book"/>
              </a:rPr>
            </a:fld>
            <a:endParaRPr lang="en-IN" sz="9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3"/>
          <a:stretch>
            <a:fillRect/>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3146AA41-0260-4C9C-86F3-ADB77A2DC6A4}" type="datetime1">
              <a:rPr lang="en-US" sz="900" b="0" strike="noStrike" spc="-1">
                <a:solidFill>
                  <a:srgbClr val="404040"/>
                </a:solidFill>
                <a:latin typeface="Franklin Gothic Book"/>
              </a:rPr>
            </a:fld>
            <a:endParaRPr lang="en-IN" sz="900" b="0" strike="noStrike" spc="-1">
              <a:latin typeface="Times New Roman" panose="02020603050405020304"/>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102A93B3-CD57-4FF7-ACE7-5A6332C7FCBB}" type="slidenum">
              <a:rPr lang="en-US" sz="900" b="0" strike="noStrike" spc="-1">
                <a:solidFill>
                  <a:srgbClr val="404040"/>
                </a:solidFill>
                <a:latin typeface="Franklin Gothic Book"/>
              </a:rPr>
            </a:fld>
            <a:endParaRPr lang="en-IN" sz="900" b="0" strike="noStrike" spc="-1">
              <a:latin typeface="Times New Roman" panose="02020603050405020304"/>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700" b="0" strike="noStrike" spc="-1">
                <a:solidFill>
                  <a:srgbClr val="404040"/>
                </a:solidFill>
                <a:latin typeface="Franklin Gothic Book"/>
              </a:rPr>
              <a:t>Click to edit the outline text format</a:t>
            </a:r>
            <a:endParaRPr lang="en-US" sz="1700" b="0" strike="noStrike" spc="-1">
              <a:solidFill>
                <a:srgbClr val="404040"/>
              </a:solidFill>
              <a:latin typeface="Franklin Gothic Book"/>
            </a:endParaRPr>
          </a:p>
          <a:p>
            <a:pPr marL="864235" lvl="1" indent="-323850">
              <a:spcBef>
                <a:spcPts val="1135"/>
              </a:spcBef>
              <a:buClr>
                <a:srgbClr val="000000"/>
              </a:buClr>
              <a:buSzPct val="75000"/>
              <a:buFont typeface="Symbol" panose="05050102010706020507" charset="2"/>
              <a:buChar char=""/>
            </a:pPr>
            <a:r>
              <a:rPr lang="en-US" sz="1300" b="0" strike="noStrike" spc="-1">
                <a:solidFill>
                  <a:srgbClr val="404040"/>
                </a:solidFill>
                <a:latin typeface="Franklin Gothic Book"/>
              </a:rPr>
              <a:t>Second Outline Level</a:t>
            </a:r>
            <a:endParaRPr lang="en-US" sz="1300" b="0" strike="noStrike" spc="-1">
              <a:solidFill>
                <a:srgbClr val="404040"/>
              </a:solidFill>
              <a:latin typeface="Franklin Gothic Book"/>
            </a:endParaRPr>
          </a:p>
          <a:p>
            <a:pPr marL="1296035" lvl="2" indent="-288290">
              <a:spcBef>
                <a:spcPts val="850"/>
              </a:spcBef>
              <a:buClr>
                <a:srgbClr val="000000"/>
              </a:buClr>
              <a:buSzPct val="45000"/>
              <a:buFont typeface="Wingdings" panose="05000000000000000000" pitchFamily="2" charset="2"/>
              <a:buChar char=""/>
            </a:pPr>
            <a:r>
              <a:rPr lang="en-US" sz="1100" b="0" strike="noStrike" spc="-1">
                <a:solidFill>
                  <a:srgbClr val="404040"/>
                </a:solidFill>
                <a:latin typeface="Franklin Gothic Book"/>
              </a:rPr>
              <a:t>Third Outline Level</a:t>
            </a:r>
            <a:endParaRPr lang="en-US" sz="1100" b="0" strike="noStrike" spc="-1">
              <a:solidFill>
                <a:srgbClr val="404040"/>
              </a:solidFill>
              <a:latin typeface="Franklin Gothic Book"/>
            </a:endParaRPr>
          </a:p>
          <a:p>
            <a:pPr marL="1727835" lvl="3" indent="-215900">
              <a:spcBef>
                <a:spcPts val="565"/>
              </a:spcBef>
              <a:buClr>
                <a:srgbClr val="000000"/>
              </a:buClr>
              <a:buSzPct val="75000"/>
              <a:buFont typeface="Symbol" panose="05050102010706020507" charset="2"/>
              <a:buChar char=""/>
            </a:pPr>
            <a:r>
              <a:rPr lang="en-US" sz="1100" b="0" strike="noStrike" spc="-1">
                <a:solidFill>
                  <a:srgbClr val="404040"/>
                </a:solidFill>
                <a:latin typeface="Franklin Gothic Book"/>
              </a:rPr>
              <a:t>Fourth Outline Level</a:t>
            </a:r>
            <a:endParaRPr lang="en-US" sz="1100" b="0" strike="noStrike" spc="-1">
              <a:solidFill>
                <a:srgbClr val="404040"/>
              </a:solidFill>
              <a:latin typeface="Franklin Gothic Book"/>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a:rPr>
              <a:t>Fifth Outline Level</a:t>
            </a:r>
            <a:endParaRPr lang="en-US" sz="2000" b="0" strike="noStrike" spc="-1">
              <a:solidFill>
                <a:srgbClr val="404040"/>
              </a:solidFill>
              <a:latin typeface="Franklin Gothic Book"/>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a:rPr>
              <a:t>Sixth Outline Level</a:t>
            </a:r>
            <a:endParaRPr lang="en-US" sz="2000" b="0" strike="noStrike" spc="-1">
              <a:solidFill>
                <a:srgbClr val="404040"/>
              </a:solidFill>
              <a:latin typeface="Franklin Gothic Book"/>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Franklin Gothic Book"/>
              </a:rPr>
              <a:t>Seventh Outline Level</a:t>
            </a:r>
            <a:endParaRPr lang="en-US" sz="2000" b="0" strike="noStrike" spc="-1">
              <a:solidFill>
                <a:srgbClr val="404040"/>
              </a:solidFill>
              <a:latin typeface="Franklin Gothic Book"/>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panose="020B0604020202020204"/>
              </a:rPr>
              <a:t>KEY LOGGER AND SECURITY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dirty="0">
                <a:solidFill>
                  <a:srgbClr val="1482AC"/>
                </a:solidFill>
                <a:latin typeface="Arial" panose="020B0604020202020204"/>
              </a:rPr>
              <a:t>CAPSTONE PROJECT</a:t>
            </a:r>
            <a:endParaRPr lang="en-IN" sz="3200" b="0" strike="noStrike" spc="-1" dirty="0">
              <a:latin typeface="Arial" panose="020B0604020202020204"/>
            </a:endParaRPr>
          </a:p>
        </p:txBody>
      </p:sp>
      <p:sp>
        <p:nvSpPr>
          <p:cNvPr id="136" name="CustomShape 3"/>
          <p:cNvSpPr/>
          <p:nvPr/>
        </p:nvSpPr>
        <p:spPr>
          <a:xfrm>
            <a:off x="2604240" y="4320000"/>
            <a:ext cx="7979760" cy="101473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panose="020B0604020202020204"/>
              </a:rPr>
              <a:t>Presented By:</a:t>
            </a:r>
            <a:endParaRPr lang="en-IN" sz="2000" b="0" strike="noStrike" spc="-1" dirty="0">
              <a:latin typeface="Arial" panose="020B0604020202020204"/>
            </a:endParaRPr>
          </a:p>
          <a:p>
            <a:pPr>
              <a:lnSpc>
                <a:spcPct val="100000"/>
              </a:lnSpc>
            </a:pPr>
            <a:r>
              <a:rPr lang="en-US" sz="2000" b="1" strike="noStrike" spc="-1" dirty="0">
                <a:solidFill>
                  <a:srgbClr val="1482AC"/>
                </a:solidFill>
                <a:latin typeface="Arial" panose="020B0604020202020204"/>
              </a:rPr>
              <a:t>Vishaal Chandrasekaran – College of Engineering, Guindy – Computer science and Engineering</a:t>
            </a:r>
            <a:endParaRPr lang="en-IN" sz="20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ea typeface="Franklin Gothic Demi"/>
              </a:rPr>
              <a:t>Conclusion</a:t>
            </a:r>
            <a:endParaRPr lang="en-US" sz="4400" b="0" strike="noStrike" spc="-1">
              <a:solidFill>
                <a:srgbClr val="000000"/>
              </a:solidFill>
              <a:latin typeface="Franklin Gothic Book"/>
            </a:endParaRPr>
          </a:p>
        </p:txBody>
      </p:sp>
      <p:sp>
        <p:nvSpPr>
          <p:cNvPr id="152" name="TextShape 2"/>
          <p:cNvSpPr txBox="1"/>
          <p:nvPr/>
        </p:nvSpPr>
        <p:spPr>
          <a:xfrm>
            <a:off x="581040" y="1483200"/>
            <a:ext cx="11029320" cy="4672800"/>
          </a:xfrm>
          <a:prstGeom prst="rect">
            <a:avLst/>
          </a:prstGeom>
          <a:noFill/>
          <a:ln>
            <a:noFill/>
          </a:ln>
        </p:spPr>
        <p:txBody>
          <a:bodyPr anchor="ctr">
            <a:normAutofit fontScale="90000" lnSpcReduction="10000"/>
          </a:bodyPr>
          <a:lstStyle/>
          <a:p>
            <a:pPr marL="305435" indent="-304800">
              <a:lnSpc>
                <a:spcPct val="110000"/>
              </a:lnSpc>
              <a:spcBef>
                <a:spcPts val="400"/>
              </a:spcBef>
              <a:spcAft>
                <a:spcPts val="600"/>
              </a:spcAft>
              <a:buClr>
                <a:srgbClr val="1CADE4"/>
              </a:buClr>
              <a:buSzPct val="92000"/>
              <a:buFont typeface="Wingdings 2" panose="05020102010507070707" charset="2"/>
              <a:buChar char=""/>
            </a:pPr>
            <a:r>
              <a:rPr lang="en-US" sz="2000" b="0" strike="noStrike" spc="-1">
                <a:solidFill>
                  <a:srgbClr val="404040"/>
                </a:solidFill>
                <a:latin typeface="Arial" panose="020B0604020202020204" pitchFamily="34" charset="0"/>
                <a:cs typeface="Arial" panose="020B0604020202020204" pitchFamily="34" charset="0"/>
              </a:rPr>
              <a:t>Our project revolves around developing a basic keylogger using Python with the pynput library. This keylogger captures keyboard events like key presses, holds, and releases, saving them in text and JSON formats. We've also created a simple GUI using Tkinter for easy control of the keylogging process.</a:t>
            </a:r>
            <a:endParaRPr lang="en-US" sz="2000" b="0" strike="noStrike" spc="-1">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00"/>
              </a:spcBef>
              <a:spcAft>
                <a:spcPts val="600"/>
              </a:spcAft>
              <a:buClr>
                <a:srgbClr val="1CADE4"/>
              </a:buClr>
              <a:buSzPct val="92000"/>
              <a:buFont typeface="Wingdings 2" panose="05020102010507070707" charset="2"/>
              <a:buChar char=""/>
            </a:pPr>
            <a:endParaRPr lang="en-US" sz="2000" b="0" strike="noStrike" spc="-1">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00"/>
              </a:spcBef>
              <a:spcAft>
                <a:spcPts val="600"/>
              </a:spcAft>
              <a:buClr>
                <a:srgbClr val="1CADE4"/>
              </a:buClr>
              <a:buSzPct val="92000"/>
              <a:buFont typeface="Wingdings 2" panose="05020102010507070707" charset="2"/>
              <a:buChar char=""/>
            </a:pPr>
            <a:r>
              <a:rPr lang="en-US" sz="2000" b="0" strike="noStrike" spc="-1">
                <a:solidFill>
                  <a:srgbClr val="404040"/>
                </a:solidFill>
                <a:latin typeface="Arial" panose="020B0604020202020204" pitchFamily="34" charset="0"/>
                <a:cs typeface="Arial" panose="020B0604020202020204" pitchFamily="34" charset="0"/>
              </a:rPr>
              <a:t>Key takeaways from our project include successfully implementing keylogging functionality, designing a user-friendly interface, and managing file operations for logging keystrokes effectively. We faced challenges such as potential antivirus detection and limitations in error handling.</a:t>
            </a:r>
            <a:endParaRPr lang="en-US" sz="2000" b="0" strike="noStrike" spc="-1">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00"/>
              </a:spcBef>
              <a:spcAft>
                <a:spcPts val="600"/>
              </a:spcAft>
              <a:buClr>
                <a:srgbClr val="1CADE4"/>
              </a:buClr>
              <a:buSzPct val="92000"/>
              <a:buFont typeface="Wingdings 2" panose="05020102010507070707" charset="2"/>
              <a:buChar char=""/>
            </a:pPr>
            <a:endParaRPr lang="en-US" sz="2000" b="0" strike="noStrike" spc="-1">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00"/>
              </a:spcBef>
              <a:spcAft>
                <a:spcPts val="600"/>
              </a:spcAft>
              <a:buClr>
                <a:srgbClr val="1CADE4"/>
              </a:buClr>
              <a:buSzPct val="92000"/>
              <a:buFont typeface="Wingdings 2" panose="05020102010507070707" charset="2"/>
              <a:buChar char=""/>
            </a:pPr>
            <a:r>
              <a:rPr lang="en-US" sz="2000" b="0" strike="noStrike" spc="-1">
                <a:solidFill>
                  <a:srgbClr val="404040"/>
                </a:solidFill>
                <a:latin typeface="Arial" panose="020B0604020202020204" pitchFamily="34" charset="0"/>
                <a:cs typeface="Arial" panose="020B0604020202020204" pitchFamily="34" charset="0"/>
              </a:rPr>
              <a:t>To improve our keylogger, we plan to add advanced logging features, enhance error handling, and prioritize security and cross-platform compatibility.</a:t>
            </a:r>
            <a:endParaRPr lang="en-US" sz="2000" b="0" strike="noStrike" spc="-1">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00"/>
              </a:spcBef>
              <a:spcAft>
                <a:spcPts val="600"/>
              </a:spcAft>
              <a:buClr>
                <a:srgbClr val="1CADE4"/>
              </a:buClr>
              <a:buSzPct val="92000"/>
              <a:buFont typeface="Wingdings 2" panose="05020102010507070707" charset="2"/>
              <a:buChar char=""/>
            </a:pPr>
            <a:endParaRPr lang="en-US" sz="2000" b="0" strike="noStrike" spc="-1">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00"/>
              </a:spcBef>
              <a:spcAft>
                <a:spcPts val="600"/>
              </a:spcAft>
              <a:buClr>
                <a:srgbClr val="1CADE4"/>
              </a:buClr>
              <a:buSzPct val="92000"/>
              <a:buFont typeface="Wingdings 2" panose="05020102010507070707" charset="2"/>
              <a:buChar char=""/>
            </a:pPr>
            <a:r>
              <a:rPr lang="en-US" sz="2000" b="0" strike="noStrike" spc="-1">
                <a:solidFill>
                  <a:srgbClr val="404040"/>
                </a:solidFill>
                <a:latin typeface="Arial" panose="020B0604020202020204" pitchFamily="34" charset="0"/>
                <a:cs typeface="Arial" panose="020B0604020202020204" pitchFamily="34" charset="0"/>
              </a:rPr>
              <a:t>Overall, our project aims to explore keylogging techniques, their practical uses, and the ethical considerations involved.</a:t>
            </a:r>
            <a:endParaRPr lang="en-US" sz="2000" b="0" strike="noStrike" spc="-1">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162680" y="1374480"/>
            <a:ext cx="11029320" cy="4672800"/>
          </a:xfrm>
          <a:prstGeom prst="rect">
            <a:avLst/>
          </a:prstGeom>
          <a:noFill/>
          <a:ln>
            <a:noFill/>
          </a:ln>
        </p:spPr>
        <p:txBody>
          <a:bodyPr anchor="ctr">
            <a:noAutofit/>
          </a:bodyPr>
          <a:lstStyle/>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Ethical Enhancements Focus: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1. Emphasize obtaining user consent, ensuring transparency, and prioritizing data security through measures like encryption and access controls.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2. Enhance Core Functionality:</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Secure the storage of captured keystrokes to safeguard sensitive information.</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Introduce user management features and options for controlling logging activities, with ethical justifiability as a guiding principle.</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3. Data Analysis Exploration:</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Delve into feature engineering and data preprocessing techniques while maintaining anonymity to achieve specific analysis objectives.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4. Exploration of Emerging Technologies: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Investigate the potential of edge computing for conducting privacy-preserving analyses, where applicable.</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0"/>
              </a:spcAft>
              <a:tabLst>
                <a:tab pos="0" algn="l"/>
              </a:tabLst>
            </a:pPr>
            <a:r>
              <a:rPr lang="en-US" sz="1500" b="0" strike="noStrike" spc="-1" dirty="0">
                <a:solidFill>
                  <a:srgbClr val="404040"/>
                </a:solidFill>
                <a:latin typeface="Arial" panose="020B0604020202020204" pitchFamily="34" charset="0"/>
                <a:cs typeface="Arial" panose="020B0604020202020204" pitchFamily="34" charset="0"/>
              </a:rPr>
              <a:t>   - Approach the adoption of advanced machine learning methods cautiously, placing paramount importance on user consent and the implementation of privacy-preserving techniques.</a:t>
            </a:r>
            <a:endParaRPr lang="en-US" sz="1500" b="0" strike="noStrike" spc="-1" dirty="0">
              <a:solidFill>
                <a:srgbClr val="404040"/>
              </a:solidFill>
              <a:latin typeface="Arial" panose="020B0604020202020204" pitchFamily="34" charset="0"/>
              <a:cs typeface="Arial" panose="020B0604020202020204" pitchFamily="34" charset="0"/>
            </a:endParaRPr>
          </a:p>
        </p:txBody>
      </p:sp>
      <p:sp>
        <p:nvSpPr>
          <p:cNvPr id="154"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rPr>
              <a:t>Future scope</a:t>
            </a:r>
            <a:endParaRPr lang="en-IN" sz="4400" b="0" strike="noStrike" spc="-1">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ea typeface="Franklin Gothic Demi"/>
              </a:rPr>
              <a:t>References</a:t>
            </a:r>
            <a:endParaRPr lang="en-US" sz="4400" b="0" strike="noStrike" spc="-1">
              <a:solidFill>
                <a:srgbClr val="000000"/>
              </a:solidFill>
              <a:latin typeface="Franklin Gothic Book"/>
            </a:endParaRPr>
          </a:p>
        </p:txBody>
      </p:sp>
      <p:sp>
        <p:nvSpPr>
          <p:cNvPr id="156" name="TextShape 2"/>
          <p:cNvSpPr txBox="1"/>
          <p:nvPr/>
        </p:nvSpPr>
        <p:spPr>
          <a:xfrm>
            <a:off x="581040" y="1302120"/>
            <a:ext cx="11029320" cy="4672800"/>
          </a:xfrm>
          <a:prstGeom prst="rect">
            <a:avLst/>
          </a:prstGeom>
          <a:noFill/>
          <a:ln>
            <a:noFill/>
          </a:ln>
        </p:spPr>
        <p:txBody>
          <a:bodyPr anchor="ctr">
            <a:normAutofit/>
          </a:bodyPr>
          <a:lstStyle/>
          <a:p>
            <a:pPr marL="305435" indent="-304800">
              <a:lnSpc>
                <a:spcPct val="110000"/>
              </a:lnSpc>
              <a:spcBef>
                <a:spcPts val="480"/>
              </a:spcBef>
              <a:spcAft>
                <a:spcPts val="600"/>
              </a:spcAft>
              <a:buClr>
                <a:srgbClr val="1CADE4"/>
              </a:buClr>
              <a:buSzPct val="92000"/>
              <a:buFont typeface="Wingdings 2" panose="05020102010507070707" charset="2"/>
              <a:buChar char=""/>
            </a:pPr>
            <a:r>
              <a:rPr lang="en-IN" sz="1400" b="0" i="0" dirty="0">
                <a:solidFill>
                  <a:srgbClr val="222222"/>
                </a:solidFill>
                <a:effectLst/>
                <a:latin typeface="Arial" panose="020B0604020202020204" pitchFamily="34" charset="0"/>
              </a:rPr>
              <a:t>Rai, S., Choubey, V., &amp; Garg, P. (2022, July). A Systematic Review of Encryption and Keylogging for Computer System Security. In </a:t>
            </a:r>
            <a:r>
              <a:rPr lang="en-IN" sz="1400" b="0" i="1" dirty="0">
                <a:solidFill>
                  <a:srgbClr val="222222"/>
                </a:solidFill>
                <a:effectLst/>
                <a:latin typeface="Arial" panose="020B0604020202020204" pitchFamily="34" charset="0"/>
              </a:rPr>
              <a:t>2022 Fifth International Conference on Computational Intelligence and Communication Technologies (CCICT)</a:t>
            </a:r>
            <a:r>
              <a:rPr lang="en-IN" sz="1400" b="0" i="0" dirty="0">
                <a:solidFill>
                  <a:srgbClr val="222222"/>
                </a:solidFill>
                <a:effectLst/>
                <a:latin typeface="Arial" panose="020B0604020202020204" pitchFamily="34" charset="0"/>
              </a:rPr>
              <a:t> (pp. 157-163). IEEE</a:t>
            </a:r>
            <a:endParaRPr lang="en-US" sz="1400" i="0" spc="-1" dirty="0">
              <a:solidFill>
                <a:srgbClr val="404040"/>
              </a:solidFill>
              <a:effectLst/>
              <a:latin typeface="Arial" panose="020B0604020202020204" pitchFamily="34" charset="0"/>
              <a:cs typeface="Arial" panose="020B0604020202020204" pitchFamily="34" charset="0"/>
            </a:endParaRPr>
          </a:p>
          <a:p>
            <a:pPr marL="305435" indent="-304800">
              <a:lnSpc>
                <a:spcPct val="110000"/>
              </a:lnSpc>
              <a:spcBef>
                <a:spcPts val="480"/>
              </a:spcBef>
              <a:spcAft>
                <a:spcPts val="600"/>
              </a:spcAft>
              <a:buClr>
                <a:srgbClr val="1CADE4"/>
              </a:buClr>
              <a:buSzPct val="92000"/>
              <a:buFont typeface="Wingdings 2" panose="05020102010507070707" charset="2"/>
              <a:buChar char=""/>
            </a:pPr>
            <a:r>
              <a:rPr lang="en-IN" sz="1400" b="0" i="0" dirty="0">
                <a:solidFill>
                  <a:srgbClr val="222222"/>
                </a:solidFill>
                <a:effectLst/>
                <a:latin typeface="Arial" panose="020B0604020202020204" pitchFamily="34" charset="0"/>
              </a:rPr>
              <a:t>Joy, J., Rajaram, V., Aditya, A. R., &amp; </a:t>
            </a:r>
            <a:r>
              <a:rPr lang="en-IN" sz="1400" b="0" i="0" dirty="0" err="1">
                <a:solidFill>
                  <a:srgbClr val="222222"/>
                </a:solidFill>
                <a:effectLst/>
                <a:latin typeface="Arial" panose="020B0604020202020204" pitchFamily="34" charset="0"/>
              </a:rPr>
              <a:t>Pandimurugan</a:t>
            </a:r>
            <a:r>
              <a:rPr lang="en-IN" sz="1400" b="0" i="0" dirty="0">
                <a:solidFill>
                  <a:srgbClr val="222222"/>
                </a:solidFill>
                <a:effectLst/>
                <a:latin typeface="Arial" panose="020B0604020202020204" pitchFamily="34" charset="0"/>
              </a:rPr>
              <a:t>, V. (2023, December). Developing Advanced Software Keylogger using Python and Creating Awareness of their Functionalities. In </a:t>
            </a:r>
            <a:r>
              <a:rPr lang="en-IN" sz="1400" b="0" i="1" dirty="0">
                <a:solidFill>
                  <a:srgbClr val="222222"/>
                </a:solidFill>
                <a:effectLst/>
                <a:latin typeface="Arial" panose="020B0604020202020204" pitchFamily="34" charset="0"/>
              </a:rPr>
              <a:t>2023 2nd International Conference on Automation, Computing and Renewable Systems (ICACRS)</a:t>
            </a:r>
            <a:r>
              <a:rPr lang="en-IN" sz="1400" b="0" i="0" dirty="0">
                <a:solidFill>
                  <a:srgbClr val="222222"/>
                </a:solidFill>
                <a:effectLst/>
                <a:latin typeface="Arial" panose="020B0604020202020204" pitchFamily="34" charset="0"/>
              </a:rPr>
              <a:t> (pp. 1551-1557). IEEE</a:t>
            </a:r>
            <a:endParaRPr lang="en-US" sz="1400" b="0" spc="-1" dirty="0">
              <a:solidFill>
                <a:srgbClr val="404040"/>
              </a:solidFill>
              <a:latin typeface="Arial" panose="020B0604020202020204" pitchFamily="34" charset="0"/>
              <a:cs typeface="Arial" panose="020B0604020202020204" pitchFamily="34" charset="0"/>
            </a:endParaRPr>
          </a:p>
          <a:p>
            <a:pPr marL="305435" indent="-304800">
              <a:lnSpc>
                <a:spcPct val="110000"/>
              </a:lnSpc>
              <a:spcBef>
                <a:spcPts val="480"/>
              </a:spcBef>
              <a:spcAft>
                <a:spcPts val="600"/>
              </a:spcAft>
              <a:buClr>
                <a:srgbClr val="1CADE4"/>
              </a:buClr>
              <a:buSzPct val="92000"/>
              <a:buFont typeface="Wingdings 2" panose="05020102010507070707" charset="2"/>
              <a:buChar char=""/>
            </a:pPr>
            <a:r>
              <a:rPr lang="en-US" sz="1400" b="0" i="0" dirty="0" err="1">
                <a:solidFill>
                  <a:srgbClr val="222222"/>
                </a:solidFill>
                <a:effectLst/>
                <a:latin typeface="Arial" panose="020B0604020202020204" pitchFamily="34" charset="0"/>
              </a:rPr>
              <a:t>Shirke</a:t>
            </a:r>
            <a:r>
              <a:rPr lang="en-US" sz="1400" b="0" i="0" dirty="0">
                <a:solidFill>
                  <a:srgbClr val="222222"/>
                </a:solidFill>
                <a:effectLst/>
                <a:latin typeface="Arial" panose="020B0604020202020204" pitchFamily="34" charset="0"/>
              </a:rPr>
              <a:t>, A., Pawar, R., </a:t>
            </a:r>
            <a:r>
              <a:rPr lang="en-US" sz="1400" b="0" i="0" dirty="0" err="1">
                <a:solidFill>
                  <a:srgbClr val="222222"/>
                </a:solidFill>
                <a:effectLst/>
                <a:latin typeface="Arial" panose="020B0604020202020204" pitchFamily="34" charset="0"/>
              </a:rPr>
              <a:t>Bivalkar</a:t>
            </a:r>
            <a:r>
              <a:rPr lang="en-US" sz="1400" b="0" i="0" dirty="0">
                <a:solidFill>
                  <a:srgbClr val="222222"/>
                </a:solidFill>
                <a:effectLst/>
                <a:latin typeface="Arial" panose="020B0604020202020204" pitchFamily="34" charset="0"/>
              </a:rPr>
              <a:t>, M., </a:t>
            </a:r>
            <a:r>
              <a:rPr lang="en-US" sz="1400" b="0" i="0" dirty="0" err="1">
                <a:solidFill>
                  <a:srgbClr val="222222"/>
                </a:solidFill>
                <a:effectLst/>
                <a:latin typeface="Arial" panose="020B0604020202020204" pitchFamily="34" charset="0"/>
              </a:rPr>
              <a:t>Waghela</a:t>
            </a:r>
            <a:r>
              <a:rPr lang="en-US" sz="1400" b="0" i="0" dirty="0">
                <a:solidFill>
                  <a:srgbClr val="222222"/>
                </a:solidFill>
                <a:effectLst/>
                <a:latin typeface="Arial" panose="020B0604020202020204" pitchFamily="34" charset="0"/>
              </a:rPr>
              <a:t>, H., &amp; Shah, Z. (2023, December). Advance Keylogger–Capturing Keystrokes. In </a:t>
            </a:r>
            <a:r>
              <a:rPr lang="en-US" sz="1400" b="0" i="1" dirty="0">
                <a:solidFill>
                  <a:srgbClr val="222222"/>
                </a:solidFill>
                <a:effectLst/>
                <a:latin typeface="Arial" panose="020B0604020202020204" pitchFamily="34" charset="0"/>
              </a:rPr>
              <a:t>2023 6th International Conference on Advances in Science and Technology (ICAST)</a:t>
            </a:r>
            <a:r>
              <a:rPr lang="en-US" sz="1400" b="0" i="0" dirty="0">
                <a:solidFill>
                  <a:srgbClr val="222222"/>
                </a:solidFill>
                <a:effectLst/>
                <a:latin typeface="Arial" panose="020B0604020202020204" pitchFamily="34" charset="0"/>
              </a:rPr>
              <a:t> (pp. 250-255). IEEE.</a:t>
            </a:r>
            <a:endParaRPr lang="en-US" sz="1400" b="0" i="0" dirty="0">
              <a:solidFill>
                <a:srgbClr val="222222"/>
              </a:solidFill>
              <a:effectLst/>
              <a:latin typeface="Arial" panose="020B0604020202020204" pitchFamily="34" charset="0"/>
            </a:endParaRPr>
          </a:p>
          <a:p>
            <a:pPr marL="305435" indent="-304800">
              <a:lnSpc>
                <a:spcPct val="110000"/>
              </a:lnSpc>
              <a:spcBef>
                <a:spcPts val="480"/>
              </a:spcBef>
              <a:spcAft>
                <a:spcPts val="600"/>
              </a:spcAft>
              <a:buClr>
                <a:srgbClr val="1CADE4"/>
              </a:buClr>
              <a:buSzPct val="92000"/>
              <a:buFont typeface="Wingdings 2" panose="05020102010507070707" charset="2"/>
              <a:buChar char=""/>
            </a:pPr>
            <a:r>
              <a:rPr lang="en-US" sz="1400" b="0" i="0" dirty="0" err="1">
                <a:solidFill>
                  <a:srgbClr val="222222"/>
                </a:solidFill>
                <a:effectLst/>
                <a:latin typeface="Arial" panose="020B0604020202020204" pitchFamily="34" charset="0"/>
              </a:rPr>
              <a:t>Bejo</a:t>
            </a:r>
            <a:r>
              <a:rPr lang="en-US" sz="1400" b="0" i="0" dirty="0">
                <a:solidFill>
                  <a:srgbClr val="222222"/>
                </a:solidFill>
                <a:effectLst/>
                <a:latin typeface="Arial" panose="020B0604020202020204" pitchFamily="34" charset="0"/>
              </a:rPr>
              <a:t>, S. P., Kumar, B., Banerjee, P., Jha, P., Singh, A. N., &amp; </a:t>
            </a:r>
            <a:r>
              <a:rPr lang="en-US" sz="1400" b="0" i="0" dirty="0" err="1">
                <a:solidFill>
                  <a:srgbClr val="222222"/>
                </a:solidFill>
                <a:effectLst/>
                <a:latin typeface="Arial" panose="020B0604020202020204" pitchFamily="34" charset="0"/>
              </a:rPr>
              <a:t>Dehury</a:t>
            </a:r>
            <a:r>
              <a:rPr lang="en-US" sz="1400" b="0" i="0" dirty="0">
                <a:solidFill>
                  <a:srgbClr val="222222"/>
                </a:solidFill>
                <a:effectLst/>
                <a:latin typeface="Arial" panose="020B0604020202020204" pitchFamily="34" charset="0"/>
              </a:rPr>
              <a:t>, M. K. (2023, March). Design, Analysis and Implementation of an Advanced Keylogger to Defend Cyber Threats. In </a:t>
            </a:r>
            <a:r>
              <a:rPr lang="en-US" sz="1400" b="0" i="1" dirty="0">
                <a:solidFill>
                  <a:srgbClr val="222222"/>
                </a:solidFill>
                <a:effectLst/>
                <a:latin typeface="Arial" panose="020B0604020202020204" pitchFamily="34" charset="0"/>
              </a:rPr>
              <a:t>2023 9th International Conference on Advanced Computing and Communication Systems (ICACCS)</a:t>
            </a:r>
            <a:r>
              <a:rPr lang="en-US" sz="1400" b="0" i="0" dirty="0">
                <a:solidFill>
                  <a:srgbClr val="222222"/>
                </a:solidFill>
                <a:effectLst/>
                <a:latin typeface="Arial" panose="020B0604020202020204" pitchFamily="34" charset="0"/>
              </a:rPr>
              <a:t> (Vol. 1, pp. 2269-2274). IEEE.</a:t>
            </a:r>
            <a:endParaRPr lang="en-US" sz="1400" dirty="0">
              <a:solidFill>
                <a:srgbClr val="222222"/>
              </a:solidFill>
              <a:latin typeface="Arial" panose="020B0604020202020204" pitchFamily="34" charset="0"/>
            </a:endParaRPr>
          </a:p>
          <a:p>
            <a:pPr marL="305435" indent="-304800">
              <a:lnSpc>
                <a:spcPct val="110000"/>
              </a:lnSpc>
              <a:spcBef>
                <a:spcPts val="480"/>
              </a:spcBef>
              <a:spcAft>
                <a:spcPts val="600"/>
              </a:spcAft>
              <a:buClr>
                <a:srgbClr val="1CADE4"/>
              </a:buClr>
              <a:buSzPct val="92000"/>
              <a:buFont typeface="Wingdings 2" panose="05020102010507070707" charset="2"/>
              <a:buChar char=""/>
            </a:pPr>
            <a:r>
              <a:rPr lang="en-US" sz="1400" b="0" i="0" dirty="0">
                <a:solidFill>
                  <a:srgbClr val="222222"/>
                </a:solidFill>
                <a:effectLst/>
                <a:latin typeface="Arial" panose="020B0604020202020204" pitchFamily="34" charset="0"/>
              </a:rPr>
              <a:t>Ahmed, M. B., </a:t>
            </a:r>
            <a:r>
              <a:rPr lang="en-US" sz="1400" b="0" i="0" dirty="0" err="1">
                <a:solidFill>
                  <a:srgbClr val="222222"/>
                </a:solidFill>
                <a:effectLst/>
                <a:latin typeface="Arial" panose="020B0604020202020204" pitchFamily="34" charset="0"/>
              </a:rPr>
              <a:t>Shoikot</a:t>
            </a:r>
            <a:r>
              <a:rPr lang="en-US" sz="1400" b="0" i="0" dirty="0">
                <a:solidFill>
                  <a:srgbClr val="222222"/>
                </a:solidFill>
                <a:effectLst/>
                <a:latin typeface="Arial" panose="020B0604020202020204" pitchFamily="34" charset="0"/>
              </a:rPr>
              <a:t>, M., Hossain, J., &amp; Rahman, A. (2019). Key logger detection using memory forensic and network monitoring. </a:t>
            </a:r>
            <a:r>
              <a:rPr lang="en-US" sz="1400" b="0" i="1" dirty="0">
                <a:solidFill>
                  <a:srgbClr val="222222"/>
                </a:solidFill>
                <a:effectLst/>
                <a:latin typeface="Arial" panose="020B0604020202020204" pitchFamily="34" charset="0"/>
              </a:rPr>
              <a:t>International Journal of Computer Applications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975</a:t>
            </a:r>
            <a:r>
              <a:rPr lang="en-US" sz="1400" b="0" i="0" dirty="0">
                <a:solidFill>
                  <a:srgbClr val="222222"/>
                </a:solidFill>
                <a:effectLst/>
                <a:latin typeface="Arial" panose="020B0604020202020204" pitchFamily="34" charset="0"/>
              </a:rPr>
              <a:t>, 8887.</a:t>
            </a:r>
            <a:endParaRPr lang="en-US" sz="1400" b="0" i="0" dirty="0">
              <a:solidFill>
                <a:srgbClr val="222222"/>
              </a:solidFill>
              <a:effectLst/>
              <a:latin typeface="Arial" panose="020B0604020202020204" pitchFamily="34" charset="0"/>
            </a:endParaRPr>
          </a:p>
          <a:p>
            <a:pPr marL="305435" indent="-304800">
              <a:lnSpc>
                <a:spcPct val="110000"/>
              </a:lnSpc>
              <a:spcBef>
                <a:spcPts val="480"/>
              </a:spcBef>
              <a:spcAft>
                <a:spcPts val="600"/>
              </a:spcAft>
              <a:buClr>
                <a:srgbClr val="1CADE4"/>
              </a:buClr>
              <a:buSzPct val="92000"/>
              <a:buFont typeface="Wingdings 2" panose="05020102010507070707" charset="2"/>
              <a:buChar char=""/>
            </a:pPr>
            <a:r>
              <a:rPr lang="en-IN" sz="1400" b="0" i="0" dirty="0">
                <a:solidFill>
                  <a:srgbClr val="222222"/>
                </a:solidFill>
                <a:effectLst/>
                <a:latin typeface="Arial" panose="020B0604020202020204" pitchFamily="34" charset="0"/>
              </a:rPr>
              <a:t>Parekh, D. H., </a:t>
            </a:r>
            <a:r>
              <a:rPr lang="en-IN" sz="1400" b="0" i="0" dirty="0" err="1">
                <a:solidFill>
                  <a:srgbClr val="222222"/>
                </a:solidFill>
                <a:effectLst/>
                <a:latin typeface="Arial" panose="020B0604020202020204" pitchFamily="34" charset="0"/>
              </a:rPr>
              <a:t>Adhvaryu</a:t>
            </a:r>
            <a:r>
              <a:rPr lang="en-IN" sz="1400" b="0" i="0" dirty="0">
                <a:solidFill>
                  <a:srgbClr val="222222"/>
                </a:solidFill>
                <a:effectLst/>
                <a:latin typeface="Arial" panose="020B0604020202020204" pitchFamily="34" charset="0"/>
              </a:rPr>
              <a:t>, N., &amp; </a:t>
            </a:r>
            <a:r>
              <a:rPr lang="en-IN" sz="1400" b="0" i="0" dirty="0" err="1">
                <a:solidFill>
                  <a:srgbClr val="222222"/>
                </a:solidFill>
                <a:effectLst/>
                <a:latin typeface="Arial" panose="020B0604020202020204" pitchFamily="34" charset="0"/>
              </a:rPr>
              <a:t>Dahiy</a:t>
            </a:r>
            <a:r>
              <a:rPr lang="en-IN" sz="1400" b="0" i="0" dirty="0">
                <a:solidFill>
                  <a:srgbClr val="222222"/>
                </a:solidFill>
                <a:effectLst/>
                <a:latin typeface="Arial" panose="020B0604020202020204" pitchFamily="34" charset="0"/>
              </a:rPr>
              <a:t>, V. (2020). Keystroke Logging: Integrating Natural Language Processing Technique to </a:t>
            </a:r>
            <a:r>
              <a:rPr lang="en-IN" sz="1400" b="0" i="0" dirty="0" err="1">
                <a:solidFill>
                  <a:srgbClr val="222222"/>
                </a:solidFill>
                <a:effectLst/>
                <a:latin typeface="Arial" panose="020B0604020202020204" pitchFamily="34" charset="0"/>
              </a:rPr>
              <a:t>Analyze</a:t>
            </a:r>
            <a:r>
              <a:rPr lang="en-IN" sz="1400" b="0" i="0" dirty="0">
                <a:solidFill>
                  <a:srgbClr val="222222"/>
                </a:solidFill>
                <a:effectLst/>
                <a:latin typeface="Arial" panose="020B0604020202020204" pitchFamily="34" charset="0"/>
              </a:rPr>
              <a:t> Log Data. </a:t>
            </a:r>
            <a:r>
              <a:rPr lang="en-IN" sz="1400" b="0" i="1" dirty="0">
                <a:solidFill>
                  <a:srgbClr val="222222"/>
                </a:solidFill>
                <a:effectLst/>
                <a:latin typeface="Arial" panose="020B0604020202020204" pitchFamily="34" charset="0"/>
              </a:rPr>
              <a:t>International Journal of Innovative Technology and Exploring Engineering (IJITEE)</a:t>
            </a:r>
            <a:r>
              <a:rPr lang="en-IN" sz="1400" b="0" i="0" dirty="0">
                <a:solidFill>
                  <a:srgbClr val="222222"/>
                </a:solidFill>
                <a:effectLst/>
                <a:latin typeface="Arial" panose="020B0604020202020204" pitchFamily="34" charset="0"/>
              </a:rPr>
              <a:t>, </a:t>
            </a:r>
            <a:r>
              <a:rPr lang="en-IN" sz="1400" b="0" i="1" dirty="0">
                <a:solidFill>
                  <a:srgbClr val="222222"/>
                </a:solidFill>
                <a:effectLst/>
                <a:latin typeface="Arial" panose="020B0604020202020204" pitchFamily="34" charset="0"/>
              </a:rPr>
              <a:t>9</a:t>
            </a:r>
            <a:r>
              <a:rPr lang="en-IN" sz="1400" b="0" i="0" dirty="0">
                <a:solidFill>
                  <a:srgbClr val="222222"/>
                </a:solidFill>
                <a:effectLst/>
                <a:latin typeface="Arial" panose="020B0604020202020204" pitchFamily="34" charset="0"/>
              </a:rPr>
              <a:t>(3), 2028-2033.</a:t>
            </a:r>
            <a:endParaRPr lang="en-US" sz="14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dirty="0">
                <a:solidFill>
                  <a:srgbClr val="002060"/>
                </a:solidFill>
                <a:latin typeface="Arial" panose="020B0604020202020204"/>
              </a:rPr>
              <a:t>THANK YOU</a:t>
            </a:r>
            <a:endParaRPr lang="en-US" sz="2800" b="0" strike="noStrike" spc="-1" dirty="0">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panose="020B0604020202020204"/>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0"/>
              </a:spcAft>
              <a:tabLst>
                <a:tab pos="0" algn="l"/>
              </a:tabLst>
            </a:pPr>
            <a:r>
              <a:rPr lang="en-US" sz="2000" b="1" strike="noStrike" spc="-1" dirty="0">
                <a:solidFill>
                  <a:srgbClr val="404040"/>
                </a:solidFill>
                <a:latin typeface="Arial" panose="020B0604020202020204"/>
                <a:ea typeface="Franklin Gothic Book"/>
              </a:rPr>
              <a:t>  </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Problem Statement </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Proposed System/Solution</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System Development Approach</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Algorithm &amp; Deployment  </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Result </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Conclusion</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Future Scope</a:t>
            </a:r>
            <a:endParaRPr lang="en-US" sz="2000" b="0" strike="noStrike" spc="-1" dirty="0">
              <a:solidFill>
                <a:srgbClr val="404040"/>
              </a:solidFill>
              <a:latin typeface="Franklin Gothic Book"/>
            </a:endParaRPr>
          </a:p>
          <a:p>
            <a:pPr marL="305435" indent="-304800">
              <a:lnSpc>
                <a:spcPct val="110000"/>
              </a:lnSpc>
              <a:spcBef>
                <a:spcPts val="400"/>
              </a:spcBef>
              <a:spcAft>
                <a:spcPts val="600"/>
              </a:spcAft>
              <a:buClr>
                <a:srgbClr val="1CADE4"/>
              </a:buClr>
              <a:buSzPct val="92000"/>
              <a:buFont typeface="Wingdings 2" panose="05020102010507070707" charset="2"/>
              <a:buChar char=""/>
              <a:tabLst>
                <a:tab pos="0" algn="l"/>
              </a:tabLst>
            </a:pPr>
            <a:r>
              <a:rPr lang="en-US" sz="2000" b="1" strike="noStrike" spc="-1" dirty="0">
                <a:solidFill>
                  <a:srgbClr val="404040"/>
                </a:solidFill>
                <a:latin typeface="Arial" panose="020B0604020202020204"/>
                <a:ea typeface="Franklin Gothic Book"/>
              </a:rPr>
              <a:t>References</a:t>
            </a:r>
            <a:endParaRPr lang="en-US" sz="2000" b="0" strike="noStrike" spc="-1" dirty="0">
              <a:solidFill>
                <a:srgbClr val="404040"/>
              </a:solidFill>
              <a:latin typeface="Franklin Gothic Book"/>
            </a:endParaRPr>
          </a:p>
          <a:p>
            <a:pPr>
              <a:lnSpc>
                <a:spcPct val="110000"/>
              </a:lnSpc>
              <a:spcBef>
                <a:spcPts val="340"/>
              </a:spcBef>
              <a:spcAft>
                <a:spcPts val="600"/>
              </a:spcAft>
              <a:tabLst>
                <a:tab pos="0" algn="l"/>
              </a:tabLst>
            </a:pPr>
            <a:endParaRPr lang="en-US" sz="2000" b="0" strike="noStrike" spc="-1" dirty="0">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0"/>
              </a:spcBef>
              <a:spcAft>
                <a:spcPts val="600"/>
              </a:spcAft>
              <a:tabLst>
                <a:tab pos="0" algn="l"/>
              </a:tabLst>
            </a:pPr>
            <a:r>
              <a:rPr lang="en-US" sz="1700" b="0" strike="noStrike" spc="-1" dirty="0">
                <a:solidFill>
                  <a:srgbClr val="0F0F0F"/>
                </a:solidFill>
                <a:latin typeface="Arial" panose="020B0604020202020204" pitchFamily="34" charset="0"/>
                <a:ea typeface="Franklin Gothic Book"/>
                <a:cs typeface="Arial" panose="020B0604020202020204" pitchFamily="34" charset="0"/>
              </a:rPr>
              <a:t>In today's digital era, where cybersecurity risks loom large, a major worry is the prevalence of keyloggers. These stealthy programs are designed to secretly monitor and record keystrokes on a computer without the user's knowledge. Their existence poses a serious threat to both individuals and organizations. By covertly gathering sensitive data like passwords and credit card information, keyloggers can lead to severe consequences such as identity theft, financial harm, and privacy breaches.</a:t>
            </a:r>
            <a:endParaRPr lang="en-US" sz="1700" b="0" strike="noStrike" spc="-1" dirty="0">
              <a:solidFill>
                <a:srgbClr val="0F0F0F"/>
              </a:solidFill>
              <a:latin typeface="Arial" panose="020B0604020202020204" pitchFamily="34" charset="0"/>
              <a:ea typeface="Franklin Gothic Book"/>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rPr>
              <a:t>Proposed Solution</a:t>
            </a:r>
            <a:endParaRPr lang="en-US" sz="4400" b="0" strike="noStrike" spc="-1">
              <a:solidFill>
                <a:srgbClr val="000000"/>
              </a:solidFill>
              <a:latin typeface="Franklin Gothic Book"/>
            </a:endParaRPr>
          </a:p>
        </p:txBody>
      </p:sp>
      <p:sp>
        <p:nvSpPr>
          <p:cNvPr id="142" name="TextShape 2"/>
          <p:cNvSpPr txBox="1"/>
          <p:nvPr/>
        </p:nvSpPr>
        <p:spPr>
          <a:xfrm>
            <a:off x="401333" y="1231920"/>
            <a:ext cx="11613240" cy="5563440"/>
          </a:xfrm>
          <a:prstGeom prst="rect">
            <a:avLst/>
          </a:prstGeom>
          <a:noFill/>
          <a:ln>
            <a:noFill/>
          </a:ln>
        </p:spPr>
        <p:txBody>
          <a:bodyPr anchor="ctr">
            <a:noAutofit/>
          </a:bodyPr>
          <a:lstStyle/>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Key Capture:</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The program uses pynput to monitor keyboard events, storing each keystroke in a list called keys_used. It distinguishes between pressed, held, and released keys, although this distinction isn't currently utilized.</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Data Storage:</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Two output files are created:</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key_log.txt: This file contains a simple text log listing all pressed keys in chronological order.</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key_log.json: It stores a JSON-formatted list of keys, along with additional details about their press/release states, such as whether the key was held down.</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Graphical User Interface (GUI):</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The application employs the tkinter library to create a basic GUI, featuring:</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A label for displaying status messages.</a:t>
            </a:r>
            <a:endParaRPr lang="en-US" sz="1500" b="1" strike="noStrike" spc="-1" dirty="0">
              <a:solidFill>
                <a:srgbClr val="404040"/>
              </a:solidFill>
              <a:latin typeface="Arial" panose="020B0604020202020204" pitchFamily="34" charset="0"/>
              <a:cs typeface="Arial" panose="020B0604020202020204" pitchFamily="34" charset="0"/>
            </a:endParaRPr>
          </a:p>
          <a:p>
            <a:pPr marL="107950">
              <a:spcBef>
                <a:spcPts val="1415"/>
              </a:spcBef>
              <a:buClr>
                <a:srgbClr val="000000"/>
              </a:buClr>
              <a:buSzPct val="45000"/>
            </a:pPr>
            <a:r>
              <a:rPr lang="en-US" sz="1500" b="1" strike="noStrike" spc="-1" dirty="0">
                <a:solidFill>
                  <a:srgbClr val="404040"/>
                </a:solidFill>
                <a:latin typeface="Arial" panose="020B0604020202020204" pitchFamily="34" charset="0"/>
                <a:cs typeface="Arial" panose="020B0604020202020204" pitchFamily="34" charset="0"/>
              </a:rPr>
              <a:t>"Start" and "Stop" buttons to activate and deactivate the keylogging functionality.</a:t>
            </a:r>
            <a:endParaRPr lang="en-US" sz="1500" b="1"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ea typeface="Franklin Gothic Demi"/>
              </a:rPr>
              <a:t>System  Approach</a:t>
            </a:r>
            <a:endParaRPr lang="en-US" sz="4400" b="0" strike="noStrike" spc="-1">
              <a:solidFill>
                <a:srgbClr val="000000"/>
              </a:solidFill>
              <a:latin typeface="Franklin Gothic Book"/>
            </a:endParaRPr>
          </a:p>
        </p:txBody>
      </p:sp>
      <p:sp>
        <p:nvSpPr>
          <p:cNvPr id="144" name="TextShape 2"/>
          <p:cNvSpPr txBox="1"/>
          <p:nvPr/>
        </p:nvSpPr>
        <p:spPr>
          <a:xfrm>
            <a:off x="581040" y="1414318"/>
            <a:ext cx="11029320" cy="5176800"/>
          </a:xfrm>
          <a:prstGeom prst="rect">
            <a:avLst/>
          </a:prstGeom>
          <a:noFill/>
          <a:ln>
            <a:noFill/>
          </a:ln>
        </p:spPr>
        <p:txBody>
          <a:bodyPr>
            <a:noAutofit/>
          </a:bodyPr>
          <a:lstStyle/>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System Requirements</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Functional Specifications:</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1. Capture keystroke events, including presses and releases, using a library like pynput.</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2. Store the captured keystrokes in a designated file format, such as text or JSON.</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3. Provide a user interface (GUI) for efficient management of the keylogging process.</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   - The GUI should offer options to:</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     - Start keylogging.</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     - Stop keylogging.</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Non-Functional Specifications:</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1. Develop a user-friendly interface with clear labels and easy-to-understand functionality.</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a:p>
            <a:pPr>
              <a:lnSpc>
                <a:spcPct val="110000"/>
              </a:lnSpc>
              <a:spcBef>
                <a:spcPts val="360"/>
              </a:spcBef>
              <a:spcAft>
                <a:spcPts val="600"/>
              </a:spcAft>
              <a:tabLst>
                <a:tab pos="0" algn="l"/>
              </a:tabLst>
            </a:pPr>
            <a:r>
              <a:rPr sz="1500" b="1" strike="noStrike" spc="-1" dirty="0">
                <a:solidFill>
                  <a:srgbClr val="0F0F0F"/>
                </a:solidFill>
                <a:latin typeface="Arial" panose="020B0604020202020204" pitchFamily="34" charset="0"/>
                <a:ea typeface="Franklin Gothic Book"/>
                <a:cs typeface="Arial" panose="020B0604020202020204" pitchFamily="34" charset="0"/>
              </a:rPr>
              <a:t>2. Ensure consistent and accurate capture of keystrokes with minimal errors to maintain data integrity.</a:t>
            </a:r>
            <a:endParaRPr sz="1500" b="1" strike="noStrike" spc="-1" dirty="0">
              <a:solidFill>
                <a:srgbClr val="0F0F0F"/>
              </a:solidFill>
              <a:latin typeface="Arial" panose="020B0604020202020204" pitchFamily="34" charset="0"/>
              <a:ea typeface="Franklin Gothic Book"/>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28890" y="1623488"/>
            <a:ext cx="10296000" cy="3873960"/>
          </a:xfrm>
          <a:prstGeom prst="rect">
            <a:avLst/>
          </a:prstGeom>
          <a:noFill/>
          <a:ln>
            <a:noFill/>
          </a:ln>
        </p:spPr>
        <p:txBody>
          <a:bodyPr lIns="90000" tIns="45000" rIns="90000" bIns="45000">
            <a:noAutofit/>
          </a:bodyPr>
          <a:lstStyle/>
          <a:p>
            <a:r>
              <a:rPr lang="en-US" sz="1500" b="1" strike="noStrike" spc="-1" dirty="0">
                <a:solidFill>
                  <a:srgbClr val="0F0F0F"/>
                </a:solidFill>
                <a:latin typeface="Arial" panose="020B0604020202020204" pitchFamily="34" charset="0"/>
                <a:ea typeface="Franklin Gothic Book"/>
                <a:cs typeface="Arial" panose="020B0604020202020204" pitchFamily="34" charset="0"/>
              </a:rPr>
              <a:t>Libraries and Tools Used:</a:t>
            </a: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Keystroke Capture:</a:t>
            </a: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The code utilizes the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pynput</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 library to monitor keyboard events.</a:t>
            </a: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Data Storage:</a:t>
            </a: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Currently, the code stores keystrokes in two files: key_log.txt (plain text) and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key_log.json</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 (JSON format). However, it lacks secure storage methods such as encryption, which could be essential for future enhancements.</a:t>
            </a: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User Interface:</a:t>
            </a:r>
            <a:endParaRPr lang="en-US" sz="1500" b="1" strike="noStrike" spc="-1" dirty="0">
              <a:solidFill>
                <a:srgbClr val="0F0F0F"/>
              </a:solidFill>
              <a:latin typeface="Arial" panose="020B0604020202020204" pitchFamily="34" charset="0"/>
              <a:ea typeface="Franklin Gothic Book"/>
              <a:cs typeface="Arial" panose="020B0604020202020204" pitchFamily="34" charset="0"/>
            </a:endParaRPr>
          </a:p>
          <a:p>
            <a:r>
              <a:rPr lang="en-US" sz="1500" b="1" strike="noStrike" spc="-1" dirty="0">
                <a:solidFill>
                  <a:srgbClr val="0F0F0F"/>
                </a:solidFill>
                <a:latin typeface="Arial" panose="020B0604020202020204" pitchFamily="34" charset="0"/>
                <a:ea typeface="Franklin Gothic Book"/>
                <a:cs typeface="Arial" panose="020B0604020202020204" pitchFamily="34" charset="0"/>
              </a:rPr>
              <a:t>The code employs the </a:t>
            </a:r>
            <a:r>
              <a:rPr lang="en-US" sz="1500" b="1" strike="noStrike" spc="-1" dirty="0" err="1">
                <a:solidFill>
                  <a:srgbClr val="0F0F0F"/>
                </a:solidFill>
                <a:latin typeface="Arial" panose="020B0604020202020204" pitchFamily="34" charset="0"/>
                <a:ea typeface="Franklin Gothic Book"/>
                <a:cs typeface="Arial" panose="020B0604020202020204" pitchFamily="34" charset="0"/>
              </a:rPr>
              <a:t>tkinter</a:t>
            </a:r>
            <a:r>
              <a:rPr lang="en-US" sz="1500" b="1" strike="noStrike" spc="-1" dirty="0">
                <a:solidFill>
                  <a:srgbClr val="0F0F0F"/>
                </a:solidFill>
                <a:latin typeface="Arial" panose="020B0604020202020204" pitchFamily="34" charset="0"/>
                <a:ea typeface="Franklin Gothic Book"/>
                <a:cs typeface="Arial" panose="020B0604020202020204" pitchFamily="34" charset="0"/>
              </a:rPr>
              <a:t> library to craft a basic GUI featuring "Start" and "Stop" buttons for managing keylogging operations.</a:t>
            </a:r>
            <a:endParaRPr lang="en-IN" sz="15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ea typeface="Franklin Gothic Demi"/>
              </a:rPr>
              <a:t>Algorithm &amp; Deployment</a:t>
            </a:r>
            <a:endParaRPr lang="en-US" sz="4400" b="0" strike="noStrike" spc="-1">
              <a:solidFill>
                <a:srgbClr val="000000"/>
              </a:solidFill>
              <a:latin typeface="Franklin Gothic Book"/>
            </a:endParaRPr>
          </a:p>
        </p:txBody>
      </p:sp>
      <p:sp>
        <p:nvSpPr>
          <p:cNvPr id="147" name="TextShape 2"/>
          <p:cNvSpPr txBox="1"/>
          <p:nvPr/>
        </p:nvSpPr>
        <p:spPr>
          <a:xfrm>
            <a:off x="581040" y="1231920"/>
            <a:ext cx="11029320" cy="5735498"/>
          </a:xfrm>
          <a:prstGeom prst="rect">
            <a:avLst/>
          </a:prstGeom>
          <a:noFill/>
          <a:ln>
            <a:noFill/>
          </a:ln>
        </p:spPr>
        <p:txBody>
          <a:bodyPr anchor="ctr">
            <a:noAutofit/>
          </a:bodyPr>
          <a:lstStyle/>
          <a:p>
            <a:pPr marL="431800" indent="-323850">
              <a:spcBef>
                <a:spcPts val="1415"/>
              </a:spcBef>
              <a:buClr>
                <a:srgbClr val="000000"/>
              </a:buClr>
              <a:buSzPct val="45000"/>
              <a:buFont typeface="Wingdings" panose="05000000000000000000" pitchFamily="2" charset="2"/>
              <a:buChar char=""/>
            </a:pPr>
            <a:r>
              <a:rPr lang="en-US" sz="1500" b="1" strike="noStrike" spc="-1" dirty="0">
                <a:solidFill>
                  <a:srgbClr val="404040"/>
                </a:solidFill>
                <a:latin typeface="Arial" panose="020B0604020202020204" pitchFamily="34" charset="0"/>
                <a:cs typeface="Arial" panose="020B0604020202020204" pitchFamily="34" charset="0"/>
              </a:rPr>
              <a:t>1. Library Import:</a:t>
            </a:r>
            <a:endParaRPr lang="en-US" sz="1500" b="0" strike="noStrike" spc="-1" dirty="0">
              <a:solidFill>
                <a:srgbClr val="404040"/>
              </a:solidFill>
              <a:latin typeface="Arial" panose="020B0604020202020204" pitchFamily="34" charset="0"/>
              <a:cs typeface="Arial" panose="020B0604020202020204" pitchFamily="34" charset="0"/>
            </a:endParaRPr>
          </a:p>
          <a:p>
            <a:pPr marL="850900" lvl="1" indent="-285750">
              <a:spcBef>
                <a:spcPts val="1415"/>
              </a:spcBef>
              <a:buClr>
                <a:srgbClr val="000000"/>
              </a:buClr>
              <a:buSzPct val="45000"/>
              <a:buFont typeface="Arial" panose="020B0604020202020204" pitchFamily="34" charset="0"/>
              <a:buChar char="‾"/>
            </a:pPr>
            <a:r>
              <a:rPr lang="en-US" sz="1500" b="0" strike="noStrike" spc="-1" dirty="0">
                <a:solidFill>
                  <a:srgbClr val="404040"/>
                </a:solidFill>
                <a:latin typeface="Arial" panose="020B0604020202020204" pitchFamily="34" charset="0"/>
                <a:cs typeface="Arial" panose="020B0604020202020204" pitchFamily="34" charset="0"/>
              </a:rPr>
              <a:t>The code starts by importing the necessary library: </a:t>
            </a:r>
            <a:r>
              <a:rPr lang="en-US" sz="1500" b="0" strike="noStrike" spc="-1" dirty="0" err="1">
                <a:solidFill>
                  <a:srgbClr val="404040"/>
                </a:solidFill>
                <a:latin typeface="Arial" panose="020B0604020202020204" pitchFamily="34" charset="0"/>
                <a:cs typeface="Arial" panose="020B0604020202020204" pitchFamily="34" charset="0"/>
              </a:rPr>
              <a:t>pynput</a:t>
            </a:r>
            <a:r>
              <a:rPr lang="en-US" sz="1500" b="0" strike="noStrike" spc="-1" dirty="0">
                <a:solidFill>
                  <a:srgbClr val="404040"/>
                </a:solidFill>
                <a:latin typeface="Arial" panose="020B0604020202020204" pitchFamily="34" charset="0"/>
                <a:cs typeface="Arial" panose="020B0604020202020204" pitchFamily="34" charset="0"/>
              </a:rPr>
              <a:t>. This library provides functions to listen for keyboard events on the user's computer.</a:t>
            </a:r>
            <a:endParaRPr lang="en-US" sz="1500" b="0" strike="noStrike" spc="-1" dirty="0">
              <a:solidFill>
                <a:srgbClr val="404040"/>
              </a:solidFill>
              <a:latin typeface="Arial" panose="020B0604020202020204" pitchFamily="34" charset="0"/>
              <a:cs typeface="Arial" panose="020B0604020202020204" pitchFamily="34" charset="0"/>
            </a:endParaRPr>
          </a:p>
          <a:p>
            <a:pPr marL="431800" indent="-323850">
              <a:spcBef>
                <a:spcPts val="1415"/>
              </a:spcBef>
              <a:buClr>
                <a:srgbClr val="000000"/>
              </a:buClr>
              <a:buSzPct val="45000"/>
              <a:buFont typeface="Wingdings" panose="05000000000000000000" pitchFamily="2" charset="2"/>
              <a:buChar char=""/>
            </a:pPr>
            <a:r>
              <a:rPr lang="en-US" sz="1500" b="1" strike="noStrike" spc="-1" dirty="0">
                <a:solidFill>
                  <a:srgbClr val="404040"/>
                </a:solidFill>
                <a:latin typeface="Arial" panose="020B0604020202020204" pitchFamily="34" charset="0"/>
                <a:cs typeface="Arial" panose="020B0604020202020204" pitchFamily="34" charset="0"/>
              </a:rPr>
              <a:t>2. Keystroke Capture Function:</a:t>
            </a:r>
            <a:endParaRPr lang="en-US" sz="1500" b="0" strike="noStrike" spc="-1" dirty="0">
              <a:solidFill>
                <a:srgbClr val="404040"/>
              </a:solidFill>
              <a:latin typeface="Arial" panose="020B0604020202020204" pitchFamily="34" charset="0"/>
              <a:cs typeface="Arial" panose="020B0604020202020204" pitchFamily="34" charset="0"/>
            </a:endParaRPr>
          </a:p>
          <a:p>
            <a:pPr marL="864235" lvl="1" indent="-323850">
              <a:spcBef>
                <a:spcPts val="1135"/>
              </a:spcBef>
              <a:buClr>
                <a:srgbClr val="000000"/>
              </a:buClr>
              <a:buSzPct val="75000"/>
              <a:buFont typeface="Symbol" panose="05050102010706020507" charset="2"/>
              <a:buChar char=""/>
            </a:pPr>
            <a:r>
              <a:rPr lang="en-US" sz="1500" b="0" strike="noStrike" spc="-1" dirty="0">
                <a:solidFill>
                  <a:srgbClr val="404040"/>
                </a:solidFill>
                <a:latin typeface="Arial" panose="020B0604020202020204" pitchFamily="34" charset="0"/>
                <a:cs typeface="Arial" panose="020B0604020202020204" pitchFamily="34" charset="0"/>
              </a:rPr>
              <a:t>A function named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is defined. This function gets called whenever a key is pressed on the keyboard.</a:t>
            </a:r>
            <a:endParaRPr lang="en-US" sz="1500" b="0" strike="noStrike" spc="-1" dirty="0">
              <a:solidFill>
                <a:srgbClr val="404040"/>
              </a:solidFill>
              <a:latin typeface="Arial" panose="020B0604020202020204" pitchFamily="34" charset="0"/>
              <a:cs typeface="Arial" panose="020B0604020202020204" pitchFamily="34" charset="0"/>
            </a:endParaRPr>
          </a:p>
          <a:p>
            <a:pPr marL="864235" lvl="1" indent="-323850">
              <a:spcBef>
                <a:spcPts val="1135"/>
              </a:spcBef>
              <a:buClr>
                <a:srgbClr val="000000"/>
              </a:buClr>
              <a:buSzPct val="75000"/>
              <a:buFont typeface="Symbol" panose="05050102010706020507" charset="2"/>
              <a:buChar char=""/>
            </a:pPr>
            <a:r>
              <a:rPr lang="en-US" sz="1500" b="0" strike="noStrike" spc="-1" dirty="0">
                <a:solidFill>
                  <a:srgbClr val="404040"/>
                </a:solidFill>
                <a:latin typeface="Arial" panose="020B0604020202020204" pitchFamily="34" charset="0"/>
                <a:cs typeface="Arial" panose="020B0604020202020204" pitchFamily="34" charset="0"/>
              </a:rPr>
              <a:t>Inside the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function:</a:t>
            </a:r>
            <a:endParaRPr lang="en-US" sz="1500" b="0" strike="noStrike" spc="-1" dirty="0">
              <a:solidFill>
                <a:srgbClr val="404040"/>
              </a:solidFill>
              <a:latin typeface="Arial" panose="020B0604020202020204" pitchFamily="34" charset="0"/>
              <a:cs typeface="Arial" panose="020B0604020202020204" pitchFamily="34" charset="0"/>
            </a:endParaRPr>
          </a:p>
          <a:p>
            <a:pPr marL="1296035" lvl="2" indent="-288290">
              <a:spcBef>
                <a:spcPts val="850"/>
              </a:spcBef>
              <a:buClr>
                <a:srgbClr val="000000"/>
              </a:buClr>
              <a:buSzPct val="45000"/>
              <a:buFont typeface="Wingdings" panose="05000000000000000000" pitchFamily="2" charset="2"/>
              <a:buChar char=""/>
            </a:pPr>
            <a:r>
              <a:rPr lang="en-US" sz="1500" b="0" strike="noStrike" spc="-1" dirty="0">
                <a:solidFill>
                  <a:srgbClr val="404040"/>
                </a:solidFill>
                <a:latin typeface="Arial" panose="020B0604020202020204" pitchFamily="34" charset="0"/>
                <a:cs typeface="Arial" panose="020B0604020202020204" pitchFamily="34" charset="0"/>
              </a:rPr>
              <a:t>The </a:t>
            </a:r>
            <a:r>
              <a:rPr lang="en-US" sz="1500" b="0" strike="noStrike" spc="-1" dirty="0" err="1">
                <a:solidFill>
                  <a:srgbClr val="404040"/>
                </a:solidFill>
                <a:latin typeface="Arial" panose="020B0604020202020204" pitchFamily="34" charset="0"/>
                <a:cs typeface="Arial" panose="020B0604020202020204" pitchFamily="34" charset="0"/>
              </a:rPr>
              <a:t>pressed_key</a:t>
            </a:r>
            <a:r>
              <a:rPr lang="en-US" sz="1500" b="0" strike="noStrike" spc="-1" dirty="0">
                <a:solidFill>
                  <a:srgbClr val="404040"/>
                </a:solidFill>
                <a:latin typeface="Arial" panose="020B0604020202020204" pitchFamily="34" charset="0"/>
                <a:cs typeface="Arial" panose="020B0604020202020204" pitchFamily="34" charset="0"/>
              </a:rPr>
              <a:t> variable stores the information about the pressed key using </a:t>
            </a:r>
            <a:r>
              <a:rPr lang="en-US" sz="1500" b="0" strike="noStrike" spc="-1" dirty="0" err="1">
                <a:solidFill>
                  <a:srgbClr val="404040"/>
                </a:solidFill>
                <a:latin typeface="Arial" panose="020B0604020202020204" pitchFamily="34" charset="0"/>
                <a:cs typeface="Arial" panose="020B0604020202020204" pitchFamily="34" charset="0"/>
              </a:rPr>
              <a:t>key.char</a:t>
            </a:r>
            <a:r>
              <a:rPr lang="en-US" sz="1500" b="0" strike="noStrike" spc="-1" dirty="0">
                <a:solidFill>
                  <a:srgbClr val="404040"/>
                </a:solidFill>
                <a:latin typeface="Arial" panose="020B0604020202020204" pitchFamily="34" charset="0"/>
                <a:cs typeface="Arial" panose="020B0604020202020204" pitchFamily="34" charset="0"/>
              </a:rPr>
              <a:t> (for printable characters) or key.name (for non-printable keys like function keys).</a:t>
            </a:r>
            <a:endParaRPr lang="en-US" sz="1500" b="0" strike="noStrike" spc="-1" dirty="0">
              <a:solidFill>
                <a:srgbClr val="404040"/>
              </a:solidFill>
              <a:latin typeface="Arial" panose="020B0604020202020204" pitchFamily="34" charset="0"/>
              <a:cs typeface="Arial" panose="020B0604020202020204" pitchFamily="34" charset="0"/>
            </a:endParaRPr>
          </a:p>
          <a:p>
            <a:pPr marL="1296035" lvl="2" indent="-288290">
              <a:spcBef>
                <a:spcPts val="850"/>
              </a:spcBef>
              <a:buClr>
                <a:srgbClr val="000000"/>
              </a:buClr>
              <a:buSzPct val="45000"/>
              <a:buFont typeface="Wingdings" panose="05000000000000000000" pitchFamily="2" charset="2"/>
              <a:buChar char=""/>
            </a:pPr>
            <a:r>
              <a:rPr lang="en-US" sz="1500" b="0" strike="noStrike" spc="-1" dirty="0">
                <a:solidFill>
                  <a:srgbClr val="404040"/>
                </a:solidFill>
                <a:latin typeface="Arial" panose="020B0604020202020204" pitchFamily="34" charset="0"/>
                <a:cs typeface="Arial" panose="020B0604020202020204" pitchFamily="34" charset="0"/>
              </a:rPr>
              <a:t>The captured key information (potentially including press/release state) is appended to a list named </a:t>
            </a:r>
            <a:r>
              <a:rPr lang="en-US" sz="1500" b="0" strike="noStrike" spc="-1" dirty="0" err="1">
                <a:solidFill>
                  <a:srgbClr val="404040"/>
                </a:solidFill>
                <a:latin typeface="Arial" panose="020B0604020202020204" pitchFamily="34" charset="0"/>
                <a:cs typeface="Arial" panose="020B0604020202020204" pitchFamily="34" charset="0"/>
              </a:rPr>
              <a:t>keys_used</a:t>
            </a:r>
            <a:r>
              <a:rPr lang="en-US" sz="1500" b="0" strike="noStrike" spc="-1" dirty="0">
                <a:solidFill>
                  <a:srgbClr val="404040"/>
                </a:solidFill>
                <a:latin typeface="Arial" panose="020B0604020202020204" pitchFamily="34" charset="0"/>
                <a:cs typeface="Arial" panose="020B0604020202020204" pitchFamily="34" charset="0"/>
              </a:rPr>
              <a:t>.</a:t>
            </a:r>
            <a:endParaRPr lang="en-US" sz="1500" b="0" strike="noStrike" spc="-1" dirty="0">
              <a:solidFill>
                <a:srgbClr val="404040"/>
              </a:solidFill>
              <a:latin typeface="Arial" panose="020B0604020202020204" pitchFamily="34" charset="0"/>
              <a:cs typeface="Arial" panose="020B0604020202020204" pitchFamily="34" charset="0"/>
            </a:endParaRPr>
          </a:p>
          <a:p>
            <a:pPr marL="431800" indent="-323850">
              <a:spcBef>
                <a:spcPts val="1415"/>
              </a:spcBef>
              <a:buClr>
                <a:srgbClr val="000000"/>
              </a:buClr>
              <a:buSzPct val="45000"/>
              <a:buFont typeface="Wingdings" panose="05000000000000000000" pitchFamily="2" charset="2"/>
              <a:buChar char=""/>
            </a:pPr>
            <a:r>
              <a:rPr lang="en-US" sz="1500" b="1" strike="noStrike" spc="-1" dirty="0">
                <a:solidFill>
                  <a:srgbClr val="404040"/>
                </a:solidFill>
                <a:latin typeface="Arial" panose="020B0604020202020204" pitchFamily="34" charset="0"/>
                <a:cs typeface="Arial" panose="020B0604020202020204" pitchFamily="34" charset="0"/>
              </a:rPr>
              <a:t>3. Data Storage:</a:t>
            </a:r>
            <a:endParaRPr lang="en-US" sz="1500" b="0" strike="noStrike" spc="-1" dirty="0">
              <a:solidFill>
                <a:srgbClr val="404040"/>
              </a:solidFill>
              <a:latin typeface="Arial" panose="020B0604020202020204" pitchFamily="34" charset="0"/>
              <a:cs typeface="Arial" panose="020B0604020202020204" pitchFamily="34" charset="0"/>
            </a:endParaRPr>
          </a:p>
          <a:p>
            <a:pPr marL="864235" lvl="1" indent="-323850">
              <a:spcBef>
                <a:spcPts val="1135"/>
              </a:spcBef>
              <a:buClr>
                <a:srgbClr val="000000"/>
              </a:buClr>
              <a:buSzPct val="75000"/>
              <a:buFont typeface="Symbol" panose="05050102010706020507" charset="2"/>
              <a:buChar char=""/>
            </a:pPr>
            <a:r>
              <a:rPr lang="en-US" sz="1500" b="0" strike="noStrike" spc="-1" dirty="0">
                <a:solidFill>
                  <a:srgbClr val="404040"/>
                </a:solidFill>
                <a:latin typeface="Arial" panose="020B0604020202020204" pitchFamily="34" charset="0"/>
                <a:cs typeface="Arial" panose="020B0604020202020204" pitchFamily="34" charset="0"/>
              </a:rPr>
              <a:t>The code defines two functions for storing the captured keystrokes:</a:t>
            </a:r>
            <a:endParaRPr lang="en-US" sz="1500" spc="-1" dirty="0">
              <a:solidFill>
                <a:srgbClr val="404040"/>
              </a:solidFill>
              <a:latin typeface="Arial" panose="020B0604020202020204" pitchFamily="34" charset="0"/>
              <a:cs typeface="Arial" panose="020B0604020202020204" pitchFamily="34" charset="0"/>
            </a:endParaRPr>
          </a:p>
          <a:p>
            <a:pPr marL="539750" lvl="1">
              <a:spcBef>
                <a:spcPts val="1135"/>
              </a:spcBef>
              <a:buClr>
                <a:srgbClr val="000000"/>
              </a:buClr>
              <a:buSzPct val="75000"/>
            </a:pPr>
            <a:endParaRPr lang="en-US" sz="1500" b="0" strike="noStrike" spc="-1" dirty="0">
              <a:solidFill>
                <a:srgbClr val="404040"/>
              </a:solidFill>
              <a:latin typeface="Arial" panose="020B0604020202020204" pitchFamily="34" charset="0"/>
              <a:cs typeface="Arial" panose="020B0604020202020204" pitchFamily="34" charset="0"/>
            </a:endParaRPr>
          </a:p>
          <a:p>
            <a:pPr marL="1346200" lvl="3" indent="-215900">
              <a:buClr>
                <a:srgbClr val="000000"/>
              </a:buClr>
              <a:buSzPct val="45000"/>
              <a:buFont typeface="Wingdings" panose="05000000000000000000" pitchFamily="2" charset="2"/>
              <a:buChar char=""/>
            </a:pPr>
            <a:r>
              <a:rPr lang="en-IN" sz="1500" b="1" strike="noStrike" spc="-1" dirty="0" err="1">
                <a:latin typeface="Arial" panose="020B0604020202020204"/>
              </a:rPr>
              <a:t>write_keys_to_file</a:t>
            </a:r>
            <a:r>
              <a:rPr lang="en-IN" sz="1500" b="1" strike="noStrike" spc="-1" dirty="0">
                <a:latin typeface="Arial" panose="020B0604020202020204"/>
              </a:rPr>
              <a:t>(</a:t>
            </a:r>
            <a:r>
              <a:rPr lang="en-IN" sz="1500" b="1" strike="noStrike" spc="-1" dirty="0" err="1">
                <a:latin typeface="Arial" panose="020B0604020202020204"/>
              </a:rPr>
              <a:t>keys_used</a:t>
            </a:r>
            <a:r>
              <a:rPr lang="en-IN" sz="1500" b="1" strike="noStrike" spc="-1" dirty="0">
                <a:latin typeface="Arial" panose="020B0604020202020204"/>
              </a:rPr>
              <a:t>):</a:t>
            </a:r>
            <a:r>
              <a:rPr lang="en-IN" sz="1500" b="0" strike="noStrike" spc="-1" dirty="0">
                <a:latin typeface="Arial" panose="020B0604020202020204"/>
              </a:rPr>
              <a:t>	</a:t>
            </a:r>
            <a:endParaRPr lang="en-IN" sz="1500" b="0" strike="noStrike" spc="-1" dirty="0">
              <a:latin typeface="Arial" panose="020B0604020202020204"/>
            </a:endParaRPr>
          </a:p>
          <a:p>
            <a:pPr marL="1346200" lvl="3" indent="-215900">
              <a:buClr>
                <a:srgbClr val="000000"/>
              </a:buClr>
              <a:buSzPct val="45000"/>
              <a:buFont typeface="Wingdings" panose="05000000000000000000" pitchFamily="2" charset="2"/>
              <a:buChar char=""/>
            </a:pPr>
            <a:endParaRPr lang="en-IN" sz="1500" b="0" strike="noStrike" spc="-1" dirty="0">
              <a:latin typeface="Arial" panose="020B0604020202020204"/>
            </a:endParaRPr>
          </a:p>
          <a:p>
            <a:pPr marL="1778635" lvl="5" indent="-215900">
              <a:buClr>
                <a:srgbClr val="000000"/>
              </a:buClr>
              <a:buSzPct val="45000"/>
              <a:buFont typeface="Wingdings" panose="05000000000000000000" pitchFamily="2" charset="2"/>
              <a:buChar char=""/>
            </a:pPr>
            <a:r>
              <a:rPr lang="en-IN" sz="1500" b="0" strike="noStrike" spc="-1" dirty="0">
                <a:latin typeface="Arial" panose="020B0604020202020204"/>
              </a:rPr>
              <a:t>This function takes the list of captured keys (</a:t>
            </a:r>
            <a:r>
              <a:rPr lang="en-IN" sz="1500" b="0" strike="noStrike" spc="-1" dirty="0" err="1">
                <a:latin typeface="Arial" panose="020B0604020202020204"/>
              </a:rPr>
              <a:t>keys_used</a:t>
            </a:r>
            <a:r>
              <a:rPr lang="en-IN" sz="1500" b="0" strike="noStrike" spc="-1" dirty="0">
                <a:latin typeface="Arial" panose="020B0604020202020204"/>
              </a:rPr>
              <a:t>) and writes them to a plain text file named 	key_log.txt. Each key is written on a separate line.</a:t>
            </a:r>
            <a:endParaRPr lang="en-IN" sz="1500" b="0" strike="noStrike" spc="-1" dirty="0">
              <a:latin typeface="Arial" panose="020B0604020202020204"/>
            </a:endParaRPr>
          </a:p>
          <a:p>
            <a:pPr marL="864235" lvl="1" indent="-323850">
              <a:spcBef>
                <a:spcPts val="1135"/>
              </a:spcBef>
              <a:buClr>
                <a:srgbClr val="000000"/>
              </a:buClr>
              <a:buSzPct val="75000"/>
              <a:buFont typeface="Symbol" panose="05050102010706020507" charset="2"/>
              <a:buChar char=""/>
            </a:pP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07564" y="737820"/>
            <a:ext cx="10784264" cy="5382360"/>
          </a:xfrm>
          <a:prstGeom prst="rect">
            <a:avLst/>
          </a:prstGeom>
          <a:noFill/>
          <a:ln>
            <a:noFill/>
          </a:ln>
        </p:spPr>
        <p:txBody>
          <a:bodyPr lIns="90000" tIns="45000" rIns="90000" bIns="45000">
            <a:noAutofit/>
          </a:bodyPr>
          <a:lstStyle/>
          <a:p>
            <a:endParaRPr lang="en-IN" sz="1500" b="0" strike="noStrike" spc="-1" dirty="0">
              <a:latin typeface="Arial" panose="020B0604020202020204"/>
            </a:endParaRPr>
          </a:p>
          <a:p>
            <a:endParaRPr lang="en-IN" sz="1500" b="0" strike="noStrike" spc="-1" dirty="0">
              <a:latin typeface="Arial" panose="020B0604020202020204"/>
            </a:endParaRPr>
          </a:p>
          <a:p>
            <a:pPr marL="889000" lvl="2" indent="-215900">
              <a:buClr>
                <a:srgbClr val="000000"/>
              </a:buClr>
              <a:buSzPct val="45000"/>
              <a:buFont typeface="Wingdings" panose="05000000000000000000" pitchFamily="2" charset="2"/>
              <a:buChar char=""/>
            </a:pPr>
            <a:r>
              <a:rPr lang="en-IN" sz="1500" b="1" strike="noStrike" spc="-1" dirty="0" err="1">
                <a:latin typeface="Arial" panose="020B0604020202020204"/>
              </a:rPr>
              <a:t>write_keys_to_json</a:t>
            </a:r>
            <a:r>
              <a:rPr lang="en-IN" sz="1500" b="1" strike="noStrike" spc="-1" dirty="0">
                <a:latin typeface="Arial" panose="020B0604020202020204"/>
              </a:rPr>
              <a:t>(</a:t>
            </a:r>
            <a:r>
              <a:rPr lang="en-IN" sz="1500" b="1" strike="noStrike" spc="-1" dirty="0" err="1">
                <a:latin typeface="Arial" panose="020B0604020202020204"/>
              </a:rPr>
              <a:t>keys_used</a:t>
            </a:r>
            <a:r>
              <a:rPr lang="en-IN" sz="1500" b="1" strike="noStrike" spc="-1" dirty="0">
                <a:latin typeface="Arial" panose="020B0604020202020204"/>
              </a:rPr>
              <a:t>):</a:t>
            </a:r>
            <a:r>
              <a:rPr lang="en-IN" sz="1500" b="0" strike="noStrike" spc="-1" dirty="0">
                <a:latin typeface="Arial" panose="020B0604020202020204"/>
              </a:rPr>
              <a:t> </a:t>
            </a:r>
            <a:endParaRPr lang="en-IN" sz="1500" b="0" strike="noStrike" spc="-1" dirty="0">
              <a:latin typeface="Arial" panose="020B0604020202020204"/>
            </a:endParaRPr>
          </a:p>
          <a:p>
            <a:pPr marL="889000" lvl="2" indent="-215900">
              <a:buClr>
                <a:srgbClr val="000000"/>
              </a:buClr>
              <a:buSzPct val="45000"/>
              <a:buFont typeface="Wingdings" panose="05000000000000000000" pitchFamily="2" charset="2"/>
              <a:buChar char=""/>
            </a:pPr>
            <a:endParaRPr lang="en-IN" sz="1500" b="0" strike="noStrike" spc="-1" dirty="0">
              <a:latin typeface="Arial" panose="020B0604020202020204"/>
            </a:endParaRPr>
          </a:p>
          <a:p>
            <a:pPr marL="1321435" lvl="4" indent="-215900">
              <a:buClr>
                <a:srgbClr val="000000"/>
              </a:buClr>
              <a:buSzPct val="45000"/>
              <a:buFont typeface="Wingdings" panose="05000000000000000000" pitchFamily="2" charset="2"/>
              <a:buChar char=""/>
            </a:pPr>
            <a:r>
              <a:rPr lang="en-IN" sz="1500" b="0" strike="noStrike" spc="-1" dirty="0">
                <a:latin typeface="Arial" panose="020B0604020202020204"/>
              </a:rPr>
              <a:t>This function also takes the </a:t>
            </a:r>
            <a:r>
              <a:rPr lang="en-IN" sz="1500" b="0" strike="noStrike" spc="-1" dirty="0" err="1">
                <a:latin typeface="Arial" panose="020B0604020202020204"/>
              </a:rPr>
              <a:t>keys_used</a:t>
            </a:r>
            <a:r>
              <a:rPr lang="en-IN" sz="1500" b="0" strike="noStrike" spc="-1" dirty="0">
                <a:latin typeface="Arial" panose="020B0604020202020204"/>
              </a:rPr>
              <a:t> list, but it converts it into JSON format and writes it to a file named </a:t>
            </a:r>
            <a:r>
              <a:rPr lang="en-IN" sz="1500" b="0" strike="noStrike" spc="-1" dirty="0" err="1">
                <a:latin typeface="Arial" panose="020B0604020202020204"/>
              </a:rPr>
              <a:t>key_log.json</a:t>
            </a:r>
            <a:r>
              <a:rPr lang="en-IN" sz="1500" b="0" strike="noStrike" spc="-1" dirty="0">
                <a:latin typeface="Arial" panose="020B0604020202020204"/>
              </a:rPr>
              <a:t>. This JSON file potentially allows for storing additional information about the keystrokes .</a:t>
            </a:r>
            <a:endParaRPr lang="en-IN" sz="1500" b="0" strike="noStrike" spc="-1" dirty="0">
              <a:latin typeface="Arial" panose="020B0604020202020204"/>
            </a:endParaRPr>
          </a:p>
          <a:p>
            <a:pPr marL="1104900" lvl="4">
              <a:buClr>
                <a:srgbClr val="000000"/>
              </a:buClr>
              <a:buSzPct val="45000"/>
            </a:pPr>
            <a:endParaRPr lang="en-IN" sz="1500" b="0" strike="noStrike" spc="-1" dirty="0">
              <a:latin typeface="Arial" panose="020B0604020202020204"/>
            </a:endParaRPr>
          </a:p>
          <a:p>
            <a:endParaRPr lang="en-IN" sz="1500" b="0" strike="noStrike" spc="-1" dirty="0">
              <a:latin typeface="Arial" panose="020B0604020202020204"/>
            </a:endParaRPr>
          </a:p>
          <a:p>
            <a:r>
              <a:rPr lang="en-IN" sz="1500" b="1" strike="noStrike" spc="-1" dirty="0">
                <a:latin typeface="Arial" panose="020B0604020202020204"/>
              </a:rPr>
              <a:t>4. User Interface (GUI):</a:t>
            </a:r>
            <a:endParaRPr lang="en-IN" sz="1500" b="0" strike="noStrike" spc="-1" dirty="0">
              <a:latin typeface="Arial" panose="020B0604020202020204"/>
            </a:endParaRPr>
          </a:p>
          <a:p>
            <a:endParaRPr lang="en-IN" sz="1500" b="0" strike="noStrike" spc="-1" dirty="0">
              <a:latin typeface="Arial" panose="020B0604020202020204"/>
            </a:endParaRPr>
          </a:p>
          <a:p>
            <a:pPr marL="647700" lvl="2" indent="-215900">
              <a:buClr>
                <a:srgbClr val="000000"/>
              </a:buClr>
              <a:buSzPct val="45000"/>
              <a:buFont typeface="Wingdings" panose="05000000000000000000" pitchFamily="2" charset="2"/>
              <a:buChar char=""/>
            </a:pPr>
            <a:r>
              <a:rPr lang="en-IN" sz="1500" b="0" strike="noStrike" spc="-1" dirty="0">
                <a:latin typeface="Arial" panose="020B0604020202020204"/>
              </a:rPr>
              <a:t>The code utilizes the </a:t>
            </a:r>
            <a:r>
              <a:rPr lang="en-IN" sz="1500" b="0" strike="noStrike" spc="-1" dirty="0" err="1">
                <a:latin typeface="Arial" panose="020B0604020202020204"/>
              </a:rPr>
              <a:t>tkinter</a:t>
            </a:r>
            <a:r>
              <a:rPr lang="en-IN" sz="1500" b="0" strike="noStrike" spc="-1" dirty="0">
                <a:latin typeface="Arial" panose="020B0604020202020204"/>
              </a:rPr>
              <a:t> library to create a simple graphical user interface (GUI).</a:t>
            </a:r>
            <a:endParaRPr lang="en-IN" sz="1500" b="0" strike="noStrike" spc="-1" dirty="0">
              <a:latin typeface="Arial" panose="020B0604020202020204"/>
            </a:endParaRPr>
          </a:p>
          <a:p>
            <a:pPr marL="647700" lvl="2" indent="-215900">
              <a:buClr>
                <a:srgbClr val="000000"/>
              </a:buClr>
              <a:buSzPct val="45000"/>
              <a:buFont typeface="Wingdings" panose="05000000000000000000" pitchFamily="2" charset="2"/>
              <a:buChar char=""/>
            </a:pPr>
            <a:r>
              <a:rPr lang="en-IN" sz="1500" b="0" strike="noStrike" spc="-1" dirty="0">
                <a:latin typeface="Arial" panose="020B0604020202020204"/>
              </a:rPr>
              <a:t>The GUI consists of a label displaying a message ("Log Started" or "Log Stopped") and two buttons:</a:t>
            </a:r>
            <a:endParaRPr lang="en-IN" sz="1500" b="0" strike="noStrike" spc="-1" dirty="0">
              <a:latin typeface="Arial" panose="020B0604020202020204"/>
            </a:endParaRPr>
          </a:p>
          <a:p>
            <a:pPr marL="647700" lvl="2" indent="-215900">
              <a:buClr>
                <a:srgbClr val="000000"/>
              </a:buClr>
              <a:buSzPct val="45000"/>
              <a:buFont typeface="Wingdings" panose="05000000000000000000" pitchFamily="2" charset="2"/>
              <a:buChar char=""/>
            </a:pPr>
            <a:endParaRPr lang="en-IN" sz="1500" b="0" strike="noStrike" spc="-1" dirty="0">
              <a:latin typeface="Arial" panose="020B0604020202020204"/>
            </a:endParaRPr>
          </a:p>
          <a:p>
            <a:r>
              <a:rPr lang="en-IN" sz="1500" b="0" strike="noStrike" spc="-1" dirty="0">
                <a:latin typeface="Arial" panose="020B0604020202020204"/>
              </a:rPr>
              <a:t>	</a:t>
            </a:r>
            <a:r>
              <a:rPr lang="en-IN" sz="1500" b="1" strike="noStrike" spc="-1" dirty="0">
                <a:latin typeface="Arial" panose="020B0604020202020204"/>
              </a:rPr>
              <a:t>"Start":  c</a:t>
            </a:r>
            <a:r>
              <a:rPr lang="en-IN" sz="1500" b="0" strike="noStrike" spc="-1" dirty="0">
                <a:latin typeface="Arial" panose="020B0604020202020204"/>
              </a:rPr>
              <a:t>licking this button starts the keylogging process by calling the </a:t>
            </a:r>
            <a:r>
              <a:rPr lang="en-IN" sz="1500" b="0" strike="noStrike" spc="-1" dirty="0" err="1">
                <a:latin typeface="Arial" panose="020B0604020202020204"/>
              </a:rPr>
              <a:t>on_press</a:t>
            </a:r>
            <a:r>
              <a:rPr lang="en-IN" sz="1500" b="0" strike="noStrike" spc="-1" dirty="0">
                <a:latin typeface="Arial" panose="020B0604020202020204"/>
              </a:rPr>
              <a:t> function whenever a key is pressed.</a:t>
            </a:r>
            <a:endParaRPr lang="en-IN" sz="1500" b="0" strike="noStrike" spc="-1" dirty="0">
              <a:latin typeface="Arial" panose="020B0604020202020204"/>
            </a:endParaRPr>
          </a:p>
          <a:p>
            <a:r>
              <a:rPr lang="en-IN" sz="1500" b="0" strike="noStrike" spc="-1" dirty="0">
                <a:latin typeface="Arial" panose="020B0604020202020204"/>
              </a:rPr>
              <a:t>	</a:t>
            </a:r>
            <a:r>
              <a:rPr lang="en-IN" sz="1500" b="1" strike="noStrike" spc="-1" dirty="0">
                <a:latin typeface="Arial" panose="020B0604020202020204"/>
              </a:rPr>
              <a:t>"Stop"</a:t>
            </a:r>
            <a:r>
              <a:rPr lang="en-IN" sz="1500" b="0" strike="noStrike" spc="-1" dirty="0">
                <a:latin typeface="Arial" panose="020B0604020202020204"/>
              </a:rPr>
              <a:t>: Clicking this button stops the keylogging process by presumably preventing the </a:t>
            </a:r>
            <a:r>
              <a:rPr lang="en-IN" sz="1500" b="0" strike="noStrike" spc="-1" dirty="0" err="1">
                <a:latin typeface="Arial" panose="020B0604020202020204"/>
              </a:rPr>
              <a:t>on_press</a:t>
            </a:r>
            <a:r>
              <a:rPr lang="en-IN" sz="1500" b="0" strike="noStrike" spc="-1" dirty="0">
                <a:latin typeface="Arial" panose="020B0604020202020204"/>
              </a:rPr>
              <a:t> function from being called.</a:t>
            </a:r>
            <a:endParaRPr lang="en-IN" sz="1500" b="0" strike="noStrike" spc="-1" dirty="0">
              <a:latin typeface="Arial" panose="020B0604020202020204"/>
            </a:endParaRPr>
          </a:p>
          <a:p>
            <a:endParaRPr lang="en-IN" sz="1500" b="0" strike="noStrike" spc="-1" dirty="0">
              <a:latin typeface="Arial" panose="020B0604020202020204"/>
            </a:endParaRPr>
          </a:p>
          <a:p>
            <a:endParaRPr lang="en-IN" sz="1500" b="0" strike="noStrike" spc="-1" dirty="0">
              <a:latin typeface="Arial" panose="020B0604020202020204"/>
            </a:endParaRPr>
          </a:p>
          <a:p>
            <a:r>
              <a:rPr lang="en-IN" sz="1500" b="1" strike="noStrike" spc="-1" dirty="0">
                <a:latin typeface="Arial" panose="020B0604020202020204"/>
              </a:rPr>
              <a:t>5. Main Execution:</a:t>
            </a:r>
            <a:endParaRPr lang="en-IN" sz="1500" b="0" strike="noStrike" spc="-1" dirty="0">
              <a:latin typeface="Arial" panose="020B0604020202020204"/>
            </a:endParaRPr>
          </a:p>
          <a:p>
            <a:endParaRPr lang="en-IN" sz="1500" b="0" strike="noStrike" spc="-1" dirty="0">
              <a:latin typeface="Arial" panose="020B0604020202020204"/>
            </a:endParaRPr>
          </a:p>
          <a:p>
            <a:pPr marL="647700" lvl="2" indent="-215900">
              <a:buClr>
                <a:srgbClr val="000000"/>
              </a:buClr>
              <a:buSzPct val="45000"/>
              <a:buFont typeface="Wingdings" panose="05000000000000000000" pitchFamily="2" charset="2"/>
              <a:buChar char=""/>
            </a:pPr>
            <a:r>
              <a:rPr lang="en-IN" sz="1500" b="0" strike="noStrike" spc="-1" dirty="0">
                <a:latin typeface="Arial" panose="020B0604020202020204"/>
              </a:rPr>
              <a:t>The code includes a main function that creates the GUI window and starts the event loop, waiting for user interaction with the buttons.</a:t>
            </a:r>
            <a:endParaRPr lang="en-IN" sz="1500" b="0" strike="noStrike" spc="-1" dirty="0">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panose="020B0604020202020204"/>
                <a:ea typeface="Franklin Gothic Demi"/>
              </a:rPr>
              <a:t>Result</a:t>
            </a:r>
            <a:endParaRPr lang="en-US" sz="4400" b="0" strike="noStrike" spc="-1">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lstStyle/>
          <a:p>
            <a:pPr>
              <a:lnSpc>
                <a:spcPct val="110000"/>
              </a:lnSpc>
              <a:spcBef>
                <a:spcPts val="480"/>
              </a:spcBef>
              <a:spcAft>
                <a:spcPts val="600"/>
              </a:spcAft>
              <a:tabLst>
                <a:tab pos="0" algn="l"/>
              </a:tabLst>
            </a:pPr>
            <a:endParaRPr lang="en-US" sz="2400" b="0" strike="noStrike" spc="-1" dirty="0">
              <a:solidFill>
                <a:srgbClr val="404040"/>
              </a:solidFill>
              <a:latin typeface="Franklin Gothic Book"/>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93" t="17963" r="73015" b="50000"/>
          <a:stretch>
            <a:fillRect/>
          </a:stretch>
        </p:blipFill>
        <p:spPr>
          <a:xfrm>
            <a:off x="1480008" y="1528232"/>
            <a:ext cx="3157980" cy="3471801"/>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5232" t="14020" r="13247" b="18987"/>
          <a:stretch>
            <a:fillRect/>
          </a:stretch>
        </p:blipFill>
        <p:spPr>
          <a:xfrm>
            <a:off x="6095700" y="966960"/>
            <a:ext cx="5062193" cy="45943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7738</Words>
  <Application>WPS Presentation</Application>
  <PresentationFormat>Widescreen</PresentationFormat>
  <Paragraphs>138</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13</vt:i4>
      </vt:variant>
    </vt:vector>
  </HeadingPairs>
  <TitlesOfParts>
    <vt:vector size="30" baseType="lpstr">
      <vt:lpstr>Arial</vt:lpstr>
      <vt:lpstr>SimSun</vt:lpstr>
      <vt:lpstr>Wingdings</vt:lpstr>
      <vt:lpstr>Franklin Gothic Demi</vt:lpstr>
      <vt:lpstr>Liberation Mono</vt:lpstr>
      <vt:lpstr>Franklin Gothic Book</vt:lpstr>
      <vt:lpstr>Times New Roman</vt:lpstr>
      <vt:lpstr>Symbol</vt:lpstr>
      <vt:lpstr>Arial</vt:lpstr>
      <vt:lpstr>Wingdings 2</vt:lpstr>
      <vt:lpstr>Microsoft YaHei</vt:lpstr>
      <vt:lpstr>Arial Unicode MS</vt:lpstr>
      <vt:lpstr>Calibri</vt:lpstr>
      <vt:lpstr>DejaVu Sans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42</cp:revision>
  <dcterms:created xsi:type="dcterms:W3CDTF">2021-05-26T16:50:00Z</dcterms:created>
  <dcterms:modified xsi:type="dcterms:W3CDTF">2024-04-16T15:27:08Z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ICV">
    <vt:lpwstr>32150C594D604D8BBE7A39C4E887282B_12</vt:lpwstr>
  </property>
  <property fmtid="{D5CDD505-2E9C-101B-9397-08002B2CF9AE}" pid="13" name="KSOProductBuildVer">
    <vt:lpwstr>2057-12.2.0.13489</vt:lpwstr>
  </property>
</Properties>
</file>