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83941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89419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99350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73730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91697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03789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18072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78589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504765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44724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75179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79009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94634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05591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76140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60969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08477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0769974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VISHAALI U H</a:t>
            </a:r>
          </a:p>
          <a:p>
            <a:r>
              <a:rPr lang="en-US" sz="2400" dirty="0"/>
              <a:t>REGISTER NO:312215900 asunm1621312215900</a:t>
            </a:r>
          </a:p>
          <a:p>
            <a:r>
              <a:rPr lang="en-US" sz="2400" dirty="0"/>
              <a:t>DEPARTMENT: III B COM A &amp; F A</a:t>
            </a:r>
          </a:p>
          <a:p>
            <a:r>
              <a:rPr lang="en-US" sz="2400" dirty="0"/>
              <a:t>COLLEGE:SHRI SHANKARLAL SUNDARBAI SHASUN JAIN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990600" y="609600"/>
            <a:ext cx="3657600" cy="567463"/>
          </a:xfrm>
          <a:prstGeom prst="rect">
            <a:avLst/>
          </a:prstGeom>
        </p:spPr>
        <p:txBody>
          <a:bodyPr vert="horz" wrap="square" lIns="0" tIns="13335" rIns="0" bIns="0" rtlCol="0">
            <a:spAutoFit/>
          </a:bodyPr>
          <a:lstStyle/>
          <a:p>
            <a:pPr marL="12700">
              <a:lnSpc>
                <a:spcPct val="100000"/>
              </a:lnSpc>
              <a:spcBef>
                <a:spcPts val="105"/>
              </a:spcBef>
            </a:pPr>
            <a:r>
              <a:rPr sz="3600" b="1" spc="15" dirty="0">
                <a:solidFill>
                  <a:schemeClr val="accent1"/>
                </a:solidFill>
                <a:latin typeface="Arial Black" panose="020B0A04020102020204" pitchFamily="34" charset="0"/>
                <a:cs typeface="Trebuchet MS"/>
              </a:rPr>
              <a:t>M</a:t>
            </a:r>
            <a:r>
              <a:rPr sz="3600" b="1" dirty="0">
                <a:solidFill>
                  <a:schemeClr val="accent1"/>
                </a:solidFill>
                <a:latin typeface="Arial Black" panose="020B0A04020102020204" pitchFamily="34" charset="0"/>
                <a:cs typeface="Trebuchet MS"/>
              </a:rPr>
              <a:t>O</a:t>
            </a:r>
            <a:r>
              <a:rPr sz="3600" b="1" spc="-15" dirty="0">
                <a:solidFill>
                  <a:schemeClr val="accent1"/>
                </a:solidFill>
                <a:latin typeface="Arial Black" panose="020B0A04020102020204" pitchFamily="34" charset="0"/>
                <a:cs typeface="Trebuchet MS"/>
              </a:rPr>
              <a:t>D</a:t>
            </a:r>
            <a:r>
              <a:rPr sz="3600" b="1" spc="-35" dirty="0">
                <a:solidFill>
                  <a:schemeClr val="accent1"/>
                </a:solidFill>
                <a:latin typeface="Arial Black" panose="020B0A04020102020204" pitchFamily="34" charset="0"/>
                <a:cs typeface="Trebuchet MS"/>
              </a:rPr>
              <a:t>E</a:t>
            </a:r>
            <a:r>
              <a:rPr sz="3600" b="1" spc="-30" dirty="0">
                <a:solidFill>
                  <a:schemeClr val="accent1"/>
                </a:solidFill>
                <a:latin typeface="Arial Black" panose="020B0A04020102020204" pitchFamily="34" charset="0"/>
                <a:cs typeface="Trebuchet MS"/>
              </a:rPr>
              <a:t>LL</a:t>
            </a:r>
            <a:r>
              <a:rPr sz="3600" b="1" spc="-5" dirty="0">
                <a:solidFill>
                  <a:schemeClr val="accent1"/>
                </a:solidFill>
                <a:latin typeface="Arial Black" panose="020B0A04020102020204" pitchFamily="34" charset="0"/>
                <a:cs typeface="Trebuchet MS"/>
              </a:rPr>
              <a:t>I</a:t>
            </a:r>
            <a:r>
              <a:rPr sz="3600" b="1" spc="30" dirty="0">
                <a:solidFill>
                  <a:schemeClr val="accent1"/>
                </a:solidFill>
                <a:latin typeface="Arial Black" panose="020B0A04020102020204" pitchFamily="34" charset="0"/>
                <a:cs typeface="Trebuchet MS"/>
              </a:rPr>
              <a:t>N</a:t>
            </a:r>
            <a:r>
              <a:rPr sz="3600" b="1" spc="5" dirty="0">
                <a:solidFill>
                  <a:schemeClr val="accent1"/>
                </a:solidFill>
                <a:latin typeface="Arial Black" panose="020B0A04020102020204" pitchFamily="34" charset="0"/>
                <a:cs typeface="Trebuchet MS"/>
              </a:rPr>
              <a:t>G</a:t>
            </a:r>
            <a:endParaRPr sz="3600" dirty="0">
              <a:solidFill>
                <a:schemeClr val="accent1"/>
              </a:solidFill>
              <a:latin typeface="Arial Black" panose="020B0A04020102020204" pitchFamily="34"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56720774-104B-7DD2-6B47-A86995390495}"/>
              </a:ext>
            </a:extLst>
          </p:cNvPr>
          <p:cNvSpPr txBox="1"/>
          <p:nvPr/>
        </p:nvSpPr>
        <p:spPr>
          <a:xfrm>
            <a:off x="739775" y="1676401"/>
            <a:ext cx="8175625" cy="4893647"/>
          </a:xfrm>
          <a:prstGeom prst="rect">
            <a:avLst/>
          </a:prstGeom>
          <a:noFill/>
        </p:spPr>
        <p:txBody>
          <a:bodyPr wrap="square">
            <a:spAutoFit/>
          </a:bodyPr>
          <a:lstStyle/>
          <a:p>
            <a:pPr marL="342900" indent="-342900" algn="just">
              <a:buAutoNum type="arabicPeriod"/>
            </a:pPr>
            <a:r>
              <a:rPr lang="en-IN" sz="2400" b="1" u="sng" dirty="0">
                <a:solidFill>
                  <a:srgbClr val="FF0000"/>
                </a:solidFill>
                <a:latin typeface="Arial Rounded MT Bold" panose="020F0704030504030204" pitchFamily="34" charset="0"/>
                <a:cs typeface="Times New Roman" pitchFamily="18" charset="0"/>
              </a:rPr>
              <a:t>Data Collection: </a:t>
            </a:r>
          </a:p>
          <a:p>
            <a:pPr marL="342900" indent="-342900" algn="just"/>
            <a:r>
              <a:rPr lang="en-IN" sz="2400" b="1" i="1" dirty="0">
                <a:latin typeface="Arial Rounded MT Bold" panose="020F0704030504030204" pitchFamily="34" charset="0"/>
                <a:cs typeface="Times New Roman" pitchFamily="18" charset="0"/>
              </a:rPr>
              <a:t>                   </a:t>
            </a:r>
            <a:r>
              <a:rPr lang="en-IN" sz="2400" b="1" i="1" dirty="0">
                <a:solidFill>
                  <a:srgbClr val="002060"/>
                </a:solidFill>
                <a:latin typeface="Arial Rounded MT Bold" panose="020F0704030504030204" pitchFamily="34" charset="0"/>
                <a:cs typeface="Times New Roman" pitchFamily="18" charset="0"/>
              </a:rPr>
              <a:t>Data sourced from </a:t>
            </a:r>
            <a:r>
              <a:rPr lang="en-IN" sz="2400" b="1" i="1" dirty="0" err="1">
                <a:solidFill>
                  <a:srgbClr val="002060"/>
                </a:solidFill>
                <a:latin typeface="Arial Rounded MT Bold" panose="020F0704030504030204" pitchFamily="34" charset="0"/>
                <a:cs typeface="Times New Roman" pitchFamily="18" charset="0"/>
              </a:rPr>
              <a:t>Edunet</a:t>
            </a:r>
            <a:r>
              <a:rPr lang="en-IN" sz="2400" b="1" i="1" dirty="0">
                <a:solidFill>
                  <a:srgbClr val="002060"/>
                </a:solidFill>
                <a:latin typeface="Arial Rounded MT Bold" panose="020F0704030504030204" pitchFamily="34" charset="0"/>
                <a:cs typeface="Times New Roman" pitchFamily="18" charset="0"/>
              </a:rPr>
              <a:t> dashboard. </a:t>
            </a:r>
          </a:p>
          <a:p>
            <a:pPr marL="342900" indent="-342900" algn="just"/>
            <a:r>
              <a:rPr lang="en-IN" sz="2400" b="1" i="1" dirty="0">
                <a:latin typeface="Arial Rounded MT Bold" panose="020F0704030504030204" pitchFamily="34" charset="0"/>
                <a:cs typeface="Times New Roman" pitchFamily="18" charset="0"/>
              </a:rPr>
              <a:t> </a:t>
            </a:r>
            <a:r>
              <a:rPr lang="en-IN" sz="2400" b="1" i="1" dirty="0">
                <a:solidFill>
                  <a:srgbClr val="FF0000"/>
                </a:solidFill>
                <a:latin typeface="Arial Rounded MT Bold" panose="020F0704030504030204" pitchFamily="34" charset="0"/>
                <a:cs typeface="Times New Roman" pitchFamily="18" charset="0"/>
              </a:rPr>
              <a:t>2.  </a:t>
            </a:r>
            <a:r>
              <a:rPr lang="en-IN" sz="2400" b="1" u="sng" dirty="0">
                <a:solidFill>
                  <a:srgbClr val="FF0000"/>
                </a:solidFill>
                <a:latin typeface="Arial Rounded MT Bold" panose="020F0704030504030204" pitchFamily="34" charset="0"/>
                <a:cs typeface="Times New Roman" pitchFamily="18" charset="0"/>
              </a:rPr>
              <a:t>Feature Collection</a:t>
            </a:r>
            <a:r>
              <a:rPr lang="en-IN" sz="2400" b="1" i="1" dirty="0">
                <a:solidFill>
                  <a:srgbClr val="FF0000"/>
                </a:solidFill>
                <a:latin typeface="Arial Rounded MT Bold" panose="020F0704030504030204" pitchFamily="34" charset="0"/>
                <a:cs typeface="Times New Roman" pitchFamily="18" charset="0"/>
              </a:rPr>
              <a:t>:</a:t>
            </a:r>
          </a:p>
          <a:p>
            <a:pPr marL="342900" indent="-342900" algn="just"/>
            <a:r>
              <a:rPr lang="en-IN" sz="2400" b="1" i="1" dirty="0">
                <a:latin typeface="Arial Rounded MT Bold" panose="020F0704030504030204" pitchFamily="34" charset="0"/>
                <a:cs typeface="Times New Roman" pitchFamily="18" charset="0"/>
              </a:rPr>
              <a:t>                   </a:t>
            </a:r>
            <a:r>
              <a:rPr lang="en-IN" sz="2400" b="1" i="1" dirty="0">
                <a:solidFill>
                  <a:srgbClr val="002060"/>
                </a:solidFill>
                <a:latin typeface="Arial Rounded MT Bold" panose="020F0704030504030204" pitchFamily="34" charset="0"/>
                <a:cs typeface="Times New Roman" pitchFamily="18" charset="0"/>
              </a:rPr>
              <a:t>The listed 10 features selected for analysis.  </a:t>
            </a:r>
          </a:p>
          <a:p>
            <a:pPr marL="342900" indent="-342900" algn="just"/>
            <a:r>
              <a:rPr lang="en-IN" sz="2400" b="1" i="1" dirty="0">
                <a:solidFill>
                  <a:srgbClr val="FF0000"/>
                </a:solidFill>
                <a:latin typeface="Arial Rounded MT Bold" panose="020F0704030504030204" pitchFamily="34" charset="0"/>
                <a:cs typeface="Times New Roman" pitchFamily="18" charset="0"/>
              </a:rPr>
              <a:t>3.  </a:t>
            </a:r>
            <a:r>
              <a:rPr lang="en-IN" sz="2400" b="1" u="sng" dirty="0">
                <a:solidFill>
                  <a:srgbClr val="FF0000"/>
                </a:solidFill>
                <a:latin typeface="Arial Rounded MT Bold" panose="020F0704030504030204" pitchFamily="34" charset="0"/>
                <a:cs typeface="Times New Roman" pitchFamily="18" charset="0"/>
              </a:rPr>
              <a:t>Data Cleaning:</a:t>
            </a:r>
          </a:p>
          <a:p>
            <a:pPr marL="342900" indent="-342900" algn="just"/>
            <a:r>
              <a:rPr lang="en-IN" sz="2400" b="1" i="1" dirty="0">
                <a:latin typeface="Arial Rounded MT Bold" panose="020F0704030504030204" pitchFamily="34" charset="0"/>
                <a:cs typeface="Times New Roman" pitchFamily="18" charset="0"/>
              </a:rPr>
              <a:t>                   </a:t>
            </a:r>
            <a:r>
              <a:rPr lang="en-IN" sz="2400" b="1" i="1" dirty="0">
                <a:solidFill>
                  <a:srgbClr val="002060"/>
                </a:solidFill>
                <a:latin typeface="Arial Rounded MT Bold" panose="020F0704030504030204" pitchFamily="34" charset="0"/>
                <a:cs typeface="Times New Roman" pitchFamily="18" charset="0"/>
              </a:rPr>
              <a:t>Handling missing values.  </a:t>
            </a:r>
          </a:p>
          <a:p>
            <a:pPr marL="342900" indent="-342900" algn="just"/>
            <a:r>
              <a:rPr lang="en-IN" sz="2400" b="1" i="1" dirty="0">
                <a:solidFill>
                  <a:srgbClr val="FF0000"/>
                </a:solidFill>
                <a:latin typeface="Arial Rounded MT Bold" panose="020F0704030504030204" pitchFamily="34" charset="0"/>
                <a:cs typeface="Times New Roman" pitchFamily="18" charset="0"/>
              </a:rPr>
              <a:t>4.  </a:t>
            </a:r>
            <a:r>
              <a:rPr lang="en-IN" sz="2400" b="1" u="sng" dirty="0">
                <a:solidFill>
                  <a:srgbClr val="FF0000"/>
                </a:solidFill>
                <a:latin typeface="Arial Rounded MT Bold" panose="020F0704030504030204" pitchFamily="34" charset="0"/>
                <a:cs typeface="Times New Roman" pitchFamily="18" charset="0"/>
              </a:rPr>
              <a:t>Calculation of Performance Level</a:t>
            </a:r>
            <a:r>
              <a:rPr lang="en-IN" sz="2400" b="1" i="1" dirty="0">
                <a:solidFill>
                  <a:srgbClr val="FF0000"/>
                </a:solidFill>
                <a:latin typeface="Arial Rounded MT Bold" panose="020F0704030504030204" pitchFamily="34" charset="0"/>
                <a:cs typeface="Times New Roman" pitchFamily="18" charset="0"/>
              </a:rPr>
              <a:t>:</a:t>
            </a:r>
          </a:p>
          <a:p>
            <a:pPr marL="342900" indent="-342900" algn="just"/>
            <a:r>
              <a:rPr lang="en-IN" sz="2400" b="1" i="1" dirty="0">
                <a:solidFill>
                  <a:srgbClr val="002060"/>
                </a:solidFill>
                <a:latin typeface="Arial Rounded MT Bold" panose="020F0704030504030204" pitchFamily="34" charset="0"/>
                <a:cs typeface="Times New Roman" pitchFamily="18" charset="0"/>
              </a:rPr>
              <a:t>                  Using employee rating to determine performance. </a:t>
            </a:r>
          </a:p>
          <a:p>
            <a:pPr marL="342900" indent="-342900" algn="just"/>
            <a:r>
              <a:rPr lang="en-IN" sz="2400" b="1" i="1" dirty="0">
                <a:solidFill>
                  <a:srgbClr val="002060"/>
                </a:solidFill>
                <a:latin typeface="Arial Rounded MT Bold" panose="020F0704030504030204" pitchFamily="34" charset="0"/>
                <a:cs typeface="Times New Roman" pitchFamily="18" charset="0"/>
              </a:rPr>
              <a:t> </a:t>
            </a:r>
            <a:r>
              <a:rPr lang="en-IN" sz="2400" b="1" i="1" dirty="0">
                <a:solidFill>
                  <a:srgbClr val="FF0000"/>
                </a:solidFill>
                <a:latin typeface="Arial Rounded MT Bold" panose="020F0704030504030204" pitchFamily="34" charset="0"/>
                <a:cs typeface="Times New Roman" pitchFamily="18" charset="0"/>
              </a:rPr>
              <a:t>5.  </a:t>
            </a:r>
            <a:r>
              <a:rPr lang="en-IN" sz="2400" b="1" u="sng" dirty="0">
                <a:solidFill>
                  <a:srgbClr val="FF0000"/>
                </a:solidFill>
                <a:latin typeface="Arial Rounded MT Bold" panose="020F0704030504030204" pitchFamily="34" charset="0"/>
                <a:cs typeface="Times New Roman" pitchFamily="18" charset="0"/>
              </a:rPr>
              <a:t>Summary of Pivot Level: </a:t>
            </a:r>
          </a:p>
          <a:p>
            <a:pPr marL="342900" indent="-342900" algn="just"/>
            <a:r>
              <a:rPr lang="en-IN" sz="2400" b="1" i="1" dirty="0">
                <a:solidFill>
                  <a:srgbClr val="002060"/>
                </a:solidFill>
                <a:latin typeface="Arial Rounded MT Bold" panose="020F0704030504030204" pitchFamily="34" charset="0"/>
                <a:cs typeface="Times New Roman" pitchFamily="18" charset="0"/>
              </a:rPr>
              <a:t>                  Organizing data using pivot tables. </a:t>
            </a:r>
          </a:p>
          <a:p>
            <a:pPr marL="342900" indent="-342900" algn="just"/>
            <a:r>
              <a:rPr lang="en-IN" sz="2400" b="1" i="1" dirty="0">
                <a:solidFill>
                  <a:srgbClr val="002060"/>
                </a:solidFill>
                <a:latin typeface="Arial Rounded MT Bold" panose="020F0704030504030204" pitchFamily="34" charset="0"/>
                <a:cs typeface="Times New Roman" pitchFamily="18" charset="0"/>
              </a:rPr>
              <a:t> </a:t>
            </a:r>
            <a:r>
              <a:rPr lang="en-IN" sz="2400" b="1" i="1" dirty="0">
                <a:solidFill>
                  <a:srgbClr val="FF0000"/>
                </a:solidFill>
                <a:latin typeface="Arial Rounded MT Bold" panose="020F0704030504030204" pitchFamily="34" charset="0"/>
                <a:cs typeface="Times New Roman" pitchFamily="18" charset="0"/>
              </a:rPr>
              <a:t>6.  </a:t>
            </a:r>
            <a:r>
              <a:rPr lang="en-IN" sz="2400" b="1" u="sng" dirty="0">
                <a:solidFill>
                  <a:srgbClr val="FF0000"/>
                </a:solidFill>
                <a:latin typeface="Arial Rounded MT Bold" panose="020F0704030504030204" pitchFamily="34" charset="0"/>
                <a:cs typeface="Times New Roman" pitchFamily="18" charset="0"/>
              </a:rPr>
              <a:t>Visualization: </a:t>
            </a:r>
          </a:p>
          <a:p>
            <a:pPr marL="342900" indent="-342900" algn="just"/>
            <a:r>
              <a:rPr lang="en-IN" sz="2400" b="1" i="1" dirty="0">
                <a:solidFill>
                  <a:srgbClr val="002060"/>
                </a:solidFill>
                <a:latin typeface="Arial Rounded MT Bold" panose="020F0704030504030204" pitchFamily="34" charset="0"/>
                <a:cs typeface="Times New Roman" pitchFamily="18" charset="0"/>
              </a:rPr>
              <a:t>                 Graphical representation using pivot tables</a:t>
            </a:r>
            <a:r>
              <a:rPr lang="en-IN" sz="2400" b="1" i="1" dirty="0">
                <a:latin typeface="Arial Rounded MT Bold" panose="020F0704030504030204" pitchFamily="34" charset="0"/>
                <a:cs typeface="Times New Roman" pitchFamily="18"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dirty="0">
                <a:latin typeface="Arial Black" panose="020B0A04020102020204" pitchFamily="34" charset="0"/>
              </a:rPr>
              <a:t>R</a:t>
            </a:r>
            <a:r>
              <a:rPr spc="-40" dirty="0">
                <a:latin typeface="Arial Black" panose="020B0A04020102020204" pitchFamily="34" charset="0"/>
              </a:rPr>
              <a:t>E</a:t>
            </a:r>
            <a:r>
              <a:rPr spc="15" dirty="0">
                <a:latin typeface="Arial Black" panose="020B0A04020102020204" pitchFamily="34" charset="0"/>
              </a:rPr>
              <a:t>S</a:t>
            </a:r>
            <a:r>
              <a:rPr spc="-30" dirty="0">
                <a:latin typeface="Arial Black" panose="020B0A04020102020204" pitchFamily="34" charset="0"/>
              </a:rPr>
              <a:t>U</a:t>
            </a:r>
            <a:r>
              <a:rPr spc="-405" dirty="0">
                <a:latin typeface="Arial Black" panose="020B0A04020102020204" pitchFamily="34" charset="0"/>
              </a:rPr>
              <a:t>L</a:t>
            </a:r>
            <a:r>
              <a:rPr dirty="0">
                <a:latin typeface="Arial Black" panose="020B0A04020102020204" pitchFamily="34"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4A7B6AAA-464C-0DC3-E3D9-404DDF3B0F63}"/>
              </a:ext>
            </a:extLst>
          </p:cNvPr>
          <p:cNvSpPr txBox="1"/>
          <p:nvPr/>
        </p:nvSpPr>
        <p:spPr>
          <a:xfrm>
            <a:off x="457200" y="952907"/>
            <a:ext cx="8699788" cy="707886"/>
          </a:xfrm>
          <a:prstGeom prst="rect">
            <a:avLst/>
          </a:prstGeom>
          <a:noFill/>
        </p:spPr>
        <p:txBody>
          <a:bodyPr wrap="square">
            <a:spAutoFit/>
          </a:bodyPr>
          <a:lstStyle/>
          <a:p>
            <a:r>
              <a:rPr lang="en-IN" sz="2000" dirty="0">
                <a:latin typeface="Arial Rounded MT Bold" panose="020F0704030504030204" pitchFamily="34" charset="0"/>
              </a:rPr>
              <a:t>=IF(AND(Z8&gt;=5),"VERY HIGH",IF(AND(Z8&gt;=4),"HIGH",IF(AND(Z8&gt;=3),"MED","LOW")))</a:t>
            </a:r>
          </a:p>
        </p:txBody>
      </p:sp>
      <p:pic>
        <p:nvPicPr>
          <p:cNvPr id="3" name="Graphic 2">
            <a:extLst>
              <a:ext uri="{FF2B5EF4-FFF2-40B4-BE49-F238E27FC236}">
                <a16:creationId xmlns:a16="http://schemas.microsoft.com/office/drawing/2014/main" id="{265E1194-419E-80C0-BD84-DB87BE32A1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43967" y="2802071"/>
            <a:ext cx="4714875" cy="2638425"/>
          </a:xfrm>
          <a:prstGeom prst="rect">
            <a:avLst/>
          </a:prstGeom>
        </p:spPr>
      </p:pic>
      <p:pic>
        <p:nvPicPr>
          <p:cNvPr id="5" name="Graphic 4">
            <a:extLst>
              <a:ext uri="{FF2B5EF4-FFF2-40B4-BE49-F238E27FC236}">
                <a16:creationId xmlns:a16="http://schemas.microsoft.com/office/drawing/2014/main" id="{8C701269-635D-6217-1C7C-2AB2ED1B070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2879" y="1660793"/>
            <a:ext cx="4581525" cy="2752725"/>
          </a:xfrm>
          <a:prstGeom prst="rect">
            <a:avLst/>
          </a:prstGeom>
        </p:spPr>
      </p:pic>
      <p:pic>
        <p:nvPicPr>
          <p:cNvPr id="11" name="Graphic 10">
            <a:extLst>
              <a:ext uri="{FF2B5EF4-FFF2-40B4-BE49-F238E27FC236}">
                <a16:creationId xmlns:a16="http://schemas.microsoft.com/office/drawing/2014/main" id="{258D37D0-583D-BF90-47F7-8EABA3651C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02879" y="4041680"/>
            <a:ext cx="4581525" cy="284749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914400"/>
            <a:ext cx="8588202" cy="1016000"/>
          </a:xfrm>
        </p:spPr>
        <p:txBody>
          <a:bodyPr>
            <a:normAutofit/>
          </a:bodyPr>
          <a:lstStyle/>
          <a:p>
            <a:r>
              <a:rPr lang="en-US" dirty="0">
                <a:latin typeface="Arial Black" panose="020B0A04020102020204" pitchFamily="34" charset="0"/>
                <a:cs typeface="Times New Roman" panose="02020603050405020304" pitchFamily="18" charset="0"/>
              </a:rPr>
              <a:t>Conclusion</a:t>
            </a:r>
            <a:endParaRPr lang="en-IN" dirty="0">
              <a:latin typeface="Arial Black" panose="020B0A040201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A8D943EB-9187-C96F-F413-91484D37EDE3}"/>
              </a:ext>
            </a:extLst>
          </p:cNvPr>
          <p:cNvSpPr txBox="1"/>
          <p:nvPr/>
        </p:nvSpPr>
        <p:spPr>
          <a:xfrm>
            <a:off x="533400" y="1930400"/>
            <a:ext cx="8740602" cy="4453142"/>
          </a:xfrm>
          <a:prstGeom prst="rect">
            <a:avLst/>
          </a:prstGeom>
          <a:noFill/>
        </p:spPr>
        <p:txBody>
          <a:bodyPr wrap="square">
            <a:spAutoFit/>
          </a:bodyPr>
          <a:lstStyle/>
          <a:p>
            <a:pPr algn="just">
              <a:lnSpc>
                <a:spcPct val="150000"/>
              </a:lnSpc>
            </a:pPr>
            <a:r>
              <a:rPr lang="en-IN" sz="2400" b="1" i="1" dirty="0">
                <a:solidFill>
                  <a:srgbClr val="002060"/>
                </a:solidFill>
                <a:latin typeface="Arial Rounded MT Bold" panose="020F0704030504030204" pitchFamily="34" charset="0"/>
                <a:cs typeface="Times New Roman" pitchFamily="18" charset="0"/>
              </a:rPr>
              <a:t>The employee data analysis conducted using Excel has provided valuable insights into workforce performance and trends within the organization. By systematically collecting, cleaning, and </a:t>
            </a:r>
            <a:r>
              <a:rPr lang="en-IN" sz="2400" b="1" i="1" dirty="0" err="1">
                <a:solidFill>
                  <a:srgbClr val="002060"/>
                </a:solidFill>
                <a:latin typeface="Arial Rounded MT Bold" panose="020F0704030504030204" pitchFamily="34" charset="0"/>
                <a:cs typeface="Times New Roman" pitchFamily="18" charset="0"/>
              </a:rPr>
              <a:t>analyzing</a:t>
            </a:r>
            <a:r>
              <a:rPr lang="en-IN" sz="2400" b="1" i="1" dirty="0">
                <a:solidFill>
                  <a:srgbClr val="002060"/>
                </a:solidFill>
                <a:latin typeface="Arial Rounded MT Bold" panose="020F0704030504030204" pitchFamily="34" charset="0"/>
                <a:cs typeface="Times New Roman" pitchFamily="18" charset="0"/>
              </a:rPr>
              <a:t> key employee data, we have been able to:</a:t>
            </a:r>
          </a:p>
          <a:p>
            <a:pPr marL="342900" indent="-342900" algn="just">
              <a:lnSpc>
                <a:spcPct val="150000"/>
              </a:lnSpc>
              <a:buAutoNum type="arabicPeriod"/>
            </a:pPr>
            <a:r>
              <a:rPr lang="en-IN" sz="2400" b="1" i="1" dirty="0">
                <a:solidFill>
                  <a:srgbClr val="002060"/>
                </a:solidFill>
                <a:latin typeface="Arial Rounded MT Bold" panose="020F0704030504030204" pitchFamily="34" charset="0"/>
                <a:cs typeface="Times New Roman" pitchFamily="18" charset="0"/>
              </a:rPr>
              <a:t>Identify Performance Trends </a:t>
            </a:r>
          </a:p>
          <a:p>
            <a:pPr marL="342900" indent="-342900" algn="just">
              <a:lnSpc>
                <a:spcPct val="150000"/>
              </a:lnSpc>
            </a:pPr>
            <a:r>
              <a:rPr lang="en-IN" sz="2400" b="1" i="1" dirty="0">
                <a:solidFill>
                  <a:srgbClr val="002060"/>
                </a:solidFill>
                <a:latin typeface="Arial Rounded MT Bold" panose="020F0704030504030204" pitchFamily="34" charset="0"/>
                <a:cs typeface="Times New Roman" pitchFamily="18" charset="0"/>
              </a:rPr>
              <a:t> 2. Highlight Key Metrics</a:t>
            </a:r>
          </a:p>
          <a:p>
            <a:pPr marL="342900" indent="-342900" algn="just">
              <a:lnSpc>
                <a:spcPct val="150000"/>
              </a:lnSpc>
            </a:pPr>
            <a:r>
              <a:rPr lang="en-IN" sz="2400" b="1" i="1" dirty="0">
                <a:solidFill>
                  <a:srgbClr val="002060"/>
                </a:solidFill>
                <a:latin typeface="Arial Rounded MT Bold" panose="020F0704030504030204" pitchFamily="34" charset="0"/>
                <a:cs typeface="Times New Roman" pitchFamily="18" charset="0"/>
              </a:rPr>
              <a:t>3. Utilize Advanced Excel Tools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62000" y="838200"/>
            <a:ext cx="6172200" cy="509114"/>
          </a:xfrm>
          <a:prstGeom prst="rect">
            <a:avLst/>
          </a:prstGeom>
        </p:spPr>
        <p:txBody>
          <a:bodyPr vert="horz" wrap="square" lIns="0" tIns="16510" rIns="0" bIns="0" rtlCol="0">
            <a:spAutoFit/>
          </a:bodyPr>
          <a:lstStyle/>
          <a:p>
            <a:pPr marL="12700">
              <a:lnSpc>
                <a:spcPct val="100000"/>
              </a:lnSpc>
              <a:spcBef>
                <a:spcPts val="130"/>
              </a:spcBef>
            </a:pPr>
            <a:r>
              <a:rPr sz="3200" spc="5" dirty="0">
                <a:latin typeface="Arial Black" panose="020B0A04020102020204" pitchFamily="34" charset="0"/>
              </a:rPr>
              <a:t>PROJECT</a:t>
            </a:r>
            <a:r>
              <a:rPr sz="3200" spc="-85" dirty="0">
                <a:latin typeface="Arial Black" panose="020B0A04020102020204" pitchFamily="34" charset="0"/>
              </a:rPr>
              <a:t> </a:t>
            </a:r>
            <a:r>
              <a:rPr sz="3200" spc="25" dirty="0">
                <a:latin typeface="Arial Black" panose="020B0A04020102020204" pitchFamily="34" charset="0"/>
              </a:rPr>
              <a:t>TITLE</a:t>
            </a:r>
            <a:endParaRPr sz="3200" dirty="0">
              <a:latin typeface="Arial Black" panose="020B0A04020102020204" pitchFamily="34"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631976" y="2936088"/>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505908"/>
          </a:xfrm>
          <a:prstGeom prst="rect">
            <a:avLst/>
          </a:prstGeom>
        </p:spPr>
        <p:txBody>
          <a:bodyPr vert="horz" wrap="square" lIns="0" tIns="13335" rIns="0" bIns="0" rtlCol="0">
            <a:spAutoFit/>
          </a:bodyPr>
          <a:lstStyle/>
          <a:p>
            <a:pPr marL="12700">
              <a:lnSpc>
                <a:spcPct val="100000"/>
              </a:lnSpc>
              <a:spcBef>
                <a:spcPts val="105"/>
              </a:spcBef>
            </a:pPr>
            <a:r>
              <a:rPr sz="3200" b="1" spc="25" dirty="0">
                <a:latin typeface="Arial Black" panose="020B0A04020102020204" pitchFamily="34" charset="0"/>
              </a:rPr>
              <a:t>A</a:t>
            </a:r>
            <a:r>
              <a:rPr sz="3200" b="1" spc="-5" dirty="0">
                <a:latin typeface="Arial Black" panose="020B0A04020102020204" pitchFamily="34" charset="0"/>
              </a:rPr>
              <a:t>G</a:t>
            </a:r>
            <a:r>
              <a:rPr sz="3200" b="1" spc="-35" dirty="0">
                <a:latin typeface="Arial Black" panose="020B0A04020102020204" pitchFamily="34" charset="0"/>
              </a:rPr>
              <a:t>E</a:t>
            </a:r>
            <a:r>
              <a:rPr sz="3200" b="1" spc="15" dirty="0">
                <a:latin typeface="Arial Black" panose="020B0A04020102020204" pitchFamily="34" charset="0"/>
              </a:rPr>
              <a:t>N</a:t>
            </a:r>
            <a:r>
              <a:rPr sz="3200" b="1" dirty="0">
                <a:latin typeface="Arial Black" panose="020B0A04020102020204" pitchFamily="34"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Arial Rounded MT Bold" panose="020F0704030504030204" pitchFamily="34" charset="0"/>
              <a:cs typeface="Times New Roman" panose="02020603050405020304" pitchFamily="18" charset="0"/>
            </a:endParaRPr>
          </a:p>
          <a:p>
            <a:pPr algn="l">
              <a:buFont typeface="+mj-lt"/>
              <a:buAutoNum type="arabicPeriod"/>
            </a:pPr>
            <a:r>
              <a:rPr lang="en-US" sz="2800" b="0" i="0" dirty="0">
                <a:solidFill>
                  <a:srgbClr val="0D0D0D"/>
                </a:solidFill>
                <a:effectLst/>
                <a:latin typeface="Arial Rounded MT Bold" panose="020F0704030504030204" pitchFamily="34"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Arial Rounded MT Bold" panose="020F0704030504030204" pitchFamily="34"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Arial Rounded MT Bold" panose="020F0704030504030204" pitchFamily="34"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Arial Rounded MT Bold" panose="020F0704030504030204" pitchFamily="34"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Arial Rounded MT Bold" panose="020F0704030504030204" pitchFamily="34" charset="0"/>
                <a:cs typeface="Times New Roman" panose="02020603050405020304" pitchFamily="18" charset="0"/>
              </a:rPr>
              <a:t>Dataset Description</a:t>
            </a:r>
            <a:endParaRPr lang="en-US" sz="2800" b="0" i="0" dirty="0">
              <a:solidFill>
                <a:srgbClr val="0D0D0D"/>
              </a:solidFill>
              <a:effectLst/>
              <a:latin typeface="Arial Rounded MT Bold" panose="020F0704030504030204" pitchFamily="34" charset="0"/>
              <a:cs typeface="Times New Roman" panose="02020603050405020304" pitchFamily="18" charset="0"/>
            </a:endParaRPr>
          </a:p>
          <a:p>
            <a:pPr algn="l">
              <a:buFont typeface="+mj-lt"/>
              <a:buAutoNum type="arabicPeriod"/>
            </a:pPr>
            <a:r>
              <a:rPr lang="en-US" sz="2800" b="0" i="0" dirty="0">
                <a:solidFill>
                  <a:srgbClr val="0D0D0D"/>
                </a:solidFill>
                <a:effectLst/>
                <a:latin typeface="Arial Rounded MT Bold" panose="020F0704030504030204" pitchFamily="34"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Arial Rounded MT Bold" panose="020F0704030504030204" pitchFamily="34" charset="0"/>
                <a:cs typeface="Times New Roman" panose="02020603050405020304" pitchFamily="18" charset="0"/>
              </a:rPr>
              <a:t>Results and </a:t>
            </a:r>
            <a:r>
              <a:rPr lang="en-US" sz="2800" dirty="0">
                <a:solidFill>
                  <a:srgbClr val="0D0D0D"/>
                </a:solidFill>
                <a:latin typeface="Arial Rounded MT Bold" panose="020F0704030504030204" pitchFamily="34" charset="0"/>
                <a:cs typeface="Times New Roman" panose="02020603050405020304" pitchFamily="18" charset="0"/>
              </a:rPr>
              <a:t>Discussion</a:t>
            </a:r>
            <a:endParaRPr lang="en-US" sz="2800" b="0" i="0" dirty="0">
              <a:solidFill>
                <a:srgbClr val="0D0D0D"/>
              </a:solidFill>
              <a:effectLst/>
              <a:latin typeface="Arial Rounded MT Bold" panose="020F0704030504030204" pitchFamily="34" charset="0"/>
              <a:cs typeface="Times New Roman" panose="02020603050405020304" pitchFamily="18" charset="0"/>
            </a:endParaRPr>
          </a:p>
          <a:p>
            <a:pPr algn="l">
              <a:buFont typeface="+mj-lt"/>
              <a:buAutoNum type="arabicPeriod"/>
            </a:pPr>
            <a:r>
              <a:rPr lang="en-US" sz="2800" b="0" i="0" dirty="0">
                <a:solidFill>
                  <a:srgbClr val="0D0D0D"/>
                </a:solidFill>
                <a:effectLst/>
                <a:latin typeface="Arial Rounded MT Bold" panose="020F0704030504030204" pitchFamily="34" charset="0"/>
                <a:cs typeface="Times New Roman" panose="02020603050405020304" pitchFamily="18" charset="0"/>
              </a:rPr>
              <a:t>Conclusion</a:t>
            </a:r>
          </a:p>
          <a:p>
            <a:endParaRPr lang="en-IN" sz="2800" dirty="0">
              <a:latin typeface="Arial Rounded MT Bold" panose="020F07040305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571833"/>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8081328"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Arial Black" panose="020B0A04020102020204" pitchFamily="34" charset="0"/>
              </a:rPr>
              <a:t>P</a:t>
            </a:r>
            <a:r>
              <a:rPr sz="4000" spc="15" dirty="0">
                <a:latin typeface="Arial Black" panose="020B0A04020102020204" pitchFamily="34" charset="0"/>
              </a:rPr>
              <a:t>ROB</a:t>
            </a:r>
            <a:r>
              <a:rPr sz="4000" spc="55" dirty="0">
                <a:latin typeface="Arial Black" panose="020B0A04020102020204" pitchFamily="34" charset="0"/>
              </a:rPr>
              <a:t>L</a:t>
            </a:r>
            <a:r>
              <a:rPr sz="4000" spc="-20" dirty="0">
                <a:latin typeface="Arial Black" panose="020B0A04020102020204" pitchFamily="34" charset="0"/>
              </a:rPr>
              <a:t>E</a:t>
            </a:r>
            <a:r>
              <a:rPr sz="4000" spc="20" dirty="0">
                <a:latin typeface="Arial Black" panose="020B0A04020102020204" pitchFamily="34" charset="0"/>
              </a:rPr>
              <a:t>M</a:t>
            </a:r>
            <a:r>
              <a:rPr sz="4000" dirty="0">
                <a:latin typeface="Arial Black" panose="020B0A04020102020204" pitchFamily="34" charset="0"/>
              </a:rPr>
              <a:t>	</a:t>
            </a:r>
            <a:r>
              <a:rPr sz="4000" spc="10" dirty="0">
                <a:latin typeface="Arial Black" panose="020B0A04020102020204" pitchFamily="34" charset="0"/>
              </a:rPr>
              <a:t>S</a:t>
            </a:r>
            <a:r>
              <a:rPr sz="4000" spc="-370" dirty="0">
                <a:latin typeface="Arial Black" panose="020B0A04020102020204" pitchFamily="34" charset="0"/>
              </a:rPr>
              <a:t>T</a:t>
            </a:r>
            <a:r>
              <a:rPr sz="4000" spc="-375" dirty="0">
                <a:latin typeface="Arial Black" panose="020B0A04020102020204" pitchFamily="34" charset="0"/>
              </a:rPr>
              <a:t>A</a:t>
            </a:r>
            <a:r>
              <a:rPr sz="4000" spc="15" dirty="0">
                <a:latin typeface="Arial Black" panose="020B0A04020102020204" pitchFamily="34" charset="0"/>
              </a:rPr>
              <a:t>T</a:t>
            </a:r>
            <a:r>
              <a:rPr sz="4000" spc="-10" dirty="0">
                <a:latin typeface="Arial Black" panose="020B0A04020102020204" pitchFamily="34" charset="0"/>
              </a:rPr>
              <a:t>E</a:t>
            </a:r>
            <a:r>
              <a:rPr sz="4000" spc="-20" dirty="0">
                <a:latin typeface="Arial Black" panose="020B0A04020102020204" pitchFamily="34" charset="0"/>
              </a:rPr>
              <a:t>ME</a:t>
            </a:r>
            <a:r>
              <a:rPr sz="4000" spc="10" dirty="0">
                <a:latin typeface="Arial Black" panose="020B0A04020102020204" pitchFamily="34" charset="0"/>
              </a:rPr>
              <a:t>NT</a:t>
            </a:r>
            <a:endParaRPr sz="4000" dirty="0">
              <a:latin typeface="Arial Black" panose="020B0A04020102020204" pitchFamily="34"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A558D111-9F11-CD6C-BC1C-22EEFD322D92}"/>
              </a:ext>
            </a:extLst>
          </p:cNvPr>
          <p:cNvSpPr txBox="1"/>
          <p:nvPr/>
        </p:nvSpPr>
        <p:spPr>
          <a:xfrm flipH="1">
            <a:off x="990598" y="1466849"/>
            <a:ext cx="7520517" cy="2862322"/>
          </a:xfrm>
          <a:prstGeom prst="rect">
            <a:avLst/>
          </a:prstGeom>
          <a:noFill/>
        </p:spPr>
        <p:txBody>
          <a:bodyPr wrap="square" rtlCol="0">
            <a:spAutoFit/>
          </a:bodyPr>
          <a:lstStyle/>
          <a:p>
            <a:r>
              <a:rPr lang="en-US" sz="2000" dirty="0">
                <a:latin typeface="Arial Rounded MT Bold" panose="020F0704030504030204" pitchFamily="34" charset="0"/>
              </a:rPr>
              <a:t>●To address issues, we need to analyze the existing employee performance evaluation system to identify weaknesses and areas for improvement. The goal is to develop a more consistent, transparent, and fair performance evaluation process that accurately reflects employee contributions, aligns with organizational goals, and supports overall employee development and satisfaction.</a:t>
            </a:r>
          </a:p>
          <a:p>
            <a:endParaRPr lang="en-IN" sz="2000" dirty="0">
              <a:latin typeface="Arial Rounded MT Bold" panose="020F0704030504030204" pitchFamily="34" charset="0"/>
            </a:endParaRPr>
          </a:p>
        </p:txBody>
      </p:sp>
      <p:sp>
        <p:nvSpPr>
          <p:cNvPr id="11" name="TextBox 10">
            <a:extLst>
              <a:ext uri="{FF2B5EF4-FFF2-40B4-BE49-F238E27FC236}">
                <a16:creationId xmlns:a16="http://schemas.microsoft.com/office/drawing/2014/main" id="{893E77D7-1B25-13FC-3C37-60A3C1FDD393}"/>
              </a:ext>
            </a:extLst>
          </p:cNvPr>
          <p:cNvSpPr txBox="1"/>
          <p:nvPr/>
        </p:nvSpPr>
        <p:spPr>
          <a:xfrm>
            <a:off x="990598" y="4157604"/>
            <a:ext cx="8157530" cy="1938992"/>
          </a:xfrm>
          <a:prstGeom prst="rect">
            <a:avLst/>
          </a:prstGeom>
          <a:noFill/>
        </p:spPr>
        <p:txBody>
          <a:bodyPr wrap="square" rtlCol="0">
            <a:spAutoFit/>
          </a:bodyPr>
          <a:lstStyle/>
          <a:p>
            <a:r>
              <a:rPr lang="en-US" sz="2000" dirty="0">
                <a:latin typeface="Arial Rounded MT Bold" panose="020F0704030504030204" pitchFamily="34" charset="0"/>
              </a:rPr>
              <a:t>●The analysis will include a review of the current evaluation criteria, feedback from employees and managers, and an assessment of how performance data is used in decision-making. It will involve a comparison of performance outcomes with evaluation ratings and the development of recommendations for improving the system.</a:t>
            </a:r>
            <a:endParaRPr lang="en-IN" sz="2000" dirty="0">
              <a:latin typeface="Arial Rounded MT Bold" panose="020F07040305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pc="5" dirty="0">
                <a:latin typeface="Arial Black" panose="020B0A04020102020204" pitchFamily="34" charset="0"/>
              </a:rPr>
              <a:t>PROJECT</a:t>
            </a:r>
            <a:r>
              <a:rPr lang="en-IN" spc="5" dirty="0">
                <a:latin typeface="Arial Black" panose="020B0A04020102020204" pitchFamily="34" charset="0"/>
              </a:rPr>
              <a:t> </a:t>
            </a:r>
            <a:r>
              <a:rPr spc="-20" dirty="0">
                <a:latin typeface="Arial Black" panose="020B0A04020102020204" pitchFamily="34" charset="0"/>
              </a:rPr>
              <a:t>OVERVIEW</a:t>
            </a:r>
            <a:endParaRPr dirty="0">
              <a:latin typeface="Arial Black" panose="020B0A04020102020204" pitchFamily="34"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Box 12">
            <a:extLst>
              <a:ext uri="{FF2B5EF4-FFF2-40B4-BE49-F238E27FC236}">
                <a16:creationId xmlns:a16="http://schemas.microsoft.com/office/drawing/2014/main" id="{5A430019-8FFB-6F1E-D7A3-542504AEA802}"/>
              </a:ext>
            </a:extLst>
          </p:cNvPr>
          <p:cNvSpPr txBox="1"/>
          <p:nvPr/>
        </p:nvSpPr>
        <p:spPr>
          <a:xfrm>
            <a:off x="483574" y="2133600"/>
            <a:ext cx="8480713" cy="3170099"/>
          </a:xfrm>
          <a:prstGeom prst="rect">
            <a:avLst/>
          </a:prstGeom>
          <a:noFill/>
        </p:spPr>
        <p:txBody>
          <a:bodyPr wrap="square">
            <a:spAutoFit/>
          </a:bodyPr>
          <a:lstStyle/>
          <a:p>
            <a:r>
              <a:rPr lang="en-IN" sz="2000" b="1" i="1" dirty="0">
                <a:solidFill>
                  <a:srgbClr val="002060"/>
                </a:solidFill>
                <a:latin typeface="Arial Rounded MT Bold" panose="020F0704030504030204" pitchFamily="34" charset="0"/>
                <a:cs typeface="Times New Roman" pitchFamily="18" charset="0"/>
              </a:rPr>
              <a:t>Enhanced ability to monitor and evaluate employee performance. Improved decision-making regarding employee development, rewards, and interventions. Increased efficiency in generating performance reports and insights. Greater transparency in performance evaluation processes, leading to more motivated and engaged employees. By leveraging Excel's capabilities for data analysis and visualization, this project aims to provide a scalable and cost-effective solution for employee performance management, supporting organizational goals and fostering a culture of continuous improvement.</a:t>
            </a:r>
            <a:endParaRPr lang="en-IN" sz="2000" dirty="0">
              <a:latin typeface="Arial Rounded MT Bold" panose="020F07040305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1001556"/>
          </a:xfrm>
          <a:prstGeom prst="rect">
            <a:avLst/>
          </a:prstGeom>
        </p:spPr>
        <p:txBody>
          <a:bodyPr vert="horz" wrap="square" lIns="0" tIns="16510" rIns="0" bIns="0" rtlCol="0">
            <a:spAutoFit/>
          </a:bodyPr>
          <a:lstStyle/>
          <a:p>
            <a:pPr marL="12700">
              <a:lnSpc>
                <a:spcPct val="100000"/>
              </a:lnSpc>
              <a:spcBef>
                <a:spcPts val="130"/>
              </a:spcBef>
            </a:pPr>
            <a:r>
              <a:rPr sz="3200" spc="25" dirty="0">
                <a:latin typeface="Arial Black" panose="020B0A04020102020204" pitchFamily="34" charset="0"/>
              </a:rPr>
              <a:t>W</a:t>
            </a:r>
            <a:r>
              <a:rPr sz="3200" spc="-20" dirty="0">
                <a:latin typeface="Arial Black" panose="020B0A04020102020204" pitchFamily="34" charset="0"/>
              </a:rPr>
              <a:t>H</a:t>
            </a:r>
            <a:r>
              <a:rPr sz="3200" spc="20" dirty="0">
                <a:latin typeface="Arial Black" panose="020B0A04020102020204" pitchFamily="34" charset="0"/>
              </a:rPr>
              <a:t>O</a:t>
            </a:r>
            <a:r>
              <a:rPr sz="3200" spc="-235" dirty="0">
                <a:latin typeface="Arial Black" panose="020B0A04020102020204" pitchFamily="34" charset="0"/>
              </a:rPr>
              <a:t> </a:t>
            </a:r>
            <a:r>
              <a:rPr sz="3200" spc="-10" dirty="0">
                <a:latin typeface="Arial Black" panose="020B0A04020102020204" pitchFamily="34" charset="0"/>
              </a:rPr>
              <a:t>AR</a:t>
            </a:r>
            <a:r>
              <a:rPr sz="3200" spc="15" dirty="0">
                <a:latin typeface="Arial Black" panose="020B0A04020102020204" pitchFamily="34" charset="0"/>
              </a:rPr>
              <a:t>E</a:t>
            </a:r>
            <a:r>
              <a:rPr sz="3200" spc="-35" dirty="0">
                <a:latin typeface="Arial Black" panose="020B0A04020102020204" pitchFamily="34" charset="0"/>
              </a:rPr>
              <a:t> </a:t>
            </a:r>
            <a:r>
              <a:rPr sz="3200" spc="-10" dirty="0">
                <a:latin typeface="Arial Black" panose="020B0A04020102020204" pitchFamily="34" charset="0"/>
              </a:rPr>
              <a:t>T</a:t>
            </a:r>
            <a:r>
              <a:rPr sz="3200" spc="-15" dirty="0">
                <a:latin typeface="Arial Black" panose="020B0A04020102020204" pitchFamily="34" charset="0"/>
              </a:rPr>
              <a:t>H</a:t>
            </a:r>
            <a:r>
              <a:rPr sz="3200" spc="15" dirty="0">
                <a:latin typeface="Arial Black" panose="020B0A04020102020204" pitchFamily="34" charset="0"/>
              </a:rPr>
              <a:t>E</a:t>
            </a:r>
            <a:r>
              <a:rPr sz="3200" spc="-35" dirty="0">
                <a:latin typeface="Arial Black" panose="020B0A04020102020204" pitchFamily="34" charset="0"/>
              </a:rPr>
              <a:t> </a:t>
            </a:r>
            <a:r>
              <a:rPr sz="3200" spc="-20" dirty="0">
                <a:latin typeface="Arial Black" panose="020B0A04020102020204" pitchFamily="34" charset="0"/>
              </a:rPr>
              <a:t>E</a:t>
            </a:r>
            <a:r>
              <a:rPr sz="3200" spc="30" dirty="0">
                <a:latin typeface="Arial Black" panose="020B0A04020102020204" pitchFamily="34" charset="0"/>
              </a:rPr>
              <a:t>N</a:t>
            </a:r>
            <a:r>
              <a:rPr sz="3200" spc="15" dirty="0">
                <a:latin typeface="Arial Black" panose="020B0A04020102020204" pitchFamily="34" charset="0"/>
              </a:rPr>
              <a:t>D</a:t>
            </a:r>
            <a:r>
              <a:rPr sz="3200" spc="-45" dirty="0">
                <a:latin typeface="Arial Black" panose="020B0A04020102020204" pitchFamily="34" charset="0"/>
              </a:rPr>
              <a:t> </a:t>
            </a:r>
            <a:r>
              <a:rPr sz="3200" dirty="0">
                <a:latin typeface="Arial Black" panose="020B0A04020102020204" pitchFamily="34" charset="0"/>
              </a:rPr>
              <a:t>U</a:t>
            </a:r>
            <a:r>
              <a:rPr sz="3200" spc="10" dirty="0">
                <a:latin typeface="Arial Black" panose="020B0A04020102020204" pitchFamily="34" charset="0"/>
              </a:rPr>
              <a:t>S</a:t>
            </a:r>
            <a:r>
              <a:rPr sz="3200" spc="-25" dirty="0">
                <a:latin typeface="Arial Black" panose="020B0A04020102020204" pitchFamily="34" charset="0"/>
              </a:rPr>
              <a:t>E</a:t>
            </a:r>
            <a:r>
              <a:rPr sz="3200" spc="-10" dirty="0">
                <a:latin typeface="Arial Black" panose="020B0A04020102020204" pitchFamily="34" charset="0"/>
              </a:rPr>
              <a:t>R</a:t>
            </a:r>
            <a:r>
              <a:rPr sz="3200" spc="5" dirty="0">
                <a:latin typeface="Arial Black" panose="020B0A04020102020204" pitchFamily="34" charset="0"/>
              </a:rPr>
              <a:t>S?</a:t>
            </a:r>
            <a:endParaRPr sz="3200" dirty="0">
              <a:latin typeface="Arial Black" panose="020B0A04020102020204" pitchFamily="34"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A71E0EB0-68FE-E8F1-5E70-EB1E6B0FA0BF}"/>
              </a:ext>
            </a:extLst>
          </p:cNvPr>
          <p:cNvSpPr txBox="1"/>
          <p:nvPr/>
        </p:nvSpPr>
        <p:spPr>
          <a:xfrm>
            <a:off x="609600" y="1953466"/>
            <a:ext cx="8839200" cy="3899144"/>
          </a:xfrm>
          <a:prstGeom prst="rect">
            <a:avLst/>
          </a:prstGeom>
          <a:noFill/>
        </p:spPr>
        <p:txBody>
          <a:bodyPr wrap="square">
            <a:spAutoFit/>
          </a:bodyPr>
          <a:lstStyle/>
          <a:p>
            <a:pPr algn="just">
              <a:lnSpc>
                <a:spcPct val="150000"/>
              </a:lnSpc>
            </a:pPr>
            <a:r>
              <a:rPr lang="en-IN" sz="2400" b="1" i="1" dirty="0">
                <a:solidFill>
                  <a:srgbClr val="002060"/>
                </a:solidFill>
                <a:latin typeface="Arial Rounded MT Bold" panose="020F0704030504030204" pitchFamily="34" charset="0"/>
                <a:cs typeface="Times New Roman" pitchFamily="18" charset="0"/>
              </a:rPr>
              <a:t>1. Human Resources (HR) Departments</a:t>
            </a:r>
          </a:p>
          <a:p>
            <a:pPr algn="just">
              <a:lnSpc>
                <a:spcPct val="150000"/>
              </a:lnSpc>
            </a:pPr>
            <a:r>
              <a:rPr lang="en-IN" sz="2400" b="1" i="1" dirty="0">
                <a:solidFill>
                  <a:srgbClr val="002060"/>
                </a:solidFill>
                <a:latin typeface="Arial Rounded MT Bold" panose="020F0704030504030204" pitchFamily="34" charset="0"/>
                <a:cs typeface="Times New Roman" pitchFamily="18" charset="0"/>
              </a:rPr>
              <a:t>2. Managers and Supervisors</a:t>
            </a:r>
          </a:p>
          <a:p>
            <a:pPr algn="just">
              <a:lnSpc>
                <a:spcPct val="150000"/>
              </a:lnSpc>
            </a:pPr>
            <a:r>
              <a:rPr lang="en-IN" sz="2400" b="1" i="1" dirty="0">
                <a:solidFill>
                  <a:srgbClr val="002060"/>
                </a:solidFill>
                <a:latin typeface="Arial Rounded MT Bold" panose="020F0704030504030204" pitchFamily="34" charset="0"/>
                <a:cs typeface="Times New Roman" pitchFamily="18" charset="0"/>
              </a:rPr>
              <a:t>3. Executives and Senior Management</a:t>
            </a:r>
          </a:p>
          <a:p>
            <a:pPr algn="just">
              <a:lnSpc>
                <a:spcPct val="150000"/>
              </a:lnSpc>
            </a:pPr>
            <a:r>
              <a:rPr lang="en-IN" sz="2400" b="1" i="1" dirty="0">
                <a:solidFill>
                  <a:srgbClr val="002060"/>
                </a:solidFill>
                <a:latin typeface="Arial Rounded MT Bold" panose="020F0704030504030204" pitchFamily="34" charset="0"/>
                <a:cs typeface="Times New Roman" pitchFamily="18" charset="0"/>
              </a:rPr>
              <a:t>4. Employees</a:t>
            </a:r>
          </a:p>
          <a:p>
            <a:pPr algn="just">
              <a:lnSpc>
                <a:spcPct val="150000"/>
              </a:lnSpc>
            </a:pPr>
            <a:r>
              <a:rPr lang="en-IN" sz="2400" b="1" i="1" dirty="0">
                <a:solidFill>
                  <a:srgbClr val="002060"/>
                </a:solidFill>
                <a:latin typeface="Arial Rounded MT Bold" panose="020F0704030504030204" pitchFamily="34" charset="0"/>
                <a:cs typeface="Times New Roman" pitchFamily="18" charset="0"/>
              </a:rPr>
              <a:t>5. Training and Development Teams</a:t>
            </a:r>
          </a:p>
          <a:p>
            <a:pPr algn="just">
              <a:lnSpc>
                <a:spcPct val="150000"/>
              </a:lnSpc>
            </a:pPr>
            <a:r>
              <a:rPr lang="en-IN" sz="2400" b="1" i="1" dirty="0">
                <a:solidFill>
                  <a:srgbClr val="002060"/>
                </a:solidFill>
                <a:latin typeface="Arial Rounded MT Bold" panose="020F0704030504030204" pitchFamily="34" charset="0"/>
                <a:cs typeface="Times New Roman" pitchFamily="18" charset="0"/>
              </a:rPr>
              <a:t>6. Compensation and Benefits Teams</a:t>
            </a:r>
          </a:p>
          <a:p>
            <a:pPr algn="just">
              <a:lnSpc>
                <a:spcPct val="150000"/>
              </a:lnSpc>
            </a:pPr>
            <a:r>
              <a:rPr lang="en-IN" sz="2400" b="1" i="1" dirty="0">
                <a:solidFill>
                  <a:srgbClr val="002060"/>
                </a:solidFill>
                <a:latin typeface="Arial Rounded MT Bold" panose="020F0704030504030204" pitchFamily="34" charset="0"/>
                <a:cs typeface="Times New Roman" pitchFamily="18" charset="0"/>
              </a:rPr>
              <a:t>7. Consultants and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26992" y="3078539"/>
            <a:ext cx="2695574" cy="3248025"/>
          </a:xfrm>
          <a:prstGeom prst="rect">
            <a:avLst/>
          </a:prstGeom>
        </p:spPr>
      </p:pic>
      <p:sp>
        <p:nvSpPr>
          <p:cNvPr id="6" name="object 6"/>
          <p:cNvSpPr txBox="1">
            <a:spLocks noGrp="1"/>
          </p:cNvSpPr>
          <p:nvPr>
            <p:ph type="title"/>
          </p:nvPr>
        </p:nvSpPr>
        <p:spPr>
          <a:xfrm>
            <a:off x="558165" y="857885"/>
            <a:ext cx="9763125" cy="444352"/>
          </a:xfrm>
          <a:prstGeom prst="rect">
            <a:avLst/>
          </a:prstGeom>
        </p:spPr>
        <p:txBody>
          <a:bodyPr vert="horz" wrap="square" lIns="0" tIns="13335" rIns="0" bIns="0" rtlCol="0">
            <a:spAutoFit/>
          </a:bodyPr>
          <a:lstStyle/>
          <a:p>
            <a:pPr marL="12700">
              <a:lnSpc>
                <a:spcPct val="100000"/>
              </a:lnSpc>
              <a:spcBef>
                <a:spcPts val="105"/>
              </a:spcBef>
            </a:pPr>
            <a:r>
              <a:rPr sz="2800" spc="10" dirty="0">
                <a:latin typeface="Arial Black" panose="020B0A04020102020204" pitchFamily="34" charset="0"/>
              </a:rPr>
              <a:t>O</a:t>
            </a:r>
            <a:r>
              <a:rPr sz="2800" spc="25" dirty="0">
                <a:latin typeface="Arial Black" panose="020B0A04020102020204" pitchFamily="34" charset="0"/>
              </a:rPr>
              <a:t>U</a:t>
            </a:r>
            <a:r>
              <a:rPr sz="2800" dirty="0">
                <a:latin typeface="Arial Black" panose="020B0A04020102020204" pitchFamily="34" charset="0"/>
              </a:rPr>
              <a:t>R</a:t>
            </a:r>
            <a:r>
              <a:rPr sz="2800" spc="5" dirty="0">
                <a:latin typeface="Arial Black" panose="020B0A04020102020204" pitchFamily="34" charset="0"/>
              </a:rPr>
              <a:t> </a:t>
            </a:r>
            <a:r>
              <a:rPr sz="2800" spc="25" dirty="0">
                <a:latin typeface="Arial Black" panose="020B0A04020102020204" pitchFamily="34" charset="0"/>
              </a:rPr>
              <a:t>S</a:t>
            </a:r>
            <a:r>
              <a:rPr sz="2800" spc="10" dirty="0">
                <a:latin typeface="Arial Black" panose="020B0A04020102020204" pitchFamily="34" charset="0"/>
              </a:rPr>
              <a:t>O</a:t>
            </a:r>
            <a:r>
              <a:rPr sz="2800" spc="25" dirty="0">
                <a:latin typeface="Arial Black" panose="020B0A04020102020204" pitchFamily="34" charset="0"/>
              </a:rPr>
              <a:t>LU</a:t>
            </a:r>
            <a:r>
              <a:rPr sz="2800" spc="-35" dirty="0">
                <a:latin typeface="Arial Black" panose="020B0A04020102020204" pitchFamily="34" charset="0"/>
              </a:rPr>
              <a:t>T</a:t>
            </a:r>
            <a:r>
              <a:rPr sz="2800" spc="-30" dirty="0">
                <a:latin typeface="Arial Black" panose="020B0A04020102020204" pitchFamily="34" charset="0"/>
              </a:rPr>
              <a:t>I</a:t>
            </a:r>
            <a:r>
              <a:rPr sz="2800" spc="10" dirty="0">
                <a:latin typeface="Arial Black" panose="020B0A04020102020204" pitchFamily="34" charset="0"/>
              </a:rPr>
              <a:t>O</a:t>
            </a:r>
            <a:r>
              <a:rPr sz="2800" dirty="0">
                <a:latin typeface="Arial Black" panose="020B0A04020102020204" pitchFamily="34" charset="0"/>
              </a:rPr>
              <a:t>N</a:t>
            </a:r>
            <a:r>
              <a:rPr sz="2800" spc="-345" dirty="0">
                <a:latin typeface="Arial Black" panose="020B0A04020102020204" pitchFamily="34" charset="0"/>
              </a:rPr>
              <a:t> </a:t>
            </a:r>
            <a:r>
              <a:rPr sz="2800" spc="-35" dirty="0">
                <a:latin typeface="Arial Black" panose="020B0A04020102020204" pitchFamily="34" charset="0"/>
              </a:rPr>
              <a:t>A</a:t>
            </a:r>
            <a:r>
              <a:rPr sz="2800" spc="-5" dirty="0">
                <a:latin typeface="Arial Black" panose="020B0A04020102020204" pitchFamily="34" charset="0"/>
              </a:rPr>
              <a:t>N</a:t>
            </a:r>
            <a:r>
              <a:rPr sz="2800" dirty="0">
                <a:latin typeface="Arial Black" panose="020B0A04020102020204" pitchFamily="34" charset="0"/>
              </a:rPr>
              <a:t>D</a:t>
            </a:r>
            <a:r>
              <a:rPr sz="2800" spc="35" dirty="0">
                <a:latin typeface="Arial Black" panose="020B0A04020102020204" pitchFamily="34" charset="0"/>
              </a:rPr>
              <a:t> </a:t>
            </a:r>
            <a:r>
              <a:rPr sz="2800" spc="-30" dirty="0">
                <a:latin typeface="Arial Black" panose="020B0A04020102020204" pitchFamily="34" charset="0"/>
              </a:rPr>
              <a:t>I</a:t>
            </a:r>
            <a:r>
              <a:rPr sz="2800" spc="-35" dirty="0">
                <a:latin typeface="Arial Black" panose="020B0A04020102020204" pitchFamily="34" charset="0"/>
              </a:rPr>
              <a:t>T</a:t>
            </a:r>
            <a:r>
              <a:rPr sz="2800" dirty="0">
                <a:latin typeface="Arial Black" panose="020B0A04020102020204" pitchFamily="34" charset="0"/>
              </a:rPr>
              <a:t>S</a:t>
            </a:r>
            <a:r>
              <a:rPr sz="2800" spc="60" dirty="0">
                <a:latin typeface="Arial Black" panose="020B0A04020102020204" pitchFamily="34" charset="0"/>
              </a:rPr>
              <a:t> </a:t>
            </a:r>
            <a:r>
              <a:rPr sz="2800" spc="-295" dirty="0">
                <a:latin typeface="Arial Black" panose="020B0A04020102020204" pitchFamily="34" charset="0"/>
              </a:rPr>
              <a:t>V</a:t>
            </a:r>
            <a:r>
              <a:rPr sz="2800" spc="-35" dirty="0">
                <a:latin typeface="Arial Black" panose="020B0A04020102020204" pitchFamily="34" charset="0"/>
              </a:rPr>
              <a:t>A</a:t>
            </a:r>
            <a:r>
              <a:rPr sz="2800" spc="25" dirty="0">
                <a:latin typeface="Arial Black" panose="020B0A04020102020204" pitchFamily="34" charset="0"/>
              </a:rPr>
              <a:t>LU</a:t>
            </a:r>
            <a:r>
              <a:rPr sz="2800" dirty="0">
                <a:latin typeface="Arial Black" panose="020B0A04020102020204" pitchFamily="34" charset="0"/>
              </a:rPr>
              <a:t>E</a:t>
            </a:r>
            <a:r>
              <a:rPr sz="2800" spc="-65" dirty="0">
                <a:latin typeface="Arial Black" panose="020B0A04020102020204" pitchFamily="34" charset="0"/>
              </a:rPr>
              <a:t> </a:t>
            </a:r>
            <a:r>
              <a:rPr sz="2800" spc="-15" dirty="0">
                <a:latin typeface="Arial Black" panose="020B0A04020102020204" pitchFamily="34" charset="0"/>
              </a:rPr>
              <a:t>P</a:t>
            </a:r>
            <a:r>
              <a:rPr sz="2800" spc="-30" dirty="0">
                <a:latin typeface="Arial Black" panose="020B0A04020102020204" pitchFamily="34" charset="0"/>
              </a:rPr>
              <a:t>R</a:t>
            </a:r>
            <a:r>
              <a:rPr sz="2800" spc="10" dirty="0">
                <a:latin typeface="Arial Black" panose="020B0A04020102020204" pitchFamily="34" charset="0"/>
              </a:rPr>
              <a:t>O</a:t>
            </a:r>
            <a:r>
              <a:rPr sz="2800" spc="-15" dirty="0">
                <a:latin typeface="Arial Black" panose="020B0A04020102020204" pitchFamily="34" charset="0"/>
              </a:rPr>
              <a:t>P</a:t>
            </a:r>
            <a:r>
              <a:rPr sz="2800" spc="10" dirty="0">
                <a:latin typeface="Arial Black" panose="020B0A04020102020204" pitchFamily="34" charset="0"/>
              </a:rPr>
              <a:t>O</a:t>
            </a:r>
            <a:r>
              <a:rPr sz="2800" spc="25" dirty="0">
                <a:latin typeface="Arial Black" panose="020B0A04020102020204" pitchFamily="34" charset="0"/>
              </a:rPr>
              <a:t>S</a:t>
            </a:r>
            <a:r>
              <a:rPr sz="2800" spc="-30" dirty="0">
                <a:latin typeface="Arial Black" panose="020B0A04020102020204" pitchFamily="34" charset="0"/>
              </a:rPr>
              <a:t>I</a:t>
            </a:r>
            <a:r>
              <a:rPr sz="2800" spc="-35" dirty="0">
                <a:latin typeface="Arial Black" panose="020B0A04020102020204" pitchFamily="34" charset="0"/>
              </a:rPr>
              <a:t>T</a:t>
            </a:r>
            <a:r>
              <a:rPr sz="2800" spc="-30" dirty="0">
                <a:latin typeface="Arial Black" panose="020B0A04020102020204" pitchFamily="34" charset="0"/>
              </a:rPr>
              <a:t>I</a:t>
            </a:r>
            <a:r>
              <a:rPr sz="2800" spc="10" dirty="0">
                <a:latin typeface="Arial Black" panose="020B0A04020102020204" pitchFamily="34" charset="0"/>
              </a:rPr>
              <a:t>O</a:t>
            </a:r>
            <a:r>
              <a:rPr sz="2800" dirty="0">
                <a:latin typeface="Arial Black" panose="020B0A04020102020204" pitchFamily="34"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EDD43C97-E156-D1D1-97A2-5F0EB4A4ED4B}"/>
              </a:ext>
            </a:extLst>
          </p:cNvPr>
          <p:cNvSpPr txBox="1"/>
          <p:nvPr/>
        </p:nvSpPr>
        <p:spPr>
          <a:xfrm>
            <a:off x="3429000" y="1981200"/>
            <a:ext cx="5845002" cy="1569660"/>
          </a:xfrm>
          <a:prstGeom prst="rect">
            <a:avLst/>
          </a:prstGeom>
          <a:noFill/>
        </p:spPr>
        <p:txBody>
          <a:bodyPr wrap="square">
            <a:spAutoFit/>
          </a:bodyPr>
          <a:lstStyle/>
          <a:p>
            <a:r>
              <a:rPr lang="en-IN" sz="2400" b="1" i="1" dirty="0">
                <a:solidFill>
                  <a:srgbClr val="002060"/>
                </a:solidFill>
                <a:latin typeface="Arial Rounded MT Bold" panose="020F0704030504030204" pitchFamily="34" charset="0"/>
                <a:cs typeface="Times New Roman" pitchFamily="18" charset="0"/>
              </a:rPr>
              <a:t>Your solution leverages Excel to provide a comprehensive, user-friendly, and cost-effective approach to employee performance analysis.</a:t>
            </a:r>
            <a:endParaRPr lang="en-IN" sz="2400" dirty="0">
              <a:latin typeface="Arial Rounded MT Bold" panose="020F0704030504030204" pitchFamily="34" charset="0"/>
            </a:endParaRPr>
          </a:p>
        </p:txBody>
      </p:sp>
      <p:sp>
        <p:nvSpPr>
          <p:cNvPr id="12" name="TextBox 11">
            <a:extLst>
              <a:ext uri="{FF2B5EF4-FFF2-40B4-BE49-F238E27FC236}">
                <a16:creationId xmlns:a16="http://schemas.microsoft.com/office/drawing/2014/main" id="{23F726FA-578F-69A5-EE34-6A2FF3A415DA}"/>
              </a:ext>
            </a:extLst>
          </p:cNvPr>
          <p:cNvSpPr txBox="1"/>
          <p:nvPr/>
        </p:nvSpPr>
        <p:spPr>
          <a:xfrm>
            <a:off x="3411682" y="3810000"/>
            <a:ext cx="6189518" cy="2308324"/>
          </a:xfrm>
          <a:prstGeom prst="rect">
            <a:avLst/>
          </a:prstGeom>
          <a:noFill/>
        </p:spPr>
        <p:txBody>
          <a:bodyPr wrap="square">
            <a:spAutoFit/>
          </a:bodyPr>
          <a:lstStyle/>
          <a:p>
            <a:r>
              <a:rPr lang="en-IN" sz="2400" b="1" dirty="0">
                <a:latin typeface="Arial Rounded MT Bold" panose="020F0704030504030204" pitchFamily="34" charset="0"/>
              </a:rPr>
              <a:t>Value Proposition:</a:t>
            </a:r>
          </a:p>
          <a:p>
            <a:pPr algn="just"/>
            <a:r>
              <a:rPr lang="en-IN" sz="2400" b="1" i="1" dirty="0">
                <a:solidFill>
                  <a:srgbClr val="002060"/>
                </a:solidFill>
                <a:latin typeface="Arial Rounded MT Bold" panose="020F0704030504030204" pitchFamily="34" charset="0"/>
                <a:cs typeface="Times New Roman" pitchFamily="18" charset="0"/>
              </a:rPr>
              <a:t> 1. Cost-Effectiveness</a:t>
            </a:r>
          </a:p>
          <a:p>
            <a:pPr algn="just"/>
            <a:r>
              <a:rPr lang="en-IN" sz="2400" b="1" i="1" dirty="0">
                <a:solidFill>
                  <a:srgbClr val="002060"/>
                </a:solidFill>
                <a:latin typeface="Arial Rounded MT Bold" panose="020F0704030504030204" pitchFamily="34" charset="0"/>
                <a:cs typeface="Times New Roman" pitchFamily="18" charset="0"/>
              </a:rPr>
              <a:t> 2. Ease of Use</a:t>
            </a:r>
          </a:p>
          <a:p>
            <a:pPr algn="just"/>
            <a:r>
              <a:rPr lang="en-IN" sz="2400" b="1" i="1" dirty="0">
                <a:solidFill>
                  <a:srgbClr val="002060"/>
                </a:solidFill>
                <a:latin typeface="Arial Rounded MT Bold" panose="020F0704030504030204" pitchFamily="34" charset="0"/>
                <a:cs typeface="Times New Roman" pitchFamily="18" charset="0"/>
              </a:rPr>
              <a:t> 3. Data Management</a:t>
            </a:r>
          </a:p>
          <a:p>
            <a:pPr algn="just"/>
            <a:r>
              <a:rPr lang="en-IN" sz="2400" b="1" i="1" dirty="0">
                <a:solidFill>
                  <a:srgbClr val="002060"/>
                </a:solidFill>
                <a:latin typeface="Arial Rounded MT Bold" panose="020F0704030504030204" pitchFamily="34" charset="0"/>
                <a:cs typeface="Times New Roman" pitchFamily="18" charset="0"/>
              </a:rPr>
              <a:t> 4. Customizable Analysis</a:t>
            </a:r>
          </a:p>
          <a:p>
            <a:pPr algn="just"/>
            <a:r>
              <a:rPr lang="en-IN" sz="2400" b="1" i="1" dirty="0">
                <a:solidFill>
                  <a:srgbClr val="002060"/>
                </a:solidFill>
                <a:latin typeface="Arial Rounded MT Bold" panose="020F0704030504030204" pitchFamily="34" charset="0"/>
                <a:cs typeface="Times New Roman" pitchFamily="18" charset="0"/>
              </a:rPr>
              <a:t> 5. Real-Time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Arial Black" panose="020B0A04020102020204" pitchFamily="34" charset="0"/>
              </a:rPr>
              <a:t>Dataset Description</a:t>
            </a:r>
          </a:p>
        </p:txBody>
      </p:sp>
      <p:sp>
        <p:nvSpPr>
          <p:cNvPr id="4" name="TextBox 3">
            <a:extLst>
              <a:ext uri="{FF2B5EF4-FFF2-40B4-BE49-F238E27FC236}">
                <a16:creationId xmlns:a16="http://schemas.microsoft.com/office/drawing/2014/main" id="{018A761B-FF41-F40B-E1B4-5488E94502A6}"/>
              </a:ext>
            </a:extLst>
          </p:cNvPr>
          <p:cNvSpPr txBox="1"/>
          <p:nvPr/>
        </p:nvSpPr>
        <p:spPr>
          <a:xfrm>
            <a:off x="533400" y="1600200"/>
            <a:ext cx="9537988" cy="4832092"/>
          </a:xfrm>
          <a:prstGeom prst="rect">
            <a:avLst/>
          </a:prstGeom>
          <a:noFill/>
        </p:spPr>
        <p:txBody>
          <a:bodyPr wrap="square">
            <a:spAutoFit/>
          </a:bodyPr>
          <a:lstStyle/>
          <a:p>
            <a:pPr algn="just"/>
            <a:r>
              <a:rPr lang="en-IN" sz="2800" b="1" dirty="0">
                <a:latin typeface="Arial Rounded MT Bold" panose="020F0704030504030204" pitchFamily="34" charset="0"/>
                <a:cs typeface="Times New Roman" pitchFamily="18" charset="0"/>
              </a:rPr>
              <a:t>Listed Features:</a:t>
            </a:r>
          </a:p>
          <a:p>
            <a:pPr algn="just"/>
            <a:r>
              <a:rPr lang="en-IN" sz="2800" b="1" i="1" dirty="0">
                <a:solidFill>
                  <a:srgbClr val="002060"/>
                </a:solidFill>
                <a:latin typeface="Arial Rounded MT Bold" panose="020F0704030504030204" pitchFamily="34" charset="0"/>
                <a:cs typeface="Times New Roman" pitchFamily="18" charset="0"/>
              </a:rPr>
              <a:t>  1. Employee ID   </a:t>
            </a:r>
          </a:p>
          <a:p>
            <a:pPr algn="just"/>
            <a:r>
              <a:rPr lang="en-IN" sz="2800" b="1" i="1" dirty="0">
                <a:solidFill>
                  <a:srgbClr val="002060"/>
                </a:solidFill>
                <a:latin typeface="Arial Rounded MT Bold" panose="020F0704030504030204" pitchFamily="34" charset="0"/>
                <a:cs typeface="Times New Roman" pitchFamily="18" charset="0"/>
              </a:rPr>
              <a:t>  2. First name  </a:t>
            </a:r>
          </a:p>
          <a:p>
            <a:pPr algn="just"/>
            <a:r>
              <a:rPr lang="en-IN" sz="2800" b="1" i="1" dirty="0">
                <a:solidFill>
                  <a:srgbClr val="002060"/>
                </a:solidFill>
                <a:latin typeface="Arial Rounded MT Bold" panose="020F0704030504030204" pitchFamily="34" charset="0"/>
                <a:cs typeface="Times New Roman" pitchFamily="18" charset="0"/>
              </a:rPr>
              <a:t>  3. Last name  </a:t>
            </a:r>
          </a:p>
          <a:p>
            <a:pPr algn="just"/>
            <a:r>
              <a:rPr lang="en-IN" sz="2800" b="1" i="1" dirty="0">
                <a:solidFill>
                  <a:srgbClr val="002060"/>
                </a:solidFill>
                <a:latin typeface="Arial Rounded MT Bold" panose="020F0704030504030204" pitchFamily="34" charset="0"/>
                <a:cs typeface="Times New Roman" pitchFamily="18" charset="0"/>
              </a:rPr>
              <a:t>  4. Business unit </a:t>
            </a:r>
          </a:p>
          <a:p>
            <a:pPr algn="just"/>
            <a:r>
              <a:rPr lang="en-IN" sz="2800" b="1" i="1" dirty="0">
                <a:solidFill>
                  <a:srgbClr val="002060"/>
                </a:solidFill>
                <a:latin typeface="Arial Rounded MT Bold" panose="020F0704030504030204" pitchFamily="34" charset="0"/>
                <a:cs typeface="Times New Roman" pitchFamily="18" charset="0"/>
              </a:rPr>
              <a:t>  5. Employee Type </a:t>
            </a:r>
          </a:p>
          <a:p>
            <a:pPr algn="just"/>
            <a:r>
              <a:rPr lang="en-IN" sz="2800" b="1" i="1" dirty="0">
                <a:solidFill>
                  <a:srgbClr val="002060"/>
                </a:solidFill>
                <a:latin typeface="Arial Rounded MT Bold" panose="020F0704030504030204" pitchFamily="34" charset="0"/>
                <a:cs typeface="Times New Roman" pitchFamily="18" charset="0"/>
              </a:rPr>
              <a:t>  6. Employee Status  </a:t>
            </a:r>
          </a:p>
          <a:p>
            <a:pPr algn="just"/>
            <a:r>
              <a:rPr lang="en-IN" sz="2800" b="1" i="1" dirty="0">
                <a:solidFill>
                  <a:srgbClr val="002060"/>
                </a:solidFill>
                <a:latin typeface="Arial Rounded MT Bold" panose="020F0704030504030204" pitchFamily="34" charset="0"/>
                <a:cs typeface="Times New Roman" pitchFamily="18" charset="0"/>
              </a:rPr>
              <a:t>  7. Employee classification type  </a:t>
            </a:r>
          </a:p>
          <a:p>
            <a:pPr algn="just"/>
            <a:r>
              <a:rPr lang="en-IN" sz="2800" b="1" i="1" dirty="0">
                <a:solidFill>
                  <a:srgbClr val="002060"/>
                </a:solidFill>
                <a:latin typeface="Arial Rounded MT Bold" panose="020F0704030504030204" pitchFamily="34" charset="0"/>
                <a:cs typeface="Times New Roman" pitchFamily="18" charset="0"/>
              </a:rPr>
              <a:t>  8. Gender Code</a:t>
            </a:r>
          </a:p>
          <a:p>
            <a:pPr algn="just"/>
            <a:r>
              <a:rPr lang="en-IN" sz="2800" b="1" i="1" dirty="0">
                <a:solidFill>
                  <a:srgbClr val="002060"/>
                </a:solidFill>
                <a:latin typeface="Arial Rounded MT Bold" panose="020F0704030504030204" pitchFamily="34" charset="0"/>
                <a:cs typeface="Times New Roman" pitchFamily="18" charset="0"/>
              </a:rPr>
              <a:t>  9. Performance Score </a:t>
            </a:r>
          </a:p>
          <a:p>
            <a:pPr algn="just"/>
            <a:r>
              <a:rPr lang="en-IN" sz="2800" b="1" i="1" dirty="0">
                <a:solidFill>
                  <a:srgbClr val="002060"/>
                </a:solidFill>
                <a:latin typeface="Arial Rounded MT Bold" panose="020F0704030504030204" pitchFamily="34" charset="0"/>
                <a:cs typeface="Times New Roman" pitchFamily="18" charset="0"/>
              </a:rPr>
              <a:t>10. Current employee rating</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0" y="3505200"/>
            <a:ext cx="2466975" cy="3419475"/>
          </a:xfrm>
          <a:prstGeom prst="rect">
            <a:avLst/>
          </a:prstGeom>
        </p:spPr>
      </p:pic>
      <p:sp>
        <p:nvSpPr>
          <p:cNvPr id="7" name="object 7"/>
          <p:cNvSpPr txBox="1">
            <a:spLocks noGrp="1"/>
          </p:cNvSpPr>
          <p:nvPr>
            <p:ph type="title"/>
          </p:nvPr>
        </p:nvSpPr>
        <p:spPr>
          <a:xfrm>
            <a:off x="739775" y="654938"/>
            <a:ext cx="8480425" cy="570669"/>
          </a:xfrm>
          <a:prstGeom prst="rect">
            <a:avLst/>
          </a:prstGeom>
        </p:spPr>
        <p:txBody>
          <a:bodyPr vert="horz" wrap="square" lIns="0" tIns="16510" rIns="0" bIns="0" rtlCol="0">
            <a:spAutoFit/>
          </a:bodyPr>
          <a:lstStyle/>
          <a:p>
            <a:pPr marL="12700">
              <a:lnSpc>
                <a:spcPct val="100000"/>
              </a:lnSpc>
              <a:spcBef>
                <a:spcPts val="130"/>
              </a:spcBef>
            </a:pPr>
            <a:r>
              <a:rPr spc="15" dirty="0">
                <a:latin typeface="Arial Black" panose="020B0A04020102020204" pitchFamily="34" charset="0"/>
              </a:rPr>
              <a:t>THE</a:t>
            </a:r>
            <a:r>
              <a:rPr spc="20" dirty="0">
                <a:latin typeface="Arial Black" panose="020B0A04020102020204" pitchFamily="34" charset="0"/>
              </a:rPr>
              <a:t> </a:t>
            </a:r>
            <a:r>
              <a:rPr lang="en-US" spc="20" dirty="0">
                <a:latin typeface="Arial Black" panose="020B0A04020102020204" pitchFamily="34" charset="0"/>
              </a:rPr>
              <a:t>"</a:t>
            </a:r>
            <a:r>
              <a:rPr spc="10" dirty="0">
                <a:latin typeface="Arial Black" panose="020B0A04020102020204" pitchFamily="34" charset="0"/>
              </a:rPr>
              <a:t>WOW</a:t>
            </a:r>
            <a:r>
              <a:rPr lang="en-US" spc="10" dirty="0">
                <a:latin typeface="Arial Black" panose="020B0A04020102020204" pitchFamily="34" charset="0"/>
              </a:rPr>
              <a:t>"</a:t>
            </a:r>
            <a:r>
              <a:rPr spc="85" dirty="0">
                <a:latin typeface="Arial Black" panose="020B0A04020102020204" pitchFamily="34" charset="0"/>
              </a:rPr>
              <a:t> </a:t>
            </a:r>
            <a:r>
              <a:rPr spc="10" dirty="0">
                <a:latin typeface="Arial Black" panose="020B0A04020102020204" pitchFamily="34" charset="0"/>
              </a:rPr>
              <a:t>IN</a:t>
            </a:r>
            <a:r>
              <a:rPr spc="-5" dirty="0">
                <a:latin typeface="Arial Black" panose="020B0A04020102020204" pitchFamily="34" charset="0"/>
              </a:rPr>
              <a:t> </a:t>
            </a:r>
            <a:r>
              <a:rPr spc="15" dirty="0">
                <a:latin typeface="Arial Black" panose="020B0A04020102020204" pitchFamily="34" charset="0"/>
              </a:rPr>
              <a:t>OUR</a:t>
            </a:r>
            <a:r>
              <a:rPr spc="-10" dirty="0">
                <a:latin typeface="Arial Black" panose="020B0A04020102020204" pitchFamily="34" charset="0"/>
              </a:rPr>
              <a:t> </a:t>
            </a:r>
            <a:r>
              <a:rPr spc="20" dirty="0">
                <a:latin typeface="Arial Black" panose="020B0A04020102020204" pitchFamily="34" charset="0"/>
              </a:rPr>
              <a:t>SOLUTION</a:t>
            </a:r>
            <a:endParaRPr dirty="0">
              <a:latin typeface="Arial Black" panose="020B0A04020102020204" pitchFamily="34"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22426FC-A976-CBCD-8451-285F605D0CA0}"/>
              </a:ext>
            </a:extLst>
          </p:cNvPr>
          <p:cNvSpPr txBox="1"/>
          <p:nvPr/>
        </p:nvSpPr>
        <p:spPr>
          <a:xfrm>
            <a:off x="2209800" y="1905000"/>
            <a:ext cx="8382000" cy="3785652"/>
          </a:xfrm>
          <a:prstGeom prst="rect">
            <a:avLst/>
          </a:prstGeom>
          <a:noFill/>
        </p:spPr>
        <p:txBody>
          <a:bodyPr wrap="square">
            <a:spAutoFit/>
          </a:bodyPr>
          <a:lstStyle/>
          <a:p>
            <a:pPr marL="342900" indent="-342900" algn="just">
              <a:buAutoNum type="arabicPeriod"/>
            </a:pPr>
            <a:r>
              <a:rPr lang="en-IN" sz="2400" b="1" i="1" dirty="0">
                <a:solidFill>
                  <a:srgbClr val="002060"/>
                </a:solidFill>
                <a:latin typeface="Arial Rounded MT Bold" panose="020F0704030504030204" pitchFamily="34" charset="0"/>
                <a:cs typeface="Times New Roman" pitchFamily="18" charset="0"/>
              </a:rPr>
              <a:t>Interactive Dashboards</a:t>
            </a:r>
          </a:p>
          <a:p>
            <a:pPr marL="342900" indent="-342900" algn="just"/>
            <a:r>
              <a:rPr lang="en-IN" sz="2400" b="1" i="1" dirty="0">
                <a:solidFill>
                  <a:srgbClr val="002060"/>
                </a:solidFill>
                <a:latin typeface="Arial Rounded MT Bold" panose="020F0704030504030204" pitchFamily="34" charset="0"/>
                <a:cs typeface="Times New Roman" pitchFamily="18" charset="0"/>
              </a:rPr>
              <a:t>2.  Data Visualization</a:t>
            </a:r>
          </a:p>
          <a:p>
            <a:pPr marL="342900" indent="-342900" algn="just"/>
            <a:r>
              <a:rPr lang="en-IN" sz="2400" b="1" i="1" dirty="0">
                <a:solidFill>
                  <a:srgbClr val="002060"/>
                </a:solidFill>
                <a:latin typeface="Arial Rounded MT Bold" panose="020F0704030504030204" pitchFamily="34" charset="0"/>
                <a:cs typeface="Times New Roman" pitchFamily="18" charset="0"/>
              </a:rPr>
              <a:t>3.  Automated Reporting</a:t>
            </a:r>
          </a:p>
          <a:p>
            <a:pPr marL="342900" indent="-342900" algn="just"/>
            <a:r>
              <a:rPr lang="en-IN" sz="2400" b="1" i="1" dirty="0">
                <a:solidFill>
                  <a:srgbClr val="002060"/>
                </a:solidFill>
                <a:latin typeface="Arial Rounded MT Bold" panose="020F0704030504030204" pitchFamily="34" charset="0"/>
                <a:cs typeface="Times New Roman" pitchFamily="18" charset="0"/>
              </a:rPr>
              <a:t>4.  Predictive Analysis</a:t>
            </a:r>
          </a:p>
          <a:p>
            <a:pPr marL="342900" indent="-342900" algn="just"/>
            <a:r>
              <a:rPr lang="en-IN" sz="2400" b="1" i="1" dirty="0">
                <a:solidFill>
                  <a:srgbClr val="002060"/>
                </a:solidFill>
                <a:latin typeface="Arial Rounded MT Bold" panose="020F0704030504030204" pitchFamily="34" charset="0"/>
                <a:cs typeface="Times New Roman" pitchFamily="18" charset="0"/>
              </a:rPr>
              <a:t>5.  Scorecards and Balanced Scorecards</a:t>
            </a:r>
          </a:p>
          <a:p>
            <a:pPr marL="342900" indent="-342900" algn="just"/>
            <a:r>
              <a:rPr lang="en-IN" sz="2400" b="1" i="1" dirty="0">
                <a:solidFill>
                  <a:srgbClr val="002060"/>
                </a:solidFill>
                <a:latin typeface="Arial Rounded MT Bold" panose="020F0704030504030204" pitchFamily="34" charset="0"/>
                <a:cs typeface="Times New Roman" pitchFamily="18" charset="0"/>
              </a:rPr>
              <a:t>6.  Employee Ranking and Comparison</a:t>
            </a:r>
          </a:p>
          <a:p>
            <a:pPr marL="342900" indent="-342900" algn="just"/>
            <a:r>
              <a:rPr lang="en-IN" sz="2400" b="1" i="1" dirty="0">
                <a:solidFill>
                  <a:srgbClr val="002060"/>
                </a:solidFill>
                <a:latin typeface="Arial Rounded MT Bold" panose="020F0704030504030204" pitchFamily="34" charset="0"/>
                <a:cs typeface="Times New Roman" pitchFamily="18" charset="0"/>
              </a:rPr>
              <a:t>7.  Training and Development Analysis</a:t>
            </a:r>
          </a:p>
          <a:p>
            <a:pPr marL="342900" indent="-342900" algn="just"/>
            <a:r>
              <a:rPr lang="en-IN" sz="2400" b="1" i="1" dirty="0">
                <a:solidFill>
                  <a:srgbClr val="002060"/>
                </a:solidFill>
                <a:latin typeface="Arial Rounded MT Bold" panose="020F0704030504030204" pitchFamily="34" charset="0"/>
                <a:cs typeface="Times New Roman" pitchFamily="18" charset="0"/>
              </a:rPr>
              <a:t>8.  Employee Feedback and Sentiment </a:t>
            </a:r>
            <a:r>
              <a:rPr lang="en-IN" sz="2400" b="1" i="1" dirty="0" err="1">
                <a:solidFill>
                  <a:srgbClr val="002060"/>
                </a:solidFill>
                <a:latin typeface="Arial Rounded MT Bold" panose="020F0704030504030204" pitchFamily="34" charset="0"/>
                <a:cs typeface="Times New Roman" pitchFamily="18" charset="0"/>
              </a:rPr>
              <a:t>Anlysis</a:t>
            </a:r>
            <a:endParaRPr lang="en-IN" sz="2400" b="1" i="1" dirty="0">
              <a:solidFill>
                <a:srgbClr val="002060"/>
              </a:solidFill>
              <a:latin typeface="Arial Rounded MT Bold" panose="020F0704030504030204" pitchFamily="34" charset="0"/>
              <a:cs typeface="Times New Roman" pitchFamily="18" charset="0"/>
            </a:endParaRPr>
          </a:p>
          <a:p>
            <a:pPr marL="457200" indent="-457200" algn="just"/>
            <a:r>
              <a:rPr lang="en-IN" sz="2400" b="1" i="1" dirty="0">
                <a:solidFill>
                  <a:srgbClr val="002060"/>
                </a:solidFill>
                <a:latin typeface="Arial Rounded MT Bold" panose="020F0704030504030204" pitchFamily="34" charset="0"/>
                <a:cs typeface="Times New Roman" pitchFamily="18" charset="0"/>
              </a:rPr>
              <a:t>9.  KPI Tracking with Alerts</a:t>
            </a:r>
          </a:p>
          <a:p>
            <a:pPr marL="457200" indent="-457200" algn="just"/>
            <a:r>
              <a:rPr lang="en-IN" sz="2400" b="1" i="1" dirty="0">
                <a:solidFill>
                  <a:srgbClr val="002060"/>
                </a:solidFill>
                <a:latin typeface="Arial Rounded MT Bold" panose="020F0704030504030204" pitchFamily="34" charset="0"/>
                <a:cs typeface="Times New Roman" pitchFamily="18" charset="0"/>
              </a:rPr>
              <a:t>10. Data Security and Privacy</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416</TotalTime>
  <Words>654</Words>
  <Application>Microsoft Office PowerPoint</Application>
  <PresentationFormat>Widescreen</PresentationFormat>
  <Paragraphs>95</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Black</vt:lpstr>
      <vt:lpstr>Arial Rounded MT Bold</vt:lpstr>
      <vt:lpstr>Calibri</vt:lpstr>
      <vt:lpstr>Roboto</vt:lpstr>
      <vt:lpstr>Times New Roman</vt:lpstr>
      <vt:lpstr>Trebuchet MS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Vishaali UH</cp:lastModifiedBy>
  <cp:revision>14</cp:revision>
  <dcterms:created xsi:type="dcterms:W3CDTF">2024-03-29T15:07:22Z</dcterms:created>
  <dcterms:modified xsi:type="dcterms:W3CDTF">2024-08-31T11:48:02Z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