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Montserrat"/>
      <p:regular r:id="rId18"/>
      <p:bold r:id="rId19"/>
      <p:italic r:id="rId20"/>
      <p:boldItalic r:id="rId21"/>
    </p:embeddedFont>
    <p:embeddedFont>
      <p:font typeface="Lexend"/>
      <p:regular r:id="rId22"/>
      <p:bold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89D8DA-415F-48F4-A36F-9BC4524C2579}">
  <a:tblStyle styleId="{8289D8DA-415F-48F4-A36F-9BC4524C257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exend-regular.fntdata"/><Relationship Id="rId21" Type="http://schemas.openxmlformats.org/officeDocument/2006/relationships/font" Target="fonts/Montserrat-boldItalic.fntdata"/><Relationship Id="rId24" Type="http://schemas.openxmlformats.org/officeDocument/2006/relationships/font" Target="fonts/Merriweather-regular.fntdata"/><Relationship Id="rId23" Type="http://schemas.openxmlformats.org/officeDocument/2006/relationships/font" Target="fonts/Lexend-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e5d4d5d10_0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e5d4d5d1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e5d4d5d10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e5d4d5d1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e5d4d5d1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ce5d4d5d10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e5d4d5d10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e5d4d5d1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e5d4d5d10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e5d4d5d1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f3181564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f3181564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 name="Shape 11"/>
        <p:cNvGrpSpPr/>
        <p:nvPr/>
      </p:nvGrpSpPr>
      <p:grpSpPr>
        <a:xfrm>
          <a:off x="0" y="0"/>
          <a:ext cx="0" cy="0"/>
          <a:chOff x="0" y="0"/>
          <a:chExt cx="0" cy="0"/>
        </a:xfrm>
      </p:grpSpPr>
      <p:sp>
        <p:nvSpPr>
          <p:cNvPr id="12" name="Google Shape;12;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 name="Google Shape;14;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8" name="Google Shape;88;p1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1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900"/>
              <a:buNone/>
              <a:defRPr sz="19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9" name="Google Shape;89;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0" name="Google Shape;90;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1" name="Google Shape;91;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94" name="Google Shape;94;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95" name="Google Shape;95;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6" name="Google Shape;96;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7" name="Google Shape;97;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0" name="Google Shape;100;p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900"/>
              <a:buNone/>
              <a:defRPr sz="19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02" name="Google Shape;102;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03" name="Google Shape;103;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6" name="Google Shape;106;p1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07" name="Google Shape;107;p1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08" name="Google Shape;108;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09" name="Google Shape;109;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0" name="Google Shape;110;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1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3" name="Google Shape;113;p18"/>
          <p:cNvSpPr txBox="1"/>
          <p:nvPr>
            <p:ph idx="1" type="body"/>
          </p:nvPr>
        </p:nvSpPr>
        <p:spPr>
          <a:xfrm>
            <a:off x="839788" y="1681163"/>
            <a:ext cx="51579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4" name="Google Shape;114;p18"/>
          <p:cNvSpPr txBox="1"/>
          <p:nvPr>
            <p:ph idx="2" type="body"/>
          </p:nvPr>
        </p:nvSpPr>
        <p:spPr>
          <a:xfrm>
            <a:off x="839788" y="2505075"/>
            <a:ext cx="5157900" cy="36849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15" name="Google Shape;115;p18"/>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6" name="Google Shape;116;p18"/>
          <p:cNvSpPr txBox="1"/>
          <p:nvPr>
            <p:ph idx="4" type="body"/>
          </p:nvPr>
        </p:nvSpPr>
        <p:spPr>
          <a:xfrm>
            <a:off x="6172200" y="2505075"/>
            <a:ext cx="5183100" cy="36849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17" name="Google Shape;117;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8" name="Google Shape;118;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9" name="Google Shape;11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2" name="Google Shape;122;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3" name="Google Shape;123;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4" name="Google Shape;12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7" name="Google Shape;127;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8" name="Google Shape;128;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1" name="Google Shape;131;p21"/>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2" name="Google Shape;132;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33" name="Google Shape;133;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4" name="Google Shape;134;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8" name="Google Shape;138;p22"/>
          <p:cNvSpPr/>
          <p:nvPr>
            <p:ph idx="2" type="pic"/>
          </p:nvPr>
        </p:nvSpPr>
        <p:spPr>
          <a:xfrm>
            <a:off x="5183188" y="987425"/>
            <a:ext cx="6172500" cy="4873500"/>
          </a:xfrm>
          <a:prstGeom prst="rect">
            <a:avLst/>
          </a:prstGeom>
          <a:noFill/>
          <a:ln>
            <a:noFill/>
          </a:ln>
        </p:spPr>
      </p:sp>
      <p:sp>
        <p:nvSpPr>
          <p:cNvPr id="139" name="Google Shape;139;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40" name="Google Shape;140;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2" name="Google Shape;142;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5" name="Google Shape;145;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46" name="Google Shape;146;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8" name="Google Shape;148;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1" name="Google Shape;151;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52" name="Google Shape;152;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3" name="Google Shape;153;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4" name="Google Shape;154;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82" name="Google Shape;8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p:nvPr/>
        </p:nvSpPr>
        <p:spPr>
          <a:xfrm>
            <a:off x="891268" y="971899"/>
            <a:ext cx="3381956" cy="4914199"/>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2F5496"/>
              </a:solidFill>
              <a:latin typeface="Calibri"/>
              <a:ea typeface="Calibri"/>
              <a:cs typeface="Calibri"/>
              <a:sym typeface="Calibri"/>
            </a:endParaRPr>
          </a:p>
        </p:txBody>
      </p:sp>
      <p:sp>
        <p:nvSpPr>
          <p:cNvPr id="160" name="Google Shape;160;p25"/>
          <p:cNvSpPr/>
          <p:nvPr/>
        </p:nvSpPr>
        <p:spPr>
          <a:xfrm>
            <a:off x="5326912" y="992187"/>
            <a:ext cx="6083595" cy="4873625"/>
          </a:xfrm>
          <a:prstGeom prst="roundRect">
            <a:avLst>
              <a:gd fmla="val 16667" name="adj"/>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1" name="Google Shape;161;p25"/>
          <p:cNvSpPr txBox="1"/>
          <p:nvPr>
            <p:ph idx="1" type="body"/>
          </p:nvPr>
        </p:nvSpPr>
        <p:spPr>
          <a:xfrm>
            <a:off x="5282600" y="1412650"/>
            <a:ext cx="6172200" cy="1927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1000"/>
              </a:spcBef>
              <a:spcAft>
                <a:spcPts val="0"/>
              </a:spcAft>
              <a:buClr>
                <a:schemeClr val="dk1"/>
              </a:buClr>
              <a:buSzPct val="100000"/>
              <a:buNone/>
            </a:pPr>
            <a:r>
              <a:t/>
            </a:r>
            <a:endParaRPr b="1" sz="2000"/>
          </a:p>
          <a:p>
            <a:pPr indent="0" lvl="0" marL="0" rtl="0" algn="ctr">
              <a:lnSpc>
                <a:spcPct val="90000"/>
              </a:lnSpc>
              <a:spcBef>
                <a:spcPts val="1000"/>
              </a:spcBef>
              <a:spcAft>
                <a:spcPts val="0"/>
              </a:spcAft>
              <a:buClr>
                <a:schemeClr val="dk1"/>
              </a:buClr>
              <a:buSzPct val="100000"/>
              <a:buNone/>
            </a:pPr>
            <a:r>
              <a:t/>
            </a:r>
            <a:endParaRPr b="1" sz="2000"/>
          </a:p>
          <a:p>
            <a:pPr indent="0" lvl="0" marL="0" rtl="0" algn="ctr">
              <a:lnSpc>
                <a:spcPct val="90000"/>
              </a:lnSpc>
              <a:spcBef>
                <a:spcPts val="1000"/>
              </a:spcBef>
              <a:spcAft>
                <a:spcPts val="0"/>
              </a:spcAft>
              <a:buClr>
                <a:schemeClr val="dk1"/>
              </a:buClr>
              <a:buSzPct val="100000"/>
              <a:buNone/>
            </a:pPr>
            <a:r>
              <a:t/>
            </a:r>
            <a:endParaRPr b="1" sz="2000"/>
          </a:p>
          <a:p>
            <a:pPr indent="0" lvl="0" marL="0" rtl="0" algn="ctr">
              <a:lnSpc>
                <a:spcPct val="100000"/>
              </a:lnSpc>
              <a:spcBef>
                <a:spcPts val="0"/>
              </a:spcBef>
              <a:spcAft>
                <a:spcPts val="0"/>
              </a:spcAft>
              <a:buClr>
                <a:schemeClr val="dk1"/>
              </a:buClr>
              <a:buSzPts val="275"/>
              <a:buNone/>
            </a:pPr>
            <a:r>
              <a:t/>
            </a:r>
            <a:endParaRPr sz="12300">
              <a:latin typeface="Lexend"/>
              <a:ea typeface="Lexend"/>
              <a:cs typeface="Lexend"/>
              <a:sym typeface="Lexend"/>
            </a:endParaRPr>
          </a:p>
          <a:p>
            <a:pPr indent="0" lvl="0" marL="0" rtl="0" algn="ctr">
              <a:lnSpc>
                <a:spcPct val="100000"/>
              </a:lnSpc>
              <a:spcBef>
                <a:spcPts val="0"/>
              </a:spcBef>
              <a:spcAft>
                <a:spcPts val="0"/>
              </a:spcAft>
              <a:buClr>
                <a:schemeClr val="dk1"/>
              </a:buClr>
              <a:buSzPts val="275"/>
              <a:buNone/>
            </a:pPr>
            <a:r>
              <a:rPr lang="en-US" sz="12300">
                <a:latin typeface="Lexend"/>
                <a:ea typeface="Lexend"/>
                <a:cs typeface="Lexend"/>
                <a:sym typeface="Lexend"/>
              </a:rPr>
              <a:t>EMPLOYEE ATTRITION</a:t>
            </a:r>
            <a:endParaRPr b="1" sz="12300">
              <a:latin typeface="Lexend"/>
              <a:ea typeface="Lexend"/>
              <a:cs typeface="Lexend"/>
              <a:sym typeface="Lexend"/>
            </a:endParaRPr>
          </a:p>
          <a:p>
            <a:pPr indent="0" lvl="0" marL="0" rtl="0" algn="ctr">
              <a:lnSpc>
                <a:spcPct val="90000"/>
              </a:lnSpc>
              <a:spcBef>
                <a:spcPts val="1000"/>
              </a:spcBef>
              <a:spcAft>
                <a:spcPts val="0"/>
              </a:spcAft>
              <a:buClr>
                <a:schemeClr val="dk1"/>
              </a:buClr>
              <a:buSzPct val="62500"/>
              <a:buNone/>
            </a:pPr>
            <a:r>
              <a:t/>
            </a:r>
            <a:endParaRPr>
              <a:latin typeface="Algerian"/>
              <a:ea typeface="Algerian"/>
              <a:cs typeface="Algerian"/>
              <a:sym typeface="Algerian"/>
            </a:endParaRPr>
          </a:p>
          <a:p>
            <a:pPr indent="0" lvl="0" marL="0" rtl="0" algn="l">
              <a:spcBef>
                <a:spcPts val="1000"/>
              </a:spcBef>
              <a:spcAft>
                <a:spcPts val="0"/>
              </a:spcAft>
              <a:buClr>
                <a:schemeClr val="dk1"/>
              </a:buClr>
              <a:buSzPts val="275"/>
              <a:buFont typeface="Arial"/>
              <a:buNone/>
            </a:pPr>
            <a:r>
              <a:t/>
            </a:r>
            <a:endParaRPr sz="5500">
              <a:latin typeface="Algerian"/>
              <a:ea typeface="Algerian"/>
              <a:cs typeface="Algerian"/>
              <a:sym typeface="Algerian"/>
            </a:endParaRPr>
          </a:p>
          <a:p>
            <a:pPr indent="0" lvl="0" marL="0" rtl="0" algn="ctr">
              <a:spcBef>
                <a:spcPts val="1000"/>
              </a:spcBef>
              <a:spcAft>
                <a:spcPts val="0"/>
              </a:spcAft>
              <a:buClr>
                <a:schemeClr val="dk1"/>
              </a:buClr>
              <a:buSzPct val="27500"/>
              <a:buFont typeface="Arial"/>
              <a:buNone/>
            </a:pPr>
            <a:r>
              <a:t/>
            </a:r>
            <a:endParaRPr sz="4000">
              <a:latin typeface="Georgia"/>
              <a:ea typeface="Georgia"/>
              <a:cs typeface="Georgia"/>
              <a:sym typeface="Georgia"/>
            </a:endParaRPr>
          </a:p>
          <a:p>
            <a:pPr indent="0" lvl="0" marL="0" rtl="0" algn="ctr">
              <a:spcBef>
                <a:spcPts val="1000"/>
              </a:spcBef>
              <a:spcAft>
                <a:spcPts val="0"/>
              </a:spcAft>
              <a:buClr>
                <a:schemeClr val="dk1"/>
              </a:buClr>
              <a:buSzPct val="34375"/>
              <a:buFont typeface="Arial"/>
              <a:buNone/>
            </a:pPr>
            <a:r>
              <a:t/>
            </a:r>
            <a:endParaRPr>
              <a:latin typeface="Georgia"/>
              <a:ea typeface="Georgia"/>
              <a:cs typeface="Georgia"/>
              <a:sym typeface="Georgia"/>
            </a:endParaRPr>
          </a:p>
          <a:p>
            <a:pPr indent="0" lvl="0" marL="0" rtl="0" algn="ctr">
              <a:spcBef>
                <a:spcPts val="1000"/>
              </a:spcBef>
              <a:spcAft>
                <a:spcPts val="0"/>
              </a:spcAft>
              <a:buClr>
                <a:schemeClr val="dk1"/>
              </a:buClr>
              <a:buSzPct val="34375"/>
              <a:buFont typeface="Arial"/>
              <a:buNone/>
            </a:pPr>
            <a:r>
              <a:t/>
            </a:r>
            <a:endParaRPr>
              <a:latin typeface="Georgia"/>
              <a:ea typeface="Georgia"/>
              <a:cs typeface="Georgia"/>
              <a:sym typeface="Georgia"/>
            </a:endParaRPr>
          </a:p>
          <a:p>
            <a:pPr indent="0" lvl="0" marL="0" rtl="0" algn="ctr">
              <a:spcBef>
                <a:spcPts val="1000"/>
              </a:spcBef>
              <a:spcAft>
                <a:spcPts val="0"/>
              </a:spcAft>
              <a:buClr>
                <a:schemeClr val="dk1"/>
              </a:buClr>
              <a:buSzPct val="34375"/>
              <a:buFont typeface="Arial"/>
              <a:buNone/>
            </a:pPr>
            <a:r>
              <a:t/>
            </a:r>
            <a:endParaRPr>
              <a:latin typeface="Algerian"/>
              <a:ea typeface="Algerian"/>
              <a:cs typeface="Algerian"/>
              <a:sym typeface="Algerian"/>
            </a:endParaRPr>
          </a:p>
          <a:p>
            <a:pPr indent="0" lvl="0" marL="0" rtl="0" algn="ctr">
              <a:lnSpc>
                <a:spcPct val="90000"/>
              </a:lnSpc>
              <a:spcBef>
                <a:spcPts val="1000"/>
              </a:spcBef>
              <a:spcAft>
                <a:spcPts val="0"/>
              </a:spcAft>
              <a:buClr>
                <a:schemeClr val="dk1"/>
              </a:buClr>
              <a:buSzPct val="62500"/>
              <a:buNone/>
            </a:pPr>
            <a:r>
              <a:t/>
            </a:r>
            <a:endParaRPr>
              <a:latin typeface="Algerian"/>
              <a:ea typeface="Algerian"/>
              <a:cs typeface="Algerian"/>
              <a:sym typeface="Algerian"/>
            </a:endParaRPr>
          </a:p>
          <a:p>
            <a:pPr indent="0" lvl="0" marL="0" rtl="0" algn="ctr">
              <a:lnSpc>
                <a:spcPct val="90000"/>
              </a:lnSpc>
              <a:spcBef>
                <a:spcPts val="1000"/>
              </a:spcBef>
              <a:spcAft>
                <a:spcPts val="0"/>
              </a:spcAft>
              <a:buClr>
                <a:schemeClr val="dk1"/>
              </a:buClr>
              <a:buSzPct val="100000"/>
              <a:buNone/>
            </a:pPr>
            <a:r>
              <a:t/>
            </a:r>
            <a:endParaRPr sz="3200">
              <a:latin typeface="Algerian"/>
              <a:ea typeface="Algerian"/>
              <a:cs typeface="Algerian"/>
              <a:sym typeface="Algerian"/>
            </a:endParaRPr>
          </a:p>
          <a:p>
            <a:pPr indent="-40639" lvl="0" marL="228600" rtl="0" algn="l">
              <a:lnSpc>
                <a:spcPct val="90000"/>
              </a:lnSpc>
              <a:spcBef>
                <a:spcPts val="1000"/>
              </a:spcBef>
              <a:spcAft>
                <a:spcPts val="0"/>
              </a:spcAft>
              <a:buClr>
                <a:schemeClr val="dk1"/>
              </a:buClr>
              <a:buSzPct val="100000"/>
              <a:buNone/>
            </a:pPr>
            <a:r>
              <a:t/>
            </a:r>
            <a:endParaRPr/>
          </a:p>
        </p:txBody>
      </p:sp>
      <p:sp>
        <p:nvSpPr>
          <p:cNvPr id="162" name="Google Shape;162;p25"/>
          <p:cNvSpPr txBox="1"/>
          <p:nvPr>
            <p:ph idx="2" type="body"/>
          </p:nvPr>
        </p:nvSpPr>
        <p:spPr>
          <a:xfrm>
            <a:off x="545306" y="2272321"/>
            <a:ext cx="4058843" cy="303497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3000"/>
              <a:buNone/>
            </a:pPr>
            <a:r>
              <a:t/>
            </a:r>
            <a:endParaRPr sz="3000">
              <a:solidFill>
                <a:srgbClr val="F2F2F2"/>
              </a:solidFill>
              <a:latin typeface="Algerian"/>
              <a:ea typeface="Algerian"/>
              <a:cs typeface="Algerian"/>
              <a:sym typeface="Algerian"/>
            </a:endParaRPr>
          </a:p>
          <a:p>
            <a:pPr indent="0" lvl="0" marL="0" rtl="0" algn="ctr">
              <a:lnSpc>
                <a:spcPct val="90000"/>
              </a:lnSpc>
              <a:spcBef>
                <a:spcPts val="1000"/>
              </a:spcBef>
              <a:spcAft>
                <a:spcPts val="0"/>
              </a:spcAft>
              <a:buClr>
                <a:schemeClr val="dk1"/>
              </a:buClr>
              <a:buSzPts val="3000"/>
              <a:buNone/>
            </a:pPr>
            <a:r>
              <a:rPr b="1" lang="en-US" sz="3500"/>
              <a:t>Data Dragons</a:t>
            </a:r>
            <a:endParaRPr sz="2500"/>
          </a:p>
          <a:p>
            <a:pPr indent="0" lvl="0" marL="0" rtl="0" algn="ctr">
              <a:spcBef>
                <a:spcPts val="1000"/>
              </a:spcBef>
              <a:spcAft>
                <a:spcPts val="0"/>
              </a:spcAft>
              <a:buClr>
                <a:schemeClr val="dk1"/>
              </a:buClr>
              <a:buSzPts val="1100"/>
              <a:buFont typeface="Arial"/>
              <a:buNone/>
            </a:pPr>
            <a:r>
              <a:rPr lang="en-US" sz="1800"/>
              <a:t>Rohit Reddy Ambati</a:t>
            </a:r>
            <a:endParaRPr sz="1800"/>
          </a:p>
          <a:p>
            <a:pPr indent="0" lvl="0" marL="0" rtl="0" algn="ctr">
              <a:spcBef>
                <a:spcPts val="1000"/>
              </a:spcBef>
              <a:spcAft>
                <a:spcPts val="0"/>
              </a:spcAft>
              <a:buClr>
                <a:schemeClr val="dk1"/>
              </a:buClr>
              <a:buSzPts val="1100"/>
              <a:buFont typeface="Arial"/>
              <a:buNone/>
            </a:pPr>
            <a:r>
              <a:rPr lang="en-US" sz="1800"/>
              <a:t>Vishaal Sai Devisetty</a:t>
            </a:r>
            <a:endParaRPr sz="1800"/>
          </a:p>
          <a:p>
            <a:pPr indent="0" lvl="0" marL="0" rtl="0" algn="ctr">
              <a:spcBef>
                <a:spcPts val="1000"/>
              </a:spcBef>
              <a:spcAft>
                <a:spcPts val="0"/>
              </a:spcAft>
              <a:buClr>
                <a:schemeClr val="dk1"/>
              </a:buClr>
              <a:buSzPts val="1100"/>
              <a:buFont typeface="Arial"/>
              <a:buNone/>
            </a:pPr>
            <a:r>
              <a:rPr lang="en-US" sz="1800"/>
              <a:t>Jahnavi Sanjana Patnala</a:t>
            </a:r>
            <a:endParaRPr sz="1800"/>
          </a:p>
          <a:p>
            <a:pPr indent="0" lvl="0" marL="0" rtl="0" algn="ctr">
              <a:spcBef>
                <a:spcPts val="1000"/>
              </a:spcBef>
              <a:spcAft>
                <a:spcPts val="0"/>
              </a:spcAft>
              <a:buClr>
                <a:schemeClr val="dk1"/>
              </a:buClr>
              <a:buSzPts val="1100"/>
              <a:buFont typeface="Arial"/>
              <a:buNone/>
            </a:pPr>
            <a:r>
              <a:rPr lang="en-US" sz="1800"/>
              <a:t>Jahnavi Addula</a:t>
            </a:r>
            <a:endParaRPr sz="1800"/>
          </a:p>
          <a:p>
            <a:pPr indent="0" lvl="0" marL="0" rtl="0" algn="ctr">
              <a:spcBef>
                <a:spcPts val="1000"/>
              </a:spcBef>
              <a:spcAft>
                <a:spcPts val="0"/>
              </a:spcAft>
              <a:buClr>
                <a:schemeClr val="dk1"/>
              </a:buClr>
              <a:buSzPts val="1100"/>
              <a:buFont typeface="Arial"/>
              <a:buNone/>
            </a:pPr>
            <a:r>
              <a:rPr lang="en-US" sz="1800"/>
              <a:t>Koushik Meesala</a:t>
            </a:r>
            <a:endParaRPr sz="1800"/>
          </a:p>
          <a:p>
            <a:pPr indent="0" lvl="0" marL="0" rtl="0" algn="l">
              <a:lnSpc>
                <a:spcPct val="90000"/>
              </a:lnSpc>
              <a:spcBef>
                <a:spcPts val="1000"/>
              </a:spcBef>
              <a:spcAft>
                <a:spcPts val="0"/>
              </a:spcAft>
              <a:buClr>
                <a:schemeClr val="dk1"/>
              </a:buClr>
              <a:buSzPts val="2000"/>
              <a:buNone/>
            </a:pPr>
            <a:r>
              <a:t/>
            </a:r>
            <a:endParaRPr sz="2000"/>
          </a:p>
        </p:txBody>
      </p:sp>
      <p:sp>
        <p:nvSpPr>
          <p:cNvPr id="163" name="Google Shape;163;p25"/>
          <p:cNvSpPr/>
          <p:nvPr/>
        </p:nvSpPr>
        <p:spPr>
          <a:xfrm>
            <a:off x="6028" y="0"/>
            <a:ext cx="99066" cy="6845061"/>
          </a:xfrm>
          <a:prstGeom prst="roundRect">
            <a:avLst>
              <a:gd fmla="val 3574"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5"/>
          <p:cNvSpPr/>
          <p:nvPr/>
        </p:nvSpPr>
        <p:spPr>
          <a:xfrm>
            <a:off x="5310169" y="2121031"/>
            <a:ext cx="65756" cy="3186260"/>
          </a:xfrm>
          <a:prstGeom prst="roundRect">
            <a:avLst>
              <a:gd fmla="val 3574"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25"/>
          <p:cNvSpPr txBox="1"/>
          <p:nvPr/>
        </p:nvSpPr>
        <p:spPr>
          <a:xfrm>
            <a:off x="5940050" y="3340450"/>
            <a:ext cx="4857300" cy="16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500">
                <a:solidFill>
                  <a:schemeClr val="dk1"/>
                </a:solidFill>
                <a:latin typeface="Merriweather"/>
                <a:ea typeface="Merriweather"/>
                <a:cs typeface="Merriweather"/>
                <a:sym typeface="Merriweather"/>
              </a:rPr>
              <a:t>Context: </a:t>
            </a:r>
            <a:endParaRPr sz="1500">
              <a:solidFill>
                <a:schemeClr val="dk1"/>
              </a:solidFill>
              <a:latin typeface="Merriweather"/>
              <a:ea typeface="Merriweather"/>
              <a:cs typeface="Merriweather"/>
              <a:sym typeface="Merriweather"/>
            </a:endParaRPr>
          </a:p>
          <a:p>
            <a:pPr indent="0" lvl="0" marL="0" rtl="0" algn="just">
              <a:spcBef>
                <a:spcPts val="0"/>
              </a:spcBef>
              <a:spcAft>
                <a:spcPts val="0"/>
              </a:spcAft>
              <a:buClr>
                <a:schemeClr val="dk1"/>
              </a:buClr>
              <a:buSzPts val="1100"/>
              <a:buFont typeface="Arial"/>
              <a:buNone/>
            </a:pPr>
            <a:r>
              <a:rPr lang="en-US" sz="1500">
                <a:solidFill>
                  <a:schemeClr val="dk1"/>
                </a:solidFill>
                <a:latin typeface="Merriweather"/>
                <a:ea typeface="Merriweather"/>
                <a:cs typeface="Merriweather"/>
                <a:sym typeface="Merriweather"/>
              </a:rPr>
              <a:t>Employee attrition refers to the rate at which employees leave an organization over a specified period. High attrition rates can be costly for Businesses, leading to decreased productivity, increased recruitment costs, and loss of institutional knowledge. </a:t>
            </a:r>
            <a:endParaRPr sz="1500">
              <a:solidFill>
                <a:schemeClr val="dk1"/>
              </a:solidFill>
              <a:latin typeface="Merriweather"/>
              <a:ea typeface="Merriweather"/>
              <a:cs typeface="Merriweather"/>
              <a:sym typeface="Merriweather"/>
            </a:endParaRPr>
          </a:p>
          <a:p>
            <a:pPr indent="0" lvl="0" marL="0" rtl="0" algn="just">
              <a:spcBef>
                <a:spcPts val="0"/>
              </a:spcBef>
              <a:spcAft>
                <a:spcPts val="0"/>
              </a:spcAft>
              <a:buClr>
                <a:schemeClr val="dk1"/>
              </a:buClr>
              <a:buSzPts val="1100"/>
              <a:buFont typeface="Arial"/>
              <a:buNone/>
            </a:pPr>
            <a:r>
              <a:t/>
            </a:r>
            <a:endParaRPr sz="15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aphicFrame>
        <p:nvGraphicFramePr>
          <p:cNvPr id="290" name="Google Shape;290;p34"/>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8296B0"/>
                    </a:solidFill>
                  </a:tcPr>
                </a:tc>
                <a:tc>
                  <a:txBody>
                    <a:bodyPr/>
                    <a:lstStyle/>
                    <a:p>
                      <a:pPr indent="0" lvl="0" marL="0" rtl="0" algn="ctr">
                        <a:spcBef>
                          <a:spcPts val="0"/>
                        </a:spcBef>
                        <a:spcAft>
                          <a:spcPts val="0"/>
                        </a:spcAft>
                        <a:buSzPts val="1100"/>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2F5496"/>
                    </a:solidFill>
                  </a:tcPr>
                </a:tc>
              </a:tr>
            </a:tbl>
          </a:graphicData>
        </a:graphic>
      </p:graphicFrame>
      <p:sp>
        <p:nvSpPr>
          <p:cNvPr id="291" name="Google Shape;291;p34"/>
          <p:cNvSpPr txBox="1"/>
          <p:nvPr/>
        </p:nvSpPr>
        <p:spPr>
          <a:xfrm>
            <a:off x="817325" y="1070400"/>
            <a:ext cx="90186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In conclusion, the analytical journey from understanding the problem to extracting actionable insights via model selection and text mining was successful.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To further mitigate attrition risks, IBM should consider improving managerial effectiveness, providing clear career progression opportunities, and maintaining a balance of expectations with employees.</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By prioritizing these areas, the organization may enhance employee satisfaction and retention, consequently support performance and morale across the company.</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5"/>
          <p:cNvPicPr preferRelativeResize="0"/>
          <p:nvPr/>
        </p:nvPicPr>
        <p:blipFill rotWithShape="1">
          <a:blip r:embed="rId3">
            <a:alphaModFix/>
          </a:blip>
          <a:srcRect b="6015" l="0" r="0" t="0"/>
          <a:stretch/>
        </p:blipFill>
        <p:spPr>
          <a:xfrm>
            <a:off x="601088" y="-2"/>
            <a:ext cx="10989822"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grpSp>
        <p:nvGrpSpPr>
          <p:cNvPr id="170" name="Google Shape;170;p26"/>
          <p:cNvGrpSpPr/>
          <p:nvPr/>
        </p:nvGrpSpPr>
        <p:grpSpPr>
          <a:xfrm>
            <a:off x="0" y="433258"/>
            <a:ext cx="12192000" cy="5891327"/>
            <a:chOff x="0" y="433258"/>
            <a:chExt cx="12192000" cy="5891327"/>
          </a:xfrm>
        </p:grpSpPr>
        <p:sp>
          <p:nvSpPr>
            <p:cNvPr id="171" name="Google Shape;171;p26"/>
            <p:cNvSpPr/>
            <p:nvPr/>
          </p:nvSpPr>
          <p:spPr>
            <a:xfrm>
              <a:off x="4837622" y="4676672"/>
              <a:ext cx="840900" cy="782700"/>
            </a:xfrm>
            <a:prstGeom prst="round1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grpSp>
          <p:nvGrpSpPr>
            <p:cNvPr id="172" name="Google Shape;172;p26"/>
            <p:cNvGrpSpPr/>
            <p:nvPr/>
          </p:nvGrpSpPr>
          <p:grpSpPr>
            <a:xfrm>
              <a:off x="0" y="433258"/>
              <a:ext cx="12192000" cy="5891327"/>
              <a:chOff x="0" y="433258"/>
              <a:chExt cx="12192000" cy="5891327"/>
            </a:xfrm>
          </p:grpSpPr>
          <p:grpSp>
            <p:nvGrpSpPr>
              <p:cNvPr id="173" name="Google Shape;173;p26"/>
              <p:cNvGrpSpPr/>
              <p:nvPr/>
            </p:nvGrpSpPr>
            <p:grpSpPr>
              <a:xfrm>
                <a:off x="0" y="433258"/>
                <a:ext cx="12192000" cy="5891327"/>
                <a:chOff x="0" y="433258"/>
                <a:chExt cx="12192000" cy="5891327"/>
              </a:xfrm>
            </p:grpSpPr>
            <p:sp>
              <p:nvSpPr>
                <p:cNvPr id="174" name="Google Shape;174;p26"/>
                <p:cNvSpPr/>
                <p:nvPr/>
              </p:nvSpPr>
              <p:spPr>
                <a:xfrm>
                  <a:off x="3165396" y="3894075"/>
                  <a:ext cx="840900" cy="782700"/>
                </a:xfrm>
                <a:prstGeom prst="round1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grpSp>
              <p:nvGrpSpPr>
                <p:cNvPr id="175" name="Google Shape;175;p26"/>
                <p:cNvGrpSpPr/>
                <p:nvPr/>
              </p:nvGrpSpPr>
              <p:grpSpPr>
                <a:xfrm>
                  <a:off x="0" y="433258"/>
                  <a:ext cx="12192000" cy="5891327"/>
                  <a:chOff x="0" y="-6860"/>
                  <a:chExt cx="12192000" cy="5891327"/>
                </a:xfrm>
              </p:grpSpPr>
              <p:sp>
                <p:nvSpPr>
                  <p:cNvPr id="176" name="Google Shape;176;p26"/>
                  <p:cNvSpPr txBox="1"/>
                  <p:nvPr/>
                </p:nvSpPr>
                <p:spPr>
                  <a:xfrm>
                    <a:off x="0" y="-6860"/>
                    <a:ext cx="12192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i="0" lang="en-US" sz="3200" u="none" cap="none" strike="noStrike">
                        <a:solidFill>
                          <a:srgbClr val="3F3F3F"/>
                        </a:solidFill>
                        <a:latin typeface="Montserrat"/>
                        <a:ea typeface="Montserrat"/>
                        <a:cs typeface="Montserrat"/>
                        <a:sym typeface="Montserrat"/>
                      </a:rPr>
                      <a:t>Agenda</a:t>
                    </a:r>
                    <a:endParaRPr sz="1500"/>
                  </a:p>
                </p:txBody>
              </p:sp>
              <p:grpSp>
                <p:nvGrpSpPr>
                  <p:cNvPr id="177" name="Google Shape;177;p26"/>
                  <p:cNvGrpSpPr/>
                  <p:nvPr/>
                </p:nvGrpSpPr>
                <p:grpSpPr>
                  <a:xfrm>
                    <a:off x="829008" y="1437257"/>
                    <a:ext cx="10294593" cy="4447210"/>
                    <a:chOff x="1308850" y="1635642"/>
                    <a:chExt cx="9358721" cy="4042918"/>
                  </a:xfrm>
                </p:grpSpPr>
                <p:cxnSp>
                  <p:nvCxnSpPr>
                    <p:cNvPr id="178" name="Google Shape;178;p26"/>
                    <p:cNvCxnSpPr/>
                    <p:nvPr/>
                  </p:nvCxnSpPr>
                  <p:spPr>
                    <a:xfrm rot="10800000">
                      <a:off x="6090058" y="4269705"/>
                      <a:ext cx="0" cy="622200"/>
                    </a:xfrm>
                    <a:prstGeom prst="straightConnector1">
                      <a:avLst/>
                    </a:prstGeom>
                    <a:noFill/>
                    <a:ln cap="flat" cmpd="sng" w="9525">
                      <a:solidFill>
                        <a:srgbClr val="125153"/>
                      </a:solidFill>
                      <a:prstDash val="dot"/>
                      <a:miter lim="800000"/>
                      <a:headEnd len="sm" w="sm" type="none"/>
                      <a:tailEnd len="med" w="med" type="oval"/>
                    </a:ln>
                  </p:spPr>
                </p:cxnSp>
                <p:grpSp>
                  <p:nvGrpSpPr>
                    <p:cNvPr id="179" name="Google Shape;179;p26"/>
                    <p:cNvGrpSpPr/>
                    <p:nvPr/>
                  </p:nvGrpSpPr>
                  <p:grpSpPr>
                    <a:xfrm>
                      <a:off x="4952746" y="4892054"/>
                      <a:ext cx="2284939" cy="711302"/>
                      <a:chOff x="4952746" y="4892054"/>
                      <a:chExt cx="2284939" cy="711302"/>
                    </a:xfrm>
                  </p:grpSpPr>
                  <p:sp>
                    <p:nvSpPr>
                      <p:cNvPr id="180" name="Google Shape;180;p26"/>
                      <p:cNvSpPr/>
                      <p:nvPr/>
                    </p:nvSpPr>
                    <p:spPr>
                      <a:xfrm rot="10800000">
                        <a:off x="4952746" y="4892056"/>
                        <a:ext cx="764700" cy="711300"/>
                      </a:xfrm>
                      <a:prstGeom prst="round1Rect">
                        <a:avLst>
                          <a:gd fmla="val 50000" name="adj"/>
                        </a:avLst>
                      </a:prstGeom>
                      <a:solidFill>
                        <a:srgbClr val="1C7A7C"/>
                      </a:solidFill>
                      <a:ln>
                        <a:noFill/>
                      </a:ln>
                      <a:effectLst>
                        <a:reflection blurRad="0" dir="0" dist="0" endA="0" endPos="35000" fadeDir="5400012" kx="0" rotWithShape="0" algn="bl" stA="900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81" name="Google Shape;181;p26"/>
                      <p:cNvSpPr/>
                      <p:nvPr/>
                    </p:nvSpPr>
                    <p:spPr>
                      <a:xfrm flipH="1" rot="10800000">
                        <a:off x="5708431" y="4892056"/>
                        <a:ext cx="764700" cy="711300"/>
                      </a:xfrm>
                      <a:prstGeom prst="rect">
                        <a:avLst/>
                      </a:prstGeom>
                      <a:solidFill>
                        <a:schemeClr val="accent3"/>
                      </a:solidFill>
                      <a:ln>
                        <a:noFill/>
                      </a:ln>
                      <a:effectLst>
                        <a:reflection blurRad="0" dir="0" dist="0" endA="0" endPos="35000" fadeDir="5400012" kx="0" rotWithShape="0" algn="bl" stA="900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82" name="Google Shape;182;p26"/>
                      <p:cNvSpPr/>
                      <p:nvPr/>
                    </p:nvSpPr>
                    <p:spPr>
                      <a:xfrm flipH="1" rot="10800000">
                        <a:off x="6462485" y="4892054"/>
                        <a:ext cx="775200" cy="711300"/>
                      </a:xfrm>
                      <a:prstGeom prst="round1Rect">
                        <a:avLst>
                          <a:gd fmla="val 50000" name="adj"/>
                        </a:avLst>
                      </a:prstGeom>
                      <a:solidFill>
                        <a:srgbClr val="1C7A7C"/>
                      </a:solidFill>
                      <a:ln>
                        <a:noFill/>
                      </a:ln>
                      <a:effectLst>
                        <a:reflection blurRad="0" dir="0" dist="0" endA="0" endPos="35000" fadeDir="5400012" kx="0" rotWithShape="0" algn="bl" stA="900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grpSp>
                <p:sp>
                  <p:nvSpPr>
                    <p:cNvPr id="183" name="Google Shape;183;p26"/>
                    <p:cNvSpPr/>
                    <p:nvPr/>
                  </p:nvSpPr>
                  <p:spPr>
                    <a:xfrm flipH="1" rot="5400000">
                      <a:off x="6426995" y="5185639"/>
                      <a:ext cx="174300" cy="102600"/>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84" name="Google Shape;184;p26"/>
                    <p:cNvSpPr/>
                    <p:nvPr/>
                  </p:nvSpPr>
                  <p:spPr>
                    <a:xfrm>
                      <a:off x="4571885" y="4611959"/>
                      <a:ext cx="233766" cy="228433"/>
                    </a:xfrm>
                    <a:custGeom>
                      <a:rect b="b" l="l" r="r" t="t"/>
                      <a:pathLst>
                        <a:path extrusionOk="0" h="21319" w="2160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lnSpc>
                          <a:spcPct val="100000"/>
                        </a:lnSpc>
                        <a:spcBef>
                          <a:spcPts val="0"/>
                        </a:spcBef>
                        <a:spcAft>
                          <a:spcPts val="0"/>
                        </a:spcAft>
                        <a:buClr>
                          <a:srgbClr val="FFFFFF"/>
                        </a:buClr>
                        <a:buSzPts val="1600"/>
                        <a:buFont typeface="Gill Sans"/>
                        <a:buNone/>
                      </a:pPr>
                      <a:r>
                        <a:t/>
                      </a:r>
                      <a:endParaRPr b="0" i="0" sz="1600" u="none" cap="none" strike="noStrike">
                        <a:solidFill>
                          <a:srgbClr val="FFFFFF"/>
                        </a:solidFill>
                        <a:latin typeface="Arial"/>
                        <a:ea typeface="Arial"/>
                        <a:cs typeface="Arial"/>
                        <a:sym typeface="Arial"/>
                      </a:endParaRPr>
                    </a:p>
                  </p:txBody>
                </p:sp>
                <p:sp>
                  <p:nvSpPr>
                    <p:cNvPr id="185" name="Google Shape;185;p26"/>
                    <p:cNvSpPr/>
                    <p:nvPr/>
                  </p:nvSpPr>
                  <p:spPr>
                    <a:xfrm rot="10800000">
                      <a:off x="3432541" y="4180605"/>
                      <a:ext cx="764700" cy="711300"/>
                    </a:xfrm>
                    <a:prstGeom prst="round1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86" name="Google Shape;186;p26"/>
                    <p:cNvSpPr/>
                    <p:nvPr/>
                  </p:nvSpPr>
                  <p:spPr>
                    <a:xfrm flipH="1" rot="10800000">
                      <a:off x="4188226" y="4180605"/>
                      <a:ext cx="764700" cy="7113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87" name="Google Shape;187;p26"/>
                    <p:cNvSpPr/>
                    <p:nvPr/>
                  </p:nvSpPr>
                  <p:spPr>
                    <a:xfrm flipH="1" rot="5400000">
                      <a:off x="4917052" y="4474188"/>
                      <a:ext cx="174300" cy="102600"/>
                    </a:xfrm>
                    <a:prstGeom prst="triangle">
                      <a:avLst>
                        <a:gd fmla="val 50000" name="adj"/>
                      </a:avLst>
                    </a:prstGeom>
                    <a:solidFill>
                      <a:srgbClr val="FFD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88" name="Google Shape;188;p26"/>
                    <p:cNvSpPr/>
                    <p:nvPr/>
                  </p:nvSpPr>
                  <p:spPr>
                    <a:xfrm>
                      <a:off x="3051679" y="3900507"/>
                      <a:ext cx="233766" cy="228433"/>
                    </a:xfrm>
                    <a:custGeom>
                      <a:rect b="b" l="l" r="r" t="t"/>
                      <a:pathLst>
                        <a:path extrusionOk="0" h="21319" w="2160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lnSpc>
                          <a:spcPct val="100000"/>
                        </a:lnSpc>
                        <a:spcBef>
                          <a:spcPts val="0"/>
                        </a:spcBef>
                        <a:spcAft>
                          <a:spcPts val="0"/>
                        </a:spcAft>
                        <a:buClr>
                          <a:srgbClr val="FFFFFF"/>
                        </a:buClr>
                        <a:buSzPts val="1600"/>
                        <a:buFont typeface="Gill Sans"/>
                        <a:buNone/>
                      </a:pPr>
                      <a:r>
                        <a:t/>
                      </a:r>
                      <a:endParaRPr b="0" i="0" sz="1600" u="none" cap="none" strike="noStrike">
                        <a:solidFill>
                          <a:srgbClr val="FFFFFF"/>
                        </a:solidFill>
                        <a:latin typeface="Arial"/>
                        <a:ea typeface="Arial"/>
                        <a:cs typeface="Arial"/>
                        <a:sym typeface="Arial"/>
                      </a:endParaRPr>
                    </a:p>
                  </p:txBody>
                </p:sp>
                <p:sp>
                  <p:nvSpPr>
                    <p:cNvPr id="189" name="Google Shape;189;p26"/>
                    <p:cNvSpPr/>
                    <p:nvPr/>
                  </p:nvSpPr>
                  <p:spPr>
                    <a:xfrm rot="10800000">
                      <a:off x="1912335" y="3469153"/>
                      <a:ext cx="764700" cy="711300"/>
                    </a:xfrm>
                    <a:prstGeom prst="round1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90" name="Google Shape;190;p26"/>
                    <p:cNvSpPr/>
                    <p:nvPr/>
                  </p:nvSpPr>
                  <p:spPr>
                    <a:xfrm flipH="1" rot="10800000">
                      <a:off x="2668020" y="3469153"/>
                      <a:ext cx="764700" cy="711300"/>
                    </a:xfrm>
                    <a:prstGeom prst="rect">
                      <a:avLst/>
                    </a:prstGeom>
                    <a:solidFill>
                      <a:srgbClr val="5DD3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91" name="Google Shape;191;p26"/>
                    <p:cNvSpPr/>
                    <p:nvPr/>
                  </p:nvSpPr>
                  <p:spPr>
                    <a:xfrm flipH="1" rot="5400000">
                      <a:off x="3396846" y="3762736"/>
                      <a:ext cx="174300" cy="102600"/>
                    </a:xfrm>
                    <a:prstGeom prst="triangle">
                      <a:avLst>
                        <a:gd fmla="val 50000" name="adj"/>
                      </a:avLst>
                    </a:prstGeom>
                    <a:solidFill>
                      <a:srgbClr val="5DD3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92" name="Google Shape;192;p26"/>
                    <p:cNvSpPr/>
                    <p:nvPr/>
                  </p:nvSpPr>
                  <p:spPr>
                    <a:xfrm flipH="1">
                      <a:off x="7384864" y="4611959"/>
                      <a:ext cx="233712" cy="228433"/>
                    </a:xfrm>
                    <a:custGeom>
                      <a:rect b="b" l="l" r="r" t="t"/>
                      <a:pathLst>
                        <a:path extrusionOk="0" h="21319" w="2160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lnSpc>
                          <a:spcPct val="100000"/>
                        </a:lnSpc>
                        <a:spcBef>
                          <a:spcPts val="0"/>
                        </a:spcBef>
                        <a:spcAft>
                          <a:spcPts val="0"/>
                        </a:spcAft>
                        <a:buClr>
                          <a:srgbClr val="FFFFFF"/>
                        </a:buClr>
                        <a:buSzPts val="1600"/>
                        <a:buFont typeface="Gill Sans"/>
                        <a:buNone/>
                      </a:pPr>
                      <a:r>
                        <a:t/>
                      </a:r>
                      <a:endParaRPr b="0" i="0" sz="1600" u="none" cap="none" strike="noStrike">
                        <a:solidFill>
                          <a:srgbClr val="FFFFFF"/>
                        </a:solidFill>
                        <a:latin typeface="Arial"/>
                        <a:ea typeface="Arial"/>
                        <a:cs typeface="Arial"/>
                        <a:sym typeface="Arial"/>
                      </a:endParaRPr>
                    </a:p>
                  </p:txBody>
                </p:sp>
                <p:grpSp>
                  <p:nvGrpSpPr>
                    <p:cNvPr id="193" name="Google Shape;193;p26"/>
                    <p:cNvGrpSpPr/>
                    <p:nvPr/>
                  </p:nvGrpSpPr>
                  <p:grpSpPr>
                    <a:xfrm>
                      <a:off x="7375955" y="2770880"/>
                      <a:ext cx="218700" cy="1435200"/>
                      <a:chOff x="7619345" y="2444583"/>
                      <a:chExt cx="218700" cy="1435200"/>
                    </a:xfrm>
                  </p:grpSpPr>
                  <p:cxnSp>
                    <p:nvCxnSpPr>
                      <p:cNvPr id="194" name="Google Shape;194;p26"/>
                      <p:cNvCxnSpPr/>
                      <p:nvPr/>
                    </p:nvCxnSpPr>
                    <p:spPr>
                      <a:xfrm rot="10800000">
                        <a:off x="7621378" y="2444583"/>
                        <a:ext cx="0" cy="1435200"/>
                      </a:xfrm>
                      <a:prstGeom prst="straightConnector1">
                        <a:avLst/>
                      </a:prstGeom>
                      <a:noFill/>
                      <a:ln cap="flat" cmpd="sng" w="9525">
                        <a:solidFill>
                          <a:srgbClr val="125153"/>
                        </a:solidFill>
                        <a:prstDash val="dot"/>
                        <a:miter lim="800000"/>
                        <a:headEnd len="sm" w="sm" type="none"/>
                        <a:tailEnd len="sm" w="sm" type="none"/>
                      </a:ln>
                    </p:spPr>
                  </p:cxnSp>
                  <p:cxnSp>
                    <p:nvCxnSpPr>
                      <p:cNvPr id="195" name="Google Shape;195;p26"/>
                      <p:cNvCxnSpPr/>
                      <p:nvPr/>
                    </p:nvCxnSpPr>
                    <p:spPr>
                      <a:xfrm>
                        <a:off x="7619345" y="2448863"/>
                        <a:ext cx="218700" cy="0"/>
                      </a:xfrm>
                      <a:prstGeom prst="straightConnector1">
                        <a:avLst/>
                      </a:prstGeom>
                      <a:noFill/>
                      <a:ln cap="flat" cmpd="sng" w="9525">
                        <a:solidFill>
                          <a:srgbClr val="125153"/>
                        </a:solidFill>
                        <a:prstDash val="dot"/>
                        <a:miter lim="800000"/>
                        <a:headEnd len="sm" w="sm" type="none"/>
                        <a:tailEnd len="med" w="med" type="oval"/>
                      </a:ln>
                    </p:spPr>
                  </p:cxnSp>
                </p:grpSp>
                <p:grpSp>
                  <p:nvGrpSpPr>
                    <p:cNvPr id="196" name="Google Shape;196;p26"/>
                    <p:cNvGrpSpPr/>
                    <p:nvPr/>
                  </p:nvGrpSpPr>
                  <p:grpSpPr>
                    <a:xfrm rot="10800000">
                      <a:off x="6472676" y="4180433"/>
                      <a:ext cx="2285149" cy="711455"/>
                      <a:chOff x="5499563" y="1821759"/>
                      <a:chExt cx="2730819" cy="850209"/>
                    </a:xfrm>
                  </p:grpSpPr>
                  <p:sp>
                    <p:nvSpPr>
                      <p:cNvPr id="197" name="Google Shape;197;p26"/>
                      <p:cNvSpPr/>
                      <p:nvPr/>
                    </p:nvSpPr>
                    <p:spPr>
                      <a:xfrm flipH="1">
                        <a:off x="5499563" y="1821759"/>
                        <a:ext cx="913800" cy="850200"/>
                      </a:xfrm>
                      <a:prstGeom prst="round1Rect">
                        <a:avLst>
                          <a:gd fmla="val 50000" name="adj"/>
                        </a:avLst>
                      </a:prstGeom>
                      <a:solidFill>
                        <a:srgbClr val="AA153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98" name="Google Shape;198;p26"/>
                      <p:cNvSpPr/>
                      <p:nvPr/>
                    </p:nvSpPr>
                    <p:spPr>
                      <a:xfrm>
                        <a:off x="6402590" y="1821759"/>
                        <a:ext cx="913800" cy="850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199" name="Google Shape;199;p26"/>
                      <p:cNvSpPr/>
                      <p:nvPr/>
                    </p:nvSpPr>
                    <p:spPr>
                      <a:xfrm flipH="1" rot="10800000">
                        <a:off x="7316582" y="1821768"/>
                        <a:ext cx="913800" cy="850200"/>
                      </a:xfrm>
                      <a:prstGeom prst="round1Rect">
                        <a:avLst>
                          <a:gd fmla="val 50000" name="adj"/>
                        </a:avLst>
                      </a:prstGeom>
                      <a:solidFill>
                        <a:srgbClr val="AA153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200" name="Google Shape;200;p26"/>
                      <p:cNvSpPr/>
                      <p:nvPr/>
                    </p:nvSpPr>
                    <p:spPr>
                      <a:xfrm flipH="1" rot="-5400000">
                        <a:off x="6236966" y="2185551"/>
                        <a:ext cx="208500" cy="1227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grpSp>
                <p:sp>
                  <p:nvSpPr>
                    <p:cNvPr id="201" name="Google Shape;201;p26"/>
                    <p:cNvSpPr/>
                    <p:nvPr/>
                  </p:nvSpPr>
                  <p:spPr>
                    <a:xfrm flipH="1">
                      <a:off x="8905070" y="3900507"/>
                      <a:ext cx="233712" cy="228433"/>
                    </a:xfrm>
                    <a:custGeom>
                      <a:rect b="b" l="l" r="r" t="t"/>
                      <a:pathLst>
                        <a:path extrusionOk="0" h="21319" w="2160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lnSpc>
                          <a:spcPct val="100000"/>
                        </a:lnSpc>
                        <a:spcBef>
                          <a:spcPts val="0"/>
                        </a:spcBef>
                        <a:spcAft>
                          <a:spcPts val="0"/>
                        </a:spcAft>
                        <a:buClr>
                          <a:srgbClr val="FFFFFF"/>
                        </a:buClr>
                        <a:buSzPts val="1600"/>
                        <a:buFont typeface="Gill Sans"/>
                        <a:buNone/>
                      </a:pPr>
                      <a:r>
                        <a:t/>
                      </a:r>
                      <a:endParaRPr b="0" i="0" sz="1600" u="none" cap="none" strike="noStrike">
                        <a:solidFill>
                          <a:srgbClr val="FFFFFF"/>
                        </a:solidFill>
                        <a:latin typeface="Arial"/>
                        <a:ea typeface="Arial"/>
                        <a:cs typeface="Arial"/>
                        <a:sym typeface="Arial"/>
                      </a:endParaRPr>
                    </a:p>
                  </p:txBody>
                </p:sp>
                <p:cxnSp>
                  <p:nvCxnSpPr>
                    <p:cNvPr id="202" name="Google Shape;202;p26"/>
                    <p:cNvCxnSpPr/>
                    <p:nvPr/>
                  </p:nvCxnSpPr>
                  <p:spPr>
                    <a:xfrm flipH="1" rot="10800000">
                      <a:off x="9140815" y="2033801"/>
                      <a:ext cx="8400" cy="1435200"/>
                    </a:xfrm>
                    <a:prstGeom prst="straightConnector1">
                      <a:avLst/>
                    </a:prstGeom>
                    <a:noFill/>
                    <a:ln cap="flat" cmpd="sng" w="9525">
                      <a:solidFill>
                        <a:srgbClr val="125153"/>
                      </a:solidFill>
                      <a:prstDash val="dot"/>
                      <a:miter lim="800000"/>
                      <a:headEnd len="sm" w="sm" type="none"/>
                      <a:tailEnd len="sm" w="sm" type="none"/>
                    </a:ln>
                  </p:spPr>
                </p:cxnSp>
                <p:cxnSp>
                  <p:nvCxnSpPr>
                    <p:cNvPr id="203" name="Google Shape;203;p26"/>
                    <p:cNvCxnSpPr/>
                    <p:nvPr/>
                  </p:nvCxnSpPr>
                  <p:spPr>
                    <a:xfrm>
                      <a:off x="9149129" y="2036242"/>
                      <a:ext cx="218700" cy="0"/>
                    </a:xfrm>
                    <a:prstGeom prst="straightConnector1">
                      <a:avLst/>
                    </a:prstGeom>
                    <a:noFill/>
                    <a:ln cap="flat" cmpd="sng" w="9525">
                      <a:solidFill>
                        <a:srgbClr val="125153"/>
                      </a:solidFill>
                      <a:prstDash val="dot"/>
                      <a:miter lim="800000"/>
                      <a:headEnd len="sm" w="sm" type="none"/>
                      <a:tailEnd len="med" w="med" type="oval"/>
                    </a:ln>
                  </p:spPr>
                </p:cxnSp>
                <p:grpSp>
                  <p:nvGrpSpPr>
                    <p:cNvPr id="204" name="Google Shape;204;p26"/>
                    <p:cNvGrpSpPr/>
                    <p:nvPr/>
                  </p:nvGrpSpPr>
                  <p:grpSpPr>
                    <a:xfrm rot="10800000">
                      <a:off x="7982535" y="3468981"/>
                      <a:ext cx="1529496" cy="711455"/>
                      <a:chOff x="6402590" y="1821759"/>
                      <a:chExt cx="1827792" cy="850209"/>
                    </a:xfrm>
                  </p:grpSpPr>
                  <p:sp>
                    <p:nvSpPr>
                      <p:cNvPr id="205" name="Google Shape;205;p26"/>
                      <p:cNvSpPr/>
                      <p:nvPr/>
                    </p:nvSpPr>
                    <p:spPr>
                      <a:xfrm>
                        <a:off x="6402590" y="1821759"/>
                        <a:ext cx="913800" cy="850200"/>
                      </a:xfrm>
                      <a:prstGeom prst="rect">
                        <a:avLst/>
                      </a:prstGeom>
                      <a:solidFill>
                        <a:srgbClr val="FFC1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206" name="Google Shape;206;p26"/>
                      <p:cNvSpPr/>
                      <p:nvPr/>
                    </p:nvSpPr>
                    <p:spPr>
                      <a:xfrm flipH="1" rot="10800000">
                        <a:off x="7316582" y="1821768"/>
                        <a:ext cx="913800" cy="850200"/>
                      </a:xfrm>
                      <a:prstGeom prst="round1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grpSp>
                <p:grpSp>
                  <p:nvGrpSpPr>
                    <p:cNvPr id="207" name="Google Shape;207;p26"/>
                    <p:cNvGrpSpPr/>
                    <p:nvPr/>
                  </p:nvGrpSpPr>
                  <p:grpSpPr>
                    <a:xfrm flipH="1">
                      <a:off x="4568940" y="2745253"/>
                      <a:ext cx="218700" cy="1435200"/>
                      <a:chOff x="7619345" y="2444583"/>
                      <a:chExt cx="218700" cy="1435200"/>
                    </a:xfrm>
                  </p:grpSpPr>
                  <p:cxnSp>
                    <p:nvCxnSpPr>
                      <p:cNvPr id="208" name="Google Shape;208;p26"/>
                      <p:cNvCxnSpPr/>
                      <p:nvPr/>
                    </p:nvCxnSpPr>
                    <p:spPr>
                      <a:xfrm rot="10800000">
                        <a:off x="7621378" y="2444583"/>
                        <a:ext cx="0" cy="1435200"/>
                      </a:xfrm>
                      <a:prstGeom prst="straightConnector1">
                        <a:avLst/>
                      </a:prstGeom>
                      <a:noFill/>
                      <a:ln cap="flat" cmpd="sng" w="9525">
                        <a:solidFill>
                          <a:srgbClr val="125153"/>
                        </a:solidFill>
                        <a:prstDash val="dot"/>
                        <a:miter lim="800000"/>
                        <a:headEnd len="sm" w="sm" type="none"/>
                        <a:tailEnd len="sm" w="sm" type="none"/>
                      </a:ln>
                    </p:spPr>
                  </p:cxnSp>
                  <p:cxnSp>
                    <p:nvCxnSpPr>
                      <p:cNvPr id="209" name="Google Shape;209;p26"/>
                      <p:cNvCxnSpPr/>
                      <p:nvPr/>
                    </p:nvCxnSpPr>
                    <p:spPr>
                      <a:xfrm>
                        <a:off x="7619345" y="2448863"/>
                        <a:ext cx="218700" cy="0"/>
                      </a:xfrm>
                      <a:prstGeom prst="straightConnector1">
                        <a:avLst/>
                      </a:prstGeom>
                      <a:noFill/>
                      <a:ln cap="flat" cmpd="sng" w="9525">
                        <a:solidFill>
                          <a:srgbClr val="125153"/>
                        </a:solidFill>
                        <a:prstDash val="dot"/>
                        <a:miter lim="800000"/>
                        <a:headEnd len="sm" w="sm" type="none"/>
                        <a:tailEnd len="med" w="med" type="oval"/>
                      </a:ln>
                    </p:spPr>
                  </p:cxnSp>
                </p:grpSp>
                <p:grpSp>
                  <p:nvGrpSpPr>
                    <p:cNvPr id="210" name="Google Shape;210;p26"/>
                    <p:cNvGrpSpPr/>
                    <p:nvPr/>
                  </p:nvGrpSpPr>
                  <p:grpSpPr>
                    <a:xfrm flipH="1">
                      <a:off x="2834118" y="2038988"/>
                      <a:ext cx="227014" cy="1435200"/>
                      <a:chOff x="2856274" y="1843301"/>
                      <a:chExt cx="227014" cy="1435200"/>
                    </a:xfrm>
                  </p:grpSpPr>
                  <p:cxnSp>
                    <p:nvCxnSpPr>
                      <p:cNvPr id="211" name="Google Shape;211;p26"/>
                      <p:cNvCxnSpPr/>
                      <p:nvPr/>
                    </p:nvCxnSpPr>
                    <p:spPr>
                      <a:xfrm flipH="1" rot="10800000">
                        <a:off x="2856274" y="1843301"/>
                        <a:ext cx="8400" cy="1435200"/>
                      </a:xfrm>
                      <a:prstGeom prst="straightConnector1">
                        <a:avLst/>
                      </a:prstGeom>
                      <a:noFill/>
                      <a:ln cap="flat" cmpd="sng" w="9525">
                        <a:solidFill>
                          <a:srgbClr val="125153"/>
                        </a:solidFill>
                        <a:prstDash val="dot"/>
                        <a:miter lim="800000"/>
                        <a:headEnd len="sm" w="sm" type="none"/>
                        <a:tailEnd len="sm" w="sm" type="none"/>
                      </a:ln>
                    </p:spPr>
                  </p:cxnSp>
                  <p:cxnSp>
                    <p:nvCxnSpPr>
                      <p:cNvPr id="212" name="Google Shape;212;p26"/>
                      <p:cNvCxnSpPr/>
                      <p:nvPr/>
                    </p:nvCxnSpPr>
                    <p:spPr>
                      <a:xfrm>
                        <a:off x="2864588" y="1845742"/>
                        <a:ext cx="218700" cy="0"/>
                      </a:xfrm>
                      <a:prstGeom prst="straightConnector1">
                        <a:avLst/>
                      </a:prstGeom>
                      <a:noFill/>
                      <a:ln cap="flat" cmpd="sng" w="9525">
                        <a:solidFill>
                          <a:srgbClr val="125153"/>
                        </a:solidFill>
                        <a:prstDash val="dot"/>
                        <a:miter lim="800000"/>
                        <a:headEnd len="sm" w="sm" type="none"/>
                        <a:tailEnd len="med" w="med" type="oval"/>
                      </a:ln>
                    </p:spPr>
                  </p:cxnSp>
                </p:grpSp>
                <p:sp>
                  <p:nvSpPr>
                    <p:cNvPr id="213" name="Google Shape;213;p26"/>
                    <p:cNvSpPr txBox="1"/>
                    <p:nvPr/>
                  </p:nvSpPr>
                  <p:spPr>
                    <a:xfrm flipH="1">
                      <a:off x="5476688" y="3488415"/>
                      <a:ext cx="1342200" cy="503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500"/>
                        <a:buFont typeface="Montserrat"/>
                        <a:buNone/>
                      </a:pPr>
                      <a:r>
                        <a:rPr b="1" lang="en-US" sz="1500">
                          <a:solidFill>
                            <a:srgbClr val="595959"/>
                          </a:solidFill>
                          <a:latin typeface="Montserrat"/>
                          <a:ea typeface="Montserrat"/>
                          <a:cs typeface="Montserrat"/>
                          <a:sym typeface="Montserrat"/>
                        </a:rPr>
                        <a:t>MODEL SELECTION</a:t>
                      </a:r>
                      <a:endParaRPr sz="1500"/>
                    </a:p>
                  </p:txBody>
                </p:sp>
                <p:sp>
                  <p:nvSpPr>
                    <p:cNvPr id="214" name="Google Shape;214;p26"/>
                    <p:cNvSpPr txBox="1"/>
                    <p:nvPr/>
                  </p:nvSpPr>
                  <p:spPr>
                    <a:xfrm flipH="1">
                      <a:off x="1308850" y="1641301"/>
                      <a:ext cx="1460700" cy="503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595959"/>
                        </a:buClr>
                        <a:buSzPts val="1500"/>
                        <a:buFont typeface="Montserrat"/>
                        <a:buNone/>
                      </a:pPr>
                      <a:r>
                        <a:rPr b="1" lang="en-US" sz="1500">
                          <a:solidFill>
                            <a:srgbClr val="595959"/>
                          </a:solidFill>
                          <a:latin typeface="Montserrat"/>
                          <a:ea typeface="Montserrat"/>
                          <a:cs typeface="Montserrat"/>
                          <a:sym typeface="Montserrat"/>
                        </a:rPr>
                        <a:t>PROBLEM STATEMENT</a:t>
                      </a:r>
                      <a:endParaRPr sz="1500"/>
                    </a:p>
                  </p:txBody>
                </p:sp>
                <p:sp>
                  <p:nvSpPr>
                    <p:cNvPr id="215" name="Google Shape;215;p26"/>
                    <p:cNvSpPr txBox="1"/>
                    <p:nvPr/>
                  </p:nvSpPr>
                  <p:spPr>
                    <a:xfrm flipH="1">
                      <a:off x="7691510" y="2393278"/>
                      <a:ext cx="1342200" cy="50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500"/>
                        <a:buFont typeface="Montserrat"/>
                        <a:buNone/>
                      </a:pPr>
                      <a:r>
                        <a:rPr b="1" lang="en-US" sz="1500">
                          <a:solidFill>
                            <a:srgbClr val="595959"/>
                          </a:solidFill>
                          <a:latin typeface="Montserrat"/>
                          <a:ea typeface="Montserrat"/>
                          <a:cs typeface="Montserrat"/>
                          <a:sym typeface="Montserrat"/>
                        </a:rPr>
                        <a:t>Text</a:t>
                      </a:r>
                      <a:endParaRPr b="1" sz="1500">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595959"/>
                        </a:buClr>
                        <a:buSzPts val="1500"/>
                        <a:buFont typeface="Montserrat"/>
                        <a:buNone/>
                      </a:pPr>
                      <a:r>
                        <a:rPr b="1" lang="en-US" sz="1500">
                          <a:solidFill>
                            <a:srgbClr val="595959"/>
                          </a:solidFill>
                          <a:latin typeface="Montserrat"/>
                          <a:ea typeface="Montserrat"/>
                          <a:cs typeface="Montserrat"/>
                          <a:sym typeface="Montserrat"/>
                        </a:rPr>
                        <a:t>Mining</a:t>
                      </a:r>
                      <a:endParaRPr b="1" sz="1500">
                        <a:solidFill>
                          <a:srgbClr val="595959"/>
                        </a:solidFill>
                        <a:latin typeface="Montserrat"/>
                        <a:ea typeface="Montserrat"/>
                        <a:cs typeface="Montserrat"/>
                        <a:sym typeface="Montserrat"/>
                      </a:endParaRPr>
                    </a:p>
                  </p:txBody>
                </p:sp>
                <p:sp>
                  <p:nvSpPr>
                    <p:cNvPr id="216" name="Google Shape;216;p26"/>
                    <p:cNvSpPr txBox="1"/>
                    <p:nvPr/>
                  </p:nvSpPr>
                  <p:spPr>
                    <a:xfrm flipH="1">
                      <a:off x="9424671" y="1635642"/>
                      <a:ext cx="1242900" cy="29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500"/>
                        <a:buFont typeface="Montserrat"/>
                        <a:buNone/>
                      </a:pPr>
                      <a:r>
                        <a:rPr b="1" lang="en-US" sz="1500">
                          <a:solidFill>
                            <a:srgbClr val="595959"/>
                          </a:solidFill>
                          <a:latin typeface="Montserrat"/>
                          <a:ea typeface="Montserrat"/>
                          <a:cs typeface="Montserrat"/>
                          <a:sym typeface="Montserrat"/>
                        </a:rPr>
                        <a:t>Conclusion</a:t>
                      </a:r>
                      <a:endParaRPr sz="1500"/>
                    </a:p>
                  </p:txBody>
                </p:sp>
                <p:sp>
                  <p:nvSpPr>
                    <p:cNvPr id="217" name="Google Shape;217;p26"/>
                    <p:cNvSpPr txBox="1"/>
                    <p:nvPr/>
                  </p:nvSpPr>
                  <p:spPr>
                    <a:xfrm flipH="1">
                      <a:off x="3061093" y="2351051"/>
                      <a:ext cx="1460700" cy="503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595959"/>
                        </a:buClr>
                        <a:buSzPts val="1500"/>
                        <a:buFont typeface="Montserrat"/>
                        <a:buNone/>
                      </a:pPr>
                      <a:r>
                        <a:rPr b="1" lang="en-US" sz="1500">
                          <a:solidFill>
                            <a:srgbClr val="595959"/>
                          </a:solidFill>
                          <a:latin typeface="Montserrat"/>
                          <a:ea typeface="Montserrat"/>
                          <a:cs typeface="Montserrat"/>
                          <a:sym typeface="Montserrat"/>
                        </a:rPr>
                        <a:t>Exploratory Data Analysis</a:t>
                      </a:r>
                      <a:endParaRPr sz="1500"/>
                    </a:p>
                  </p:txBody>
                </p:sp>
                <p:sp>
                  <p:nvSpPr>
                    <p:cNvPr id="218" name="Google Shape;218;p26"/>
                    <p:cNvSpPr txBox="1"/>
                    <p:nvPr/>
                  </p:nvSpPr>
                  <p:spPr>
                    <a:xfrm>
                      <a:off x="2785862" y="3656858"/>
                      <a:ext cx="537900" cy="349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900" u="none" cap="none" strike="noStrike">
                          <a:solidFill>
                            <a:schemeClr val="lt1"/>
                          </a:solidFill>
                          <a:latin typeface="Montserrat"/>
                          <a:ea typeface="Montserrat"/>
                          <a:cs typeface="Montserrat"/>
                          <a:sym typeface="Montserrat"/>
                        </a:rPr>
                        <a:t>01</a:t>
                      </a:r>
                      <a:endParaRPr b="1" sz="1900">
                        <a:solidFill>
                          <a:schemeClr val="lt1"/>
                        </a:solidFill>
                        <a:latin typeface="Montserrat"/>
                        <a:ea typeface="Montserrat"/>
                        <a:cs typeface="Montserrat"/>
                        <a:sym typeface="Montserrat"/>
                      </a:endParaRPr>
                    </a:p>
                  </p:txBody>
                </p:sp>
                <p:sp>
                  <p:nvSpPr>
                    <p:cNvPr id="219" name="Google Shape;219;p26"/>
                    <p:cNvSpPr txBox="1"/>
                    <p:nvPr/>
                  </p:nvSpPr>
                  <p:spPr>
                    <a:xfrm>
                      <a:off x="4341116" y="4327460"/>
                      <a:ext cx="4428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00">
                          <a:solidFill>
                            <a:schemeClr val="lt1"/>
                          </a:solidFill>
                          <a:latin typeface="Montserrat"/>
                          <a:ea typeface="Montserrat"/>
                          <a:cs typeface="Montserrat"/>
                          <a:sym typeface="Montserrat"/>
                        </a:rPr>
                        <a:t>02</a:t>
                      </a:r>
                      <a:endParaRPr b="1" sz="1900">
                        <a:solidFill>
                          <a:schemeClr val="lt1"/>
                        </a:solidFill>
                        <a:latin typeface="Montserrat"/>
                        <a:ea typeface="Montserrat"/>
                        <a:cs typeface="Montserrat"/>
                        <a:sym typeface="Montserrat"/>
                      </a:endParaRPr>
                    </a:p>
                  </p:txBody>
                </p:sp>
                <p:sp>
                  <p:nvSpPr>
                    <p:cNvPr id="220" name="Google Shape;220;p26"/>
                    <p:cNvSpPr txBox="1"/>
                    <p:nvPr/>
                  </p:nvSpPr>
                  <p:spPr>
                    <a:xfrm>
                      <a:off x="5831161" y="5062960"/>
                      <a:ext cx="4428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00">
                          <a:solidFill>
                            <a:schemeClr val="lt1"/>
                          </a:solidFill>
                          <a:latin typeface="Montserrat"/>
                          <a:ea typeface="Montserrat"/>
                          <a:cs typeface="Montserrat"/>
                          <a:sym typeface="Montserrat"/>
                        </a:rPr>
                        <a:t>03</a:t>
                      </a:r>
                      <a:endParaRPr b="1" sz="1900">
                        <a:solidFill>
                          <a:schemeClr val="lt1"/>
                        </a:solidFill>
                        <a:latin typeface="Montserrat"/>
                        <a:ea typeface="Montserrat"/>
                        <a:cs typeface="Montserrat"/>
                        <a:sym typeface="Montserrat"/>
                      </a:endParaRPr>
                    </a:p>
                  </p:txBody>
                </p:sp>
                <p:sp>
                  <p:nvSpPr>
                    <p:cNvPr id="221" name="Google Shape;221;p26"/>
                    <p:cNvSpPr txBox="1"/>
                    <p:nvPr/>
                  </p:nvSpPr>
                  <p:spPr>
                    <a:xfrm>
                      <a:off x="7245251" y="4345574"/>
                      <a:ext cx="537900" cy="349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00">
                          <a:solidFill>
                            <a:schemeClr val="lt1"/>
                          </a:solidFill>
                          <a:latin typeface="Montserrat"/>
                          <a:ea typeface="Montserrat"/>
                          <a:cs typeface="Montserrat"/>
                          <a:sym typeface="Montserrat"/>
                        </a:rPr>
                        <a:t>04</a:t>
                      </a:r>
                      <a:endParaRPr b="1" sz="1900">
                        <a:solidFill>
                          <a:schemeClr val="lt1"/>
                        </a:solidFill>
                        <a:latin typeface="Montserrat"/>
                        <a:ea typeface="Montserrat"/>
                        <a:cs typeface="Montserrat"/>
                        <a:sym typeface="Montserrat"/>
                      </a:endParaRPr>
                    </a:p>
                  </p:txBody>
                </p:sp>
                <p:sp>
                  <p:nvSpPr>
                    <p:cNvPr id="222" name="Google Shape;222;p26"/>
                    <p:cNvSpPr txBox="1"/>
                    <p:nvPr/>
                  </p:nvSpPr>
                  <p:spPr>
                    <a:xfrm>
                      <a:off x="8881841" y="3615710"/>
                      <a:ext cx="537900" cy="349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00">
                          <a:solidFill>
                            <a:schemeClr val="lt1"/>
                          </a:solidFill>
                          <a:latin typeface="Montserrat"/>
                          <a:ea typeface="Montserrat"/>
                          <a:cs typeface="Montserrat"/>
                          <a:sym typeface="Montserrat"/>
                        </a:rPr>
                        <a:t>05</a:t>
                      </a:r>
                      <a:endParaRPr b="1" sz="1900">
                        <a:solidFill>
                          <a:schemeClr val="lt1"/>
                        </a:solidFill>
                        <a:latin typeface="Montserrat"/>
                        <a:ea typeface="Montserrat"/>
                        <a:cs typeface="Montserrat"/>
                        <a:sym typeface="Montserrat"/>
                      </a:endParaRPr>
                    </a:p>
                  </p:txBody>
                </p:sp>
              </p:grpSp>
            </p:grpSp>
          </p:grpSp>
          <p:sp>
            <p:nvSpPr>
              <p:cNvPr id="223" name="Google Shape;223;p26"/>
              <p:cNvSpPr/>
              <p:nvPr/>
            </p:nvSpPr>
            <p:spPr>
              <a:xfrm flipH="1" rot="10800000">
                <a:off x="9842660" y="3893966"/>
                <a:ext cx="840900" cy="782700"/>
              </a:xfrm>
              <a:prstGeom prst="round1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sp>
            <p:nvSpPr>
              <p:cNvPr id="224" name="Google Shape;224;p26"/>
              <p:cNvSpPr/>
              <p:nvPr/>
            </p:nvSpPr>
            <p:spPr>
              <a:xfrm flipH="1" rot="5400000">
                <a:off x="9812045" y="4216923"/>
                <a:ext cx="192000" cy="113100"/>
              </a:xfrm>
              <a:prstGeom prst="triangle">
                <a:avLst>
                  <a:gd fmla="val 50000" name="adj"/>
                </a:avLst>
              </a:prstGeom>
              <a:solidFill>
                <a:srgbClr val="FFC1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idx="1" type="subTitle"/>
          </p:nvPr>
        </p:nvSpPr>
        <p:spPr>
          <a:xfrm>
            <a:off x="1524000" y="1194717"/>
            <a:ext cx="9144000" cy="39327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Clr>
                <a:schemeClr val="dk1"/>
              </a:buClr>
              <a:buSzPts val="1100"/>
              <a:buFont typeface="Arial"/>
              <a:buNone/>
            </a:pPr>
            <a:r>
              <a:rPr lang="en-US"/>
              <a:t>The HR department of IBM is facing challenges related to employee attrition. The organization is experiencing higher-than-desired turnover rates, which are impacting overall performance and employee morale. To address this issue, the HR team has hired us, an external team of Data Analysts, to analyze the factors influencing employee attrition and also to find a way to determine the employees at risk of leaving the company. </a:t>
            </a:r>
            <a:endParaRPr/>
          </a:p>
          <a:p>
            <a:pPr indent="0" lvl="0" marL="0" rtl="0" algn="l">
              <a:spcBef>
                <a:spcPts val="1100"/>
              </a:spcBef>
              <a:spcAft>
                <a:spcPts val="0"/>
              </a:spcAft>
              <a:buClr>
                <a:schemeClr val="dk1"/>
              </a:buClr>
              <a:buSzPts val="1100"/>
              <a:buFont typeface="Arial"/>
              <a:buNone/>
            </a:pPr>
            <a:r>
              <a:t/>
            </a:r>
            <a:endParaRPr/>
          </a:p>
          <a:p>
            <a:pPr indent="0" lvl="0" marL="0" rtl="0" algn="l">
              <a:spcBef>
                <a:spcPts val="1100"/>
              </a:spcBef>
              <a:spcAft>
                <a:spcPts val="0"/>
              </a:spcAft>
              <a:buNone/>
            </a:pPr>
            <a:r>
              <a:t/>
            </a:r>
            <a:endParaRPr/>
          </a:p>
        </p:txBody>
      </p:sp>
      <p:graphicFrame>
        <p:nvGraphicFramePr>
          <p:cNvPr id="230" name="Google Shape;230;p27"/>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2F5496"/>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8296B0"/>
                    </a:solidFill>
                  </a:tcPr>
                </a:tc>
                <a:tc>
                  <a:txBody>
                    <a:bodyPr/>
                    <a:lstStyle/>
                    <a:p>
                      <a:pPr indent="0" lvl="0" marL="0" rtl="0" algn="ctr">
                        <a:spcBef>
                          <a:spcPts val="0"/>
                        </a:spcBef>
                        <a:spcAft>
                          <a:spcPts val="0"/>
                        </a:spcAft>
                        <a:buClr>
                          <a:schemeClr val="dk1"/>
                        </a:buClr>
                        <a:buSzPts val="1100"/>
                        <a:buFont typeface="Arial"/>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8296B0"/>
                    </a:solidFill>
                  </a:tcPr>
                </a:tc>
              </a:tr>
            </a:tbl>
          </a:graphicData>
        </a:graphic>
      </p:graphicFrame>
      <p:pic>
        <p:nvPicPr>
          <p:cNvPr descr="Employee Attrition, Churn, and Turnover: What's the Difference?" id="231" name="Google Shape;231;p27"/>
          <p:cNvPicPr preferRelativeResize="0"/>
          <p:nvPr/>
        </p:nvPicPr>
        <p:blipFill rotWithShape="1">
          <a:blip r:embed="rId3">
            <a:alphaModFix/>
          </a:blip>
          <a:srcRect b="0" l="0" r="8642" t="20848"/>
          <a:stretch/>
        </p:blipFill>
        <p:spPr>
          <a:xfrm>
            <a:off x="3140975" y="3398550"/>
            <a:ext cx="7098173" cy="3459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ctrTitle"/>
          </p:nvPr>
        </p:nvSpPr>
        <p:spPr>
          <a:xfrm>
            <a:off x="1524000" y="1586316"/>
            <a:ext cx="8381700" cy="5364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3200">
                <a:latin typeface="Arial"/>
                <a:ea typeface="Arial"/>
                <a:cs typeface="Arial"/>
                <a:sym typeface="Arial"/>
              </a:rPr>
              <a:t>DATA DESCRIPTION</a:t>
            </a:r>
            <a:endParaRPr sz="6400"/>
          </a:p>
        </p:txBody>
      </p:sp>
      <p:sp>
        <p:nvSpPr>
          <p:cNvPr id="237" name="Google Shape;237;p28"/>
          <p:cNvSpPr txBox="1"/>
          <p:nvPr>
            <p:ph idx="1" type="subTitle"/>
          </p:nvPr>
        </p:nvSpPr>
        <p:spPr>
          <a:xfrm>
            <a:off x="1524000" y="2209652"/>
            <a:ext cx="9144000" cy="42483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Clr>
                <a:schemeClr val="dk1"/>
              </a:buClr>
              <a:buSzPts val="1100"/>
              <a:buFont typeface="Arial"/>
              <a:buNone/>
            </a:pPr>
            <a:r>
              <a:rPr lang="en-US"/>
              <a:t>Total records - 1470 </a:t>
            </a:r>
            <a:endParaRPr/>
          </a:p>
          <a:p>
            <a:pPr indent="0" lvl="0" marL="0" rtl="0" algn="l">
              <a:spcBef>
                <a:spcPts val="1100"/>
              </a:spcBef>
              <a:spcAft>
                <a:spcPts val="0"/>
              </a:spcAft>
              <a:buClr>
                <a:schemeClr val="dk1"/>
              </a:buClr>
              <a:buSzPts val="1100"/>
              <a:buFont typeface="Arial"/>
              <a:buNone/>
            </a:pPr>
            <a:r>
              <a:rPr lang="en-US"/>
              <a:t>Total features - 36)</a:t>
            </a:r>
            <a:endParaRPr/>
          </a:p>
          <a:p>
            <a:pPr indent="0" lvl="0" marL="0" rtl="0" algn="l">
              <a:spcBef>
                <a:spcPts val="1100"/>
              </a:spcBef>
              <a:spcAft>
                <a:spcPts val="0"/>
              </a:spcAft>
              <a:buClr>
                <a:schemeClr val="dk1"/>
              </a:buClr>
              <a:buSzPts val="1100"/>
              <a:buFont typeface="Arial"/>
              <a:buNone/>
            </a:pPr>
            <a:r>
              <a:rPr lang="en-US"/>
              <a:t>Numerical features - 27 </a:t>
            </a:r>
            <a:endParaRPr sz="1400"/>
          </a:p>
          <a:p>
            <a:pPr indent="0" lvl="0" marL="0" rtl="0" algn="l">
              <a:spcBef>
                <a:spcPts val="1100"/>
              </a:spcBef>
              <a:spcAft>
                <a:spcPts val="0"/>
              </a:spcAft>
              <a:buClr>
                <a:schemeClr val="dk1"/>
              </a:buClr>
              <a:buSzPts val="1100"/>
              <a:buFont typeface="Arial"/>
              <a:buNone/>
            </a:pPr>
            <a:r>
              <a:rPr lang="en-US"/>
              <a:t>Categorical Features - 9 </a:t>
            </a:r>
            <a:endParaRPr sz="1400"/>
          </a:p>
          <a:p>
            <a:pPr indent="0" lvl="0" marL="0" rtl="0" algn="l">
              <a:spcBef>
                <a:spcPts val="1100"/>
              </a:spcBef>
              <a:spcAft>
                <a:spcPts val="0"/>
              </a:spcAft>
              <a:buClr>
                <a:schemeClr val="dk1"/>
              </a:buClr>
              <a:buSzPts val="1100"/>
              <a:buFont typeface="Arial"/>
              <a:buNone/>
            </a:pPr>
            <a:r>
              <a:rPr lang="en-US"/>
              <a:t>Target Variable - Attrition</a:t>
            </a:r>
            <a:endParaRPr/>
          </a:p>
          <a:p>
            <a:pPr indent="0" lvl="0" marL="0" rtl="0" algn="ctr">
              <a:spcBef>
                <a:spcPts val="1100"/>
              </a:spcBef>
              <a:spcAft>
                <a:spcPts val="0"/>
              </a:spcAft>
              <a:buClr>
                <a:schemeClr val="dk1"/>
              </a:buClr>
              <a:buSzPts val="1100"/>
              <a:buFont typeface="Arial"/>
              <a:buNone/>
            </a:pPr>
            <a:r>
              <a:t/>
            </a:r>
            <a:endParaRPr/>
          </a:p>
          <a:p>
            <a:pPr indent="0" lvl="0" marL="0" rtl="0" algn="ctr">
              <a:spcBef>
                <a:spcPts val="1100"/>
              </a:spcBef>
              <a:spcAft>
                <a:spcPts val="0"/>
              </a:spcAft>
              <a:buNone/>
            </a:pPr>
            <a:r>
              <a:t/>
            </a:r>
            <a:endParaRPr/>
          </a:p>
        </p:txBody>
      </p:sp>
      <p:graphicFrame>
        <p:nvGraphicFramePr>
          <p:cNvPr id="238" name="Google Shape;238;p28"/>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2F5496"/>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8296B0"/>
                    </a:solidFill>
                  </a:tcPr>
                </a:tc>
                <a:tc>
                  <a:txBody>
                    <a:bodyPr/>
                    <a:lstStyle/>
                    <a:p>
                      <a:pPr indent="0" lvl="0" marL="0" rtl="0" algn="ctr">
                        <a:spcBef>
                          <a:spcPts val="0"/>
                        </a:spcBef>
                        <a:spcAft>
                          <a:spcPts val="0"/>
                        </a:spcAft>
                        <a:buSzPts val="1100"/>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8296B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nvSpPr>
        <p:spPr>
          <a:xfrm>
            <a:off x="861788" y="5862545"/>
            <a:ext cx="11123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Key Takeaway: </a:t>
            </a:r>
            <a:r>
              <a:rPr i="0" lang="en-US" sz="1800" u="sng" cap="none" strike="noStrike">
                <a:solidFill>
                  <a:schemeClr val="dk1"/>
                </a:solidFill>
                <a:latin typeface="Calibri"/>
                <a:ea typeface="Calibri"/>
                <a:cs typeface="Calibri"/>
                <a:sym typeface="Calibri"/>
              </a:rPr>
              <a:t>The data</a:t>
            </a:r>
            <a:r>
              <a:rPr lang="en-US" sz="1800" u="sng">
                <a:solidFill>
                  <a:schemeClr val="dk1"/>
                </a:solidFill>
                <a:latin typeface="Calibri"/>
                <a:ea typeface="Calibri"/>
                <a:cs typeface="Calibri"/>
                <a:sym typeface="Calibri"/>
              </a:rPr>
              <a:t>set is highly </a:t>
            </a:r>
            <a:r>
              <a:rPr lang="en-US" sz="1800" u="sng">
                <a:solidFill>
                  <a:schemeClr val="dk1"/>
                </a:solidFill>
                <a:latin typeface="Calibri"/>
                <a:ea typeface="Calibri"/>
                <a:cs typeface="Calibri"/>
                <a:sym typeface="Calibri"/>
              </a:rPr>
              <a:t>imbalance</a:t>
            </a:r>
            <a:r>
              <a:rPr lang="en-US" sz="1800" u="sng">
                <a:solidFill>
                  <a:schemeClr val="dk1"/>
                </a:solidFill>
                <a:latin typeface="Calibri"/>
                <a:ea typeface="Calibri"/>
                <a:cs typeface="Calibri"/>
                <a:sym typeface="Calibri"/>
              </a:rPr>
              <a:t> and is biased toward attrition = ‘NO’</a:t>
            </a:r>
            <a:r>
              <a:rPr i="0" lang="en-US" sz="1800" u="none" cap="none" strike="noStrike">
                <a:solidFill>
                  <a:schemeClr val="dk1"/>
                </a:solidFill>
                <a:latin typeface="Calibri"/>
                <a:ea typeface="Calibri"/>
                <a:cs typeface="Calibri"/>
                <a:sym typeface="Calibri"/>
              </a:rPr>
              <a:t> </a:t>
            </a:r>
            <a:endParaRPr/>
          </a:p>
        </p:txBody>
      </p:sp>
      <p:pic>
        <p:nvPicPr>
          <p:cNvPr id="244" name="Google Shape;244;p29"/>
          <p:cNvPicPr preferRelativeResize="0"/>
          <p:nvPr/>
        </p:nvPicPr>
        <p:blipFill rotWithShape="1">
          <a:blip r:embed="rId3">
            <a:alphaModFix/>
          </a:blip>
          <a:srcRect b="0" l="6819" r="12097" t="0"/>
          <a:stretch/>
        </p:blipFill>
        <p:spPr>
          <a:xfrm>
            <a:off x="612825" y="1152525"/>
            <a:ext cx="6147576" cy="4552950"/>
          </a:xfrm>
          <a:prstGeom prst="rect">
            <a:avLst/>
          </a:prstGeom>
          <a:noFill/>
          <a:ln>
            <a:noFill/>
          </a:ln>
        </p:spPr>
      </p:pic>
      <p:graphicFrame>
        <p:nvGraphicFramePr>
          <p:cNvPr id="245" name="Google Shape;245;p29"/>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2F5496"/>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8296B0"/>
                    </a:solidFill>
                  </a:tcPr>
                </a:tc>
                <a:tc>
                  <a:txBody>
                    <a:bodyPr/>
                    <a:lstStyle/>
                    <a:p>
                      <a:pPr indent="0" lvl="0" marL="0" rtl="0" algn="ctr">
                        <a:spcBef>
                          <a:spcPts val="0"/>
                        </a:spcBef>
                        <a:spcAft>
                          <a:spcPts val="0"/>
                        </a:spcAft>
                        <a:buSzPts val="1100"/>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8296B0"/>
                    </a:solidFill>
                  </a:tcPr>
                </a:tc>
              </a:tr>
            </a:tbl>
          </a:graphicData>
        </a:graphic>
      </p:graphicFrame>
      <p:pic>
        <p:nvPicPr>
          <p:cNvPr id="246" name="Google Shape;246;p29"/>
          <p:cNvPicPr preferRelativeResize="0"/>
          <p:nvPr/>
        </p:nvPicPr>
        <p:blipFill>
          <a:blip r:embed="rId4">
            <a:alphaModFix/>
          </a:blip>
          <a:stretch>
            <a:fillRect/>
          </a:stretch>
        </p:blipFill>
        <p:spPr>
          <a:xfrm>
            <a:off x="6928450" y="1680875"/>
            <a:ext cx="5126799" cy="337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0"/>
          <p:cNvPicPr preferRelativeResize="0"/>
          <p:nvPr/>
        </p:nvPicPr>
        <p:blipFill rotWithShape="1">
          <a:blip r:embed="rId3">
            <a:alphaModFix/>
          </a:blip>
          <a:srcRect b="0" l="2515" r="18619" t="0"/>
          <a:stretch/>
        </p:blipFill>
        <p:spPr>
          <a:xfrm>
            <a:off x="2226850" y="1219138"/>
            <a:ext cx="6277999" cy="2786225"/>
          </a:xfrm>
          <a:prstGeom prst="rect">
            <a:avLst/>
          </a:prstGeom>
          <a:noFill/>
          <a:ln>
            <a:noFill/>
          </a:ln>
        </p:spPr>
      </p:pic>
      <p:graphicFrame>
        <p:nvGraphicFramePr>
          <p:cNvPr id="252" name="Google Shape;252;p30"/>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2F5496"/>
                    </a:solidFill>
                  </a:tcPr>
                </a:tc>
                <a:tc>
                  <a:txBody>
                    <a:bodyPr/>
                    <a:lstStyle/>
                    <a:p>
                      <a:pPr indent="0" lvl="0" marL="0" rtl="0" algn="ctr">
                        <a:spcBef>
                          <a:spcPts val="0"/>
                        </a:spcBef>
                        <a:spcAft>
                          <a:spcPts val="0"/>
                        </a:spcAft>
                        <a:buSzPts val="1100"/>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8296B0"/>
                    </a:solidFill>
                  </a:tcPr>
                </a:tc>
              </a:tr>
            </a:tbl>
          </a:graphicData>
        </a:graphic>
      </p:graphicFrame>
      <p:sp>
        <p:nvSpPr>
          <p:cNvPr id="253" name="Google Shape;253;p30"/>
          <p:cNvSpPr txBox="1"/>
          <p:nvPr/>
        </p:nvSpPr>
        <p:spPr>
          <a:xfrm>
            <a:off x="9128525" y="1584825"/>
            <a:ext cx="271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Out of the 55 features the decision tree has only considered 10 features as evident from the feature importance plot. </a:t>
            </a:r>
            <a:endParaRPr sz="1800">
              <a:solidFill>
                <a:schemeClr val="dk1"/>
              </a:solidFill>
              <a:latin typeface="Calibri"/>
              <a:ea typeface="Calibri"/>
              <a:cs typeface="Calibri"/>
              <a:sym typeface="Calibri"/>
            </a:endParaRPr>
          </a:p>
        </p:txBody>
      </p:sp>
      <p:sp>
        <p:nvSpPr>
          <p:cNvPr id="254" name="Google Shape;254;p30"/>
          <p:cNvSpPr txBox="1"/>
          <p:nvPr/>
        </p:nvSpPr>
        <p:spPr>
          <a:xfrm>
            <a:off x="757300" y="6137625"/>
            <a:ext cx="786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Recall statistics for Attrition = “Yes” for various models that were tried</a:t>
            </a:r>
            <a:endParaRPr sz="1800">
              <a:solidFill>
                <a:schemeClr val="dk1"/>
              </a:solidFill>
              <a:latin typeface="Calibri"/>
              <a:ea typeface="Calibri"/>
              <a:cs typeface="Calibri"/>
              <a:sym typeface="Calibri"/>
            </a:endParaRPr>
          </a:p>
        </p:txBody>
      </p:sp>
      <p:pic>
        <p:nvPicPr>
          <p:cNvPr id="255" name="Google Shape;255;p30"/>
          <p:cNvPicPr preferRelativeResize="0"/>
          <p:nvPr/>
        </p:nvPicPr>
        <p:blipFill>
          <a:blip r:embed="rId4">
            <a:alphaModFix/>
          </a:blip>
          <a:stretch>
            <a:fillRect/>
          </a:stretch>
        </p:blipFill>
        <p:spPr>
          <a:xfrm>
            <a:off x="85113" y="4219913"/>
            <a:ext cx="12021773" cy="1917700"/>
          </a:xfrm>
          <a:prstGeom prst="rect">
            <a:avLst/>
          </a:prstGeom>
          <a:noFill/>
          <a:ln>
            <a:noFill/>
          </a:ln>
        </p:spPr>
      </p:pic>
      <p:sp>
        <p:nvSpPr>
          <p:cNvPr id="256" name="Google Shape;256;p30"/>
          <p:cNvSpPr txBox="1"/>
          <p:nvPr/>
        </p:nvSpPr>
        <p:spPr>
          <a:xfrm>
            <a:off x="100300" y="2013675"/>
            <a:ext cx="2265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After dummy coding the number of features is 55</a:t>
            </a:r>
            <a:endParaRPr sz="1800">
              <a:solidFill>
                <a:schemeClr val="dk1"/>
              </a:solidFill>
              <a:latin typeface="Calibri"/>
              <a:ea typeface="Calibri"/>
              <a:cs typeface="Calibri"/>
              <a:sym typeface="Calibri"/>
            </a:endParaRPr>
          </a:p>
        </p:txBody>
      </p:sp>
      <p:sp>
        <p:nvSpPr>
          <p:cNvPr id="257" name="Google Shape;257;p30"/>
          <p:cNvSpPr txBox="1"/>
          <p:nvPr/>
        </p:nvSpPr>
        <p:spPr>
          <a:xfrm>
            <a:off x="9025575" y="3364075"/>
            <a:ext cx="3081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The accuracy for all the models shown below is greater than 80%</a:t>
            </a:r>
            <a:endParaRPr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nvSpPr>
        <p:spPr>
          <a:xfrm>
            <a:off x="412564" y="6192351"/>
            <a:ext cx="888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removal correlated variables improves the </a:t>
            </a:r>
            <a:r>
              <a:rPr b="1" lang="en-US" sz="1800">
                <a:solidFill>
                  <a:schemeClr val="dk1"/>
                </a:solidFill>
                <a:latin typeface="Calibri"/>
                <a:ea typeface="Calibri"/>
                <a:cs typeface="Calibri"/>
                <a:sym typeface="Calibri"/>
              </a:rPr>
              <a:t>recall </a:t>
            </a:r>
            <a:r>
              <a:rPr lang="en-US" sz="1800">
                <a:solidFill>
                  <a:schemeClr val="dk1"/>
                </a:solidFill>
                <a:latin typeface="Calibri"/>
                <a:ea typeface="Calibri"/>
                <a:cs typeface="Calibri"/>
                <a:sym typeface="Calibri"/>
              </a:rPr>
              <a:t>of Attrition = “Yes”to </a:t>
            </a:r>
            <a:r>
              <a:rPr b="1" lang="en-US" sz="1800">
                <a:solidFill>
                  <a:schemeClr val="dk1"/>
                </a:solidFill>
                <a:latin typeface="Calibri"/>
                <a:ea typeface="Calibri"/>
                <a:cs typeface="Calibri"/>
                <a:sym typeface="Calibri"/>
              </a:rPr>
              <a:t>30%</a:t>
            </a:r>
            <a:endParaRPr b="1" sz="1800"/>
          </a:p>
        </p:txBody>
      </p:sp>
      <p:graphicFrame>
        <p:nvGraphicFramePr>
          <p:cNvPr id="263" name="Google Shape;263;p31"/>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2F5496"/>
                    </a:solidFill>
                  </a:tcPr>
                </a:tc>
                <a:tc>
                  <a:txBody>
                    <a:bodyPr/>
                    <a:lstStyle/>
                    <a:p>
                      <a:pPr indent="0" lvl="0" marL="0" rtl="0" algn="ctr">
                        <a:spcBef>
                          <a:spcPts val="0"/>
                        </a:spcBef>
                        <a:spcAft>
                          <a:spcPts val="0"/>
                        </a:spcAft>
                        <a:buSzPts val="1100"/>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8296B0"/>
                    </a:solidFill>
                  </a:tcPr>
                </a:tc>
              </a:tr>
            </a:tbl>
          </a:graphicData>
        </a:graphic>
      </p:graphicFrame>
      <p:pic>
        <p:nvPicPr>
          <p:cNvPr id="264" name="Google Shape;264;p31"/>
          <p:cNvPicPr preferRelativeResize="0"/>
          <p:nvPr/>
        </p:nvPicPr>
        <p:blipFill rotWithShape="1">
          <a:blip r:embed="rId3">
            <a:alphaModFix/>
          </a:blip>
          <a:srcRect b="0" l="4213" r="12997" t="6890"/>
          <a:stretch/>
        </p:blipFill>
        <p:spPr>
          <a:xfrm>
            <a:off x="6389850" y="2268238"/>
            <a:ext cx="5015126" cy="2664100"/>
          </a:xfrm>
          <a:prstGeom prst="rect">
            <a:avLst/>
          </a:prstGeom>
          <a:noFill/>
          <a:ln>
            <a:noFill/>
          </a:ln>
        </p:spPr>
      </p:pic>
      <p:pic>
        <p:nvPicPr>
          <p:cNvPr id="265" name="Google Shape;265;p31"/>
          <p:cNvPicPr preferRelativeResize="0"/>
          <p:nvPr/>
        </p:nvPicPr>
        <p:blipFill>
          <a:blip r:embed="rId4">
            <a:alphaModFix/>
          </a:blip>
          <a:stretch>
            <a:fillRect/>
          </a:stretch>
        </p:blipFill>
        <p:spPr>
          <a:xfrm>
            <a:off x="746100" y="1210400"/>
            <a:ext cx="4627575" cy="3468525"/>
          </a:xfrm>
          <a:prstGeom prst="rect">
            <a:avLst/>
          </a:prstGeom>
          <a:noFill/>
          <a:ln>
            <a:noFill/>
          </a:ln>
        </p:spPr>
      </p:pic>
      <p:sp>
        <p:nvSpPr>
          <p:cNvPr id="266" name="Google Shape;266;p31"/>
          <p:cNvSpPr txBox="1"/>
          <p:nvPr/>
        </p:nvSpPr>
        <p:spPr>
          <a:xfrm>
            <a:off x="412575" y="5323750"/>
            <a:ext cx="786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correlation matrix shows that high correlation exists in  features TotalWorkingYears, YearsInCurrentRole and YearsAtCompany.</a:t>
            </a:r>
            <a:endParaRPr sz="1800">
              <a:solidFill>
                <a:schemeClr val="dk1"/>
              </a:solidFill>
              <a:latin typeface="Calibri"/>
              <a:ea typeface="Calibri"/>
              <a:cs typeface="Calibri"/>
              <a:sym typeface="Calibri"/>
            </a:endParaRPr>
          </a:p>
        </p:txBody>
      </p:sp>
      <p:pic>
        <p:nvPicPr>
          <p:cNvPr id="267" name="Google Shape;267;p31"/>
          <p:cNvPicPr preferRelativeResize="0"/>
          <p:nvPr/>
        </p:nvPicPr>
        <p:blipFill>
          <a:blip r:embed="rId5">
            <a:alphaModFix/>
          </a:blip>
          <a:stretch>
            <a:fillRect/>
          </a:stretch>
        </p:blipFill>
        <p:spPr>
          <a:xfrm>
            <a:off x="6760400" y="1006825"/>
            <a:ext cx="4274022" cy="93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graphicFrame>
        <p:nvGraphicFramePr>
          <p:cNvPr id="272" name="Google Shape;272;p32"/>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8296B0"/>
                    </a:solidFill>
                  </a:tcPr>
                </a:tc>
                <a:tc>
                  <a:txBody>
                    <a:bodyPr/>
                    <a:lstStyle/>
                    <a:p>
                      <a:pPr indent="0" lvl="0" marL="0" rtl="0" algn="ctr">
                        <a:spcBef>
                          <a:spcPts val="0"/>
                        </a:spcBef>
                        <a:spcAft>
                          <a:spcPts val="0"/>
                        </a:spcAft>
                        <a:buSzPts val="1100"/>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2F5496"/>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8296B0"/>
                    </a:solidFill>
                  </a:tcPr>
                </a:tc>
              </a:tr>
            </a:tbl>
          </a:graphicData>
        </a:graphic>
      </p:graphicFrame>
      <p:pic>
        <p:nvPicPr>
          <p:cNvPr id="273" name="Google Shape;273;p32"/>
          <p:cNvPicPr preferRelativeResize="0"/>
          <p:nvPr/>
        </p:nvPicPr>
        <p:blipFill>
          <a:blip r:embed="rId3">
            <a:alphaModFix/>
          </a:blip>
          <a:stretch>
            <a:fillRect/>
          </a:stretch>
        </p:blipFill>
        <p:spPr>
          <a:xfrm>
            <a:off x="152400" y="1022277"/>
            <a:ext cx="6230026" cy="3103800"/>
          </a:xfrm>
          <a:prstGeom prst="rect">
            <a:avLst/>
          </a:prstGeom>
          <a:noFill/>
          <a:ln>
            <a:noFill/>
          </a:ln>
        </p:spPr>
      </p:pic>
      <p:pic>
        <p:nvPicPr>
          <p:cNvPr id="274" name="Google Shape;274;p32"/>
          <p:cNvPicPr preferRelativeResize="0"/>
          <p:nvPr/>
        </p:nvPicPr>
        <p:blipFill>
          <a:blip r:embed="rId4">
            <a:alphaModFix/>
          </a:blip>
          <a:stretch>
            <a:fillRect/>
          </a:stretch>
        </p:blipFill>
        <p:spPr>
          <a:xfrm>
            <a:off x="6018175" y="1022274"/>
            <a:ext cx="6021425" cy="2999725"/>
          </a:xfrm>
          <a:prstGeom prst="rect">
            <a:avLst/>
          </a:prstGeom>
          <a:noFill/>
          <a:ln>
            <a:noFill/>
          </a:ln>
        </p:spPr>
      </p:pic>
      <p:pic>
        <p:nvPicPr>
          <p:cNvPr id="275" name="Google Shape;275;p32"/>
          <p:cNvPicPr preferRelativeResize="0"/>
          <p:nvPr/>
        </p:nvPicPr>
        <p:blipFill>
          <a:blip r:embed="rId5">
            <a:alphaModFix/>
          </a:blip>
          <a:stretch>
            <a:fillRect/>
          </a:stretch>
        </p:blipFill>
        <p:spPr>
          <a:xfrm>
            <a:off x="3467450" y="4022000"/>
            <a:ext cx="5573622" cy="268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nvSpPr>
        <p:spPr>
          <a:xfrm>
            <a:off x="212272" y="6047175"/>
            <a:ext cx="11767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Key Takeaway:</a:t>
            </a:r>
            <a:r>
              <a:rPr b="1" lang="en-US" sz="1800">
                <a:solidFill>
                  <a:schemeClr val="dk1"/>
                </a:solidFill>
                <a:latin typeface="Calibri"/>
                <a:ea typeface="Calibri"/>
                <a:cs typeface="Calibri"/>
                <a:sym typeface="Calibri"/>
              </a:rPr>
              <a:t>  IBM excels in employee benefits and work-life balance but needs to improve in management transparency and professional development.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81" name="Google Shape;281;p33"/>
          <p:cNvSpPr txBox="1"/>
          <p:nvPr/>
        </p:nvSpPr>
        <p:spPr>
          <a:xfrm>
            <a:off x="552272" y="1115291"/>
            <a:ext cx="11144400" cy="445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800">
              <a:solidFill>
                <a:srgbClr val="595959"/>
              </a:solidFill>
            </a:endParaRPr>
          </a:p>
        </p:txBody>
      </p:sp>
      <p:pic>
        <p:nvPicPr>
          <p:cNvPr id="282" name="Google Shape;282;p33"/>
          <p:cNvPicPr preferRelativeResize="0"/>
          <p:nvPr/>
        </p:nvPicPr>
        <p:blipFill>
          <a:blip r:embed="rId3">
            <a:alphaModFix/>
          </a:blip>
          <a:stretch>
            <a:fillRect/>
          </a:stretch>
        </p:blipFill>
        <p:spPr>
          <a:xfrm>
            <a:off x="269170" y="1115275"/>
            <a:ext cx="11710555" cy="1602637"/>
          </a:xfrm>
          <a:prstGeom prst="rect">
            <a:avLst/>
          </a:prstGeom>
          <a:noFill/>
          <a:ln>
            <a:noFill/>
          </a:ln>
        </p:spPr>
      </p:pic>
      <p:pic>
        <p:nvPicPr>
          <p:cNvPr id="283" name="Google Shape;283;p33"/>
          <p:cNvPicPr preferRelativeResize="0"/>
          <p:nvPr/>
        </p:nvPicPr>
        <p:blipFill>
          <a:blip r:embed="rId4">
            <a:alphaModFix/>
          </a:blip>
          <a:stretch>
            <a:fillRect/>
          </a:stretch>
        </p:blipFill>
        <p:spPr>
          <a:xfrm>
            <a:off x="269170" y="2794393"/>
            <a:ext cx="11710555" cy="1490825"/>
          </a:xfrm>
          <a:prstGeom prst="rect">
            <a:avLst/>
          </a:prstGeom>
          <a:noFill/>
          <a:ln>
            <a:noFill/>
          </a:ln>
        </p:spPr>
      </p:pic>
      <p:pic>
        <p:nvPicPr>
          <p:cNvPr id="284" name="Google Shape;284;p33"/>
          <p:cNvPicPr preferRelativeResize="0"/>
          <p:nvPr/>
        </p:nvPicPr>
        <p:blipFill>
          <a:blip r:embed="rId5">
            <a:alphaModFix/>
          </a:blip>
          <a:stretch>
            <a:fillRect/>
          </a:stretch>
        </p:blipFill>
        <p:spPr>
          <a:xfrm>
            <a:off x="212275" y="4285218"/>
            <a:ext cx="11710555" cy="1639907"/>
          </a:xfrm>
          <a:prstGeom prst="rect">
            <a:avLst/>
          </a:prstGeom>
          <a:noFill/>
          <a:ln>
            <a:noFill/>
          </a:ln>
        </p:spPr>
      </p:pic>
      <p:graphicFrame>
        <p:nvGraphicFramePr>
          <p:cNvPr id="285" name="Google Shape;285;p33"/>
          <p:cNvGraphicFramePr/>
          <p:nvPr/>
        </p:nvGraphicFramePr>
        <p:xfrm>
          <a:off x="1729014" y="229808"/>
          <a:ext cx="3000000" cy="3000000"/>
        </p:xfrm>
        <a:graphic>
          <a:graphicData uri="http://schemas.openxmlformats.org/drawingml/2006/table">
            <a:tbl>
              <a:tblPr bandRow="1" firstRow="1">
                <a:noFill/>
                <a:tableStyleId>{8289D8DA-415F-48F4-A36F-9BC4524C2579}</a:tableStyleId>
              </a:tblPr>
              <a:tblGrid>
                <a:gridCol w="1677125"/>
                <a:gridCol w="1677125"/>
                <a:gridCol w="1677125"/>
                <a:gridCol w="1427475"/>
                <a:gridCol w="1926775"/>
              </a:tblGrid>
              <a:tr h="488650">
                <a:tc>
                  <a:txBody>
                    <a:bodyPr/>
                    <a:lstStyle/>
                    <a:p>
                      <a:pPr indent="0" lvl="0" marL="0" marR="0" rtl="0" algn="ctr">
                        <a:spcBef>
                          <a:spcPts val="0"/>
                        </a:spcBef>
                        <a:spcAft>
                          <a:spcPts val="0"/>
                        </a:spcAft>
                        <a:buNone/>
                      </a:pPr>
                      <a:r>
                        <a:rPr lang="en-US" sz="1800"/>
                        <a:t>PROBLEM STATEMENT</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Exploratory Data Analysis</a:t>
                      </a:r>
                      <a:endParaRPr/>
                    </a:p>
                  </a:txBody>
                  <a:tcPr marT="45725" marB="45725" marR="91450" marL="91450">
                    <a:solidFill>
                      <a:srgbClr val="8296B0"/>
                    </a:solidFill>
                  </a:tcPr>
                </a:tc>
                <a:tc>
                  <a:txBody>
                    <a:bodyPr/>
                    <a:lstStyle/>
                    <a:p>
                      <a:pPr indent="0" lvl="0" marL="0" marR="0" rtl="0" algn="ctr">
                        <a:spcBef>
                          <a:spcPts val="0"/>
                        </a:spcBef>
                        <a:spcAft>
                          <a:spcPts val="0"/>
                        </a:spcAft>
                        <a:buNone/>
                      </a:pPr>
                      <a:r>
                        <a:rPr lang="en-US" sz="1800"/>
                        <a:t>MODEL SELECTION</a:t>
                      </a:r>
                      <a:endParaRPr/>
                    </a:p>
                  </a:txBody>
                  <a:tcPr marT="45725" marB="45725" marR="91450" marL="91450">
                    <a:solidFill>
                      <a:srgbClr val="8296B0"/>
                    </a:solidFill>
                  </a:tcPr>
                </a:tc>
                <a:tc>
                  <a:txBody>
                    <a:bodyPr/>
                    <a:lstStyle/>
                    <a:p>
                      <a:pPr indent="0" lvl="0" marL="0" rtl="0" algn="ctr">
                        <a:spcBef>
                          <a:spcPts val="0"/>
                        </a:spcBef>
                        <a:spcAft>
                          <a:spcPts val="0"/>
                        </a:spcAft>
                        <a:buSzPts val="1100"/>
                        <a:buNone/>
                      </a:pPr>
                      <a:r>
                        <a:rPr lang="en-US" sz="1800"/>
                        <a:t>Text</a:t>
                      </a:r>
                      <a:endParaRPr sz="1800"/>
                    </a:p>
                    <a:p>
                      <a:pPr indent="0" lvl="0" marL="0" rtl="0" algn="ctr">
                        <a:spcBef>
                          <a:spcPts val="0"/>
                        </a:spcBef>
                        <a:spcAft>
                          <a:spcPts val="0"/>
                        </a:spcAft>
                        <a:buSzPts val="1100"/>
                        <a:buNone/>
                      </a:pPr>
                      <a:r>
                        <a:rPr lang="en-US" sz="1800"/>
                        <a:t>Mining</a:t>
                      </a:r>
                      <a:endParaRPr sz="1800"/>
                    </a:p>
                  </a:txBody>
                  <a:tcPr marT="45725" marB="45725" marR="91450" marL="91450">
                    <a:solidFill>
                      <a:srgbClr val="2F5496"/>
                    </a:solidFill>
                  </a:tcPr>
                </a:tc>
                <a:tc>
                  <a:txBody>
                    <a:bodyPr/>
                    <a:lstStyle/>
                    <a:p>
                      <a:pPr indent="0" lvl="0" marL="0" marR="0" rtl="0" algn="ctr">
                        <a:spcBef>
                          <a:spcPts val="0"/>
                        </a:spcBef>
                        <a:spcAft>
                          <a:spcPts val="0"/>
                        </a:spcAft>
                        <a:buNone/>
                      </a:pPr>
                      <a:r>
                        <a:rPr lang="en-US" sz="1800"/>
                        <a:t>Conclusion</a:t>
                      </a:r>
                      <a:endParaRPr/>
                    </a:p>
                  </a:txBody>
                  <a:tcPr marT="45725" marB="45725" marR="91450" marL="91450">
                    <a:solidFill>
                      <a:srgbClr val="8296B0"/>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Custom 90">
      <a:dk1>
        <a:srgbClr val="000000"/>
      </a:dk1>
      <a:lt1>
        <a:srgbClr val="FFFFFF"/>
      </a:lt1>
      <a:dk2>
        <a:srgbClr val="00B0F0"/>
      </a:dk2>
      <a:lt2>
        <a:srgbClr val="E7E6E6"/>
      </a:lt2>
      <a:accent1>
        <a:srgbClr val="FB9900"/>
      </a:accent1>
      <a:accent2>
        <a:srgbClr val="E31D42"/>
      </a:accent2>
      <a:accent3>
        <a:srgbClr val="26A3A6"/>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