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hnC6GZN4TaClZCzbuSw9MY6m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3D3806-C520-4B03-A206-E285A3E87C08}">
  <a:tblStyle styleId="{E23D3806-C520-4B03-A206-E285A3E87C08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Medium-regular.fntdata"/><Relationship Id="rId25" Type="http://schemas.openxmlformats.org/officeDocument/2006/relationships/slide" Target="slides/slide19.xml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81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626225" y="1828800"/>
            <a:ext cx="4098175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 Medium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626225" y="5181600"/>
            <a:ext cx="40981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cap="none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EKG line" id="19" name="Google Shape;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 rot="5400000">
            <a:off x="3810000" y="-457200"/>
            <a:ext cx="4572001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74" name="Google Shape;74;p31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8115300" y="2400301"/>
            <a:ext cx="5943600" cy="205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2171701" y="-1104901"/>
            <a:ext cx="5943599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0668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10668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63246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23"/>
          <p:cNvSpPr txBox="1"/>
          <p:nvPr>
            <p:ph idx="4" type="body"/>
          </p:nvPr>
        </p:nvSpPr>
        <p:spPr>
          <a:xfrm>
            <a:off x="63246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10668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8" name="Google Shape;38;p24"/>
          <p:cNvSpPr txBox="1"/>
          <p:nvPr>
            <p:ph idx="2" type="body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gradFill>
          <a:gsLst>
            <a:gs pos="0">
              <a:schemeClr val="accent1"/>
            </a:gs>
            <a:gs pos="100000">
              <a:srgbClr val="8A2123"/>
            </a:gs>
          </a:gsLst>
          <a:lin ang="54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43" name="Google Shape;43;p25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4" name="Google Shape;44;p25"/>
          <p:cNvSpPr txBox="1"/>
          <p:nvPr>
            <p:ph type="title"/>
          </p:nvPr>
        </p:nvSpPr>
        <p:spPr>
          <a:xfrm>
            <a:off x="1066800" y="1828800"/>
            <a:ext cx="7772400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Medium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1066800" y="5181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56" name="Google Shape;56;p28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57" name="Google Shape;57;p2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8" name="Google Shape;58;p28"/>
          <p:cNvSpPr txBox="1"/>
          <p:nvPr>
            <p:ph type="title"/>
          </p:nvPr>
        </p:nvSpPr>
        <p:spPr>
          <a:xfrm>
            <a:off x="763270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609600" y="457201"/>
            <a:ext cx="5943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7632699" y="50292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62" name="Google Shape;62;p29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63" name="Google Shape;63;p29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" name="Google Shape;64;p29"/>
          <p:cNvSpPr txBox="1"/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29"/>
          <p:cNvSpPr/>
          <p:nvPr>
            <p:ph idx="2" type="pic"/>
          </p:nvPr>
        </p:nvSpPr>
        <p:spPr>
          <a:xfrm>
            <a:off x="1" y="0"/>
            <a:ext cx="700881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d bar" id="10" name="Google Shape;10;p20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" name="Google Shape;11;p20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98216" y="762000"/>
            <a:ext cx="4754189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 Medium"/>
              <a:buNone/>
            </a:pPr>
            <a:r>
              <a:rPr lang="en-US"/>
              <a:t>Stock Analysis</a:t>
            </a:r>
            <a:br>
              <a:rPr lang="en-US"/>
            </a:br>
            <a:br>
              <a:rPr lang="en-US" sz="2400"/>
            </a:br>
            <a:r>
              <a:rPr lang="en-US" sz="2400"/>
              <a:t>by </a:t>
            </a:r>
            <a:br>
              <a:rPr lang="en-US" sz="2400"/>
            </a:br>
            <a:br>
              <a:rPr lang="en-US" sz="2400"/>
            </a:br>
            <a:r>
              <a:rPr lang="en-US"/>
              <a:t>Group 5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09600" y="4495800"/>
            <a:ext cx="4343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Presenters: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Hridita Rubyat</a:t>
            </a:r>
            <a:endParaRPr b="0" i="0" sz="1800" u="none" cap="none" strike="noStrike">
              <a:solidFill>
                <a:srgbClr val="7F7F7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Jahnavi Patnala</a:t>
            </a:r>
            <a:endParaRPr b="0" i="0" sz="1800" u="none" cap="none" strike="noStrike">
              <a:solidFill>
                <a:srgbClr val="7F7F7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Vishaal Sai Devishetty</a:t>
            </a:r>
            <a:endParaRPr b="0" i="0" sz="1800" u="none" cap="none" strike="noStrike">
              <a:solidFill>
                <a:srgbClr val="7F7F7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Koushik Meesala</a:t>
            </a:r>
            <a:endParaRPr b="0" i="0" sz="1800" u="none" cap="none" strike="noStrike">
              <a:solidFill>
                <a:srgbClr val="7F7F7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Shreya Singh Joshi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r>
              <a:rPr lang="en-US" sz="3600"/>
              <a:t>(</a:t>
            </a:r>
            <a:r>
              <a:rPr lang="en-US" sz="3200"/>
              <a:t>SARIMA</a:t>
            </a:r>
            <a:r>
              <a:rPr lang="en-US" sz="3600"/>
              <a:t>)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026" y="1861160"/>
            <a:ext cx="5148166" cy="395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808" y="2895600"/>
            <a:ext cx="5121439" cy="247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805543" y="5818729"/>
            <a:ext cx="4147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Dickey Fuller Augmentation 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Lag 1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7239000" y="6090678"/>
            <a:ext cx="414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Stationarity of data With Lag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r>
              <a:rPr lang="en-US" sz="3600"/>
              <a:t>(</a:t>
            </a:r>
            <a:r>
              <a:rPr lang="en-US" sz="3200"/>
              <a:t>SARIMA</a:t>
            </a:r>
            <a:r>
              <a:rPr lang="en-US" sz="3600"/>
              <a:t>)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2552702" y="1700169"/>
            <a:ext cx="76962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ACF and PACF plots to determine p and q values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2383572"/>
            <a:ext cx="5129569" cy="392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7391400" y="6389448"/>
            <a:ext cx="414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ACF plot</a:t>
            </a:r>
            <a:endParaRPr/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321490"/>
            <a:ext cx="5257800" cy="3986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066800" y="6366064"/>
            <a:ext cx="414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PACF plot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r>
              <a:rPr lang="en-US" sz="3600"/>
              <a:t>(</a:t>
            </a:r>
            <a:r>
              <a:rPr lang="en-US" sz="3200"/>
              <a:t>SARIMA</a:t>
            </a:r>
            <a:r>
              <a:rPr lang="en-US" sz="3600"/>
              <a:t>)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6698964" cy="372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287165"/>
            <a:ext cx="4742252" cy="15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1771650" y="1559440"/>
            <a:ext cx="8648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Referring to the ACF and PACF plots,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SARIMA Model Output for p=1 , q=1 , d=1, P=0, D=0, Q=0, Seasonality order =0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r>
              <a:rPr lang="en-US" sz="3600"/>
              <a:t>(</a:t>
            </a:r>
            <a:r>
              <a:rPr lang="en-US" sz="3200"/>
              <a:t>SARIMA</a:t>
            </a:r>
            <a:r>
              <a:rPr lang="en-US" sz="3600"/>
              <a:t>)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771650" y="1608426"/>
            <a:ext cx="8648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By hyperparameter tuning,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SARIMA Model Output for p=0 , q=0 , d=1, P=0, D=1, Q=1, Seasonality order =12</a:t>
            </a:r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3658052"/>
            <a:ext cx="3873682" cy="133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18" y="2438400"/>
            <a:ext cx="7355508" cy="358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LSTM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10668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Hyperparameters used: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Optimizer 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Adam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Sequence Length: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60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Loss Function: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Mean Squared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Epoch run 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895600"/>
            <a:ext cx="502318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LSTM</a:t>
            </a:r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28800"/>
            <a:ext cx="7296651" cy="383074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3962400" y="5867400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vs Actual Price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971550" y="69882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Comparison</a:t>
            </a:r>
            <a:endParaRPr/>
          </a:p>
        </p:txBody>
      </p:sp>
      <p:graphicFrame>
        <p:nvGraphicFramePr>
          <p:cNvPr id="233" name="Google Shape;233;p16"/>
          <p:cNvGraphicFramePr/>
          <p:nvPr/>
        </p:nvGraphicFramePr>
        <p:xfrm>
          <a:off x="97155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{E23D3806-C520-4B03-A206-E285A3E87C08}</a:tableStyleId>
              </a:tblPr>
              <a:tblGrid>
                <a:gridCol w="2174800"/>
                <a:gridCol w="1721700"/>
                <a:gridCol w="3896500"/>
                <a:gridCol w="1268625"/>
                <a:gridCol w="99677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S. No.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Independent Features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Independent Features/ Parameters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RMSE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Non Time Series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 Forest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Open, High, Low, Volume, Lag1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9.76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12.33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2700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Time-Series</a:t>
                      </a:r>
                      <a:endParaRPr/>
                    </a:p>
                  </a:txBody>
                  <a:tcPr marT="45725" marB="45725" marR="91450" marL="91450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Linear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76.9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77.5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59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Trend + Trend Square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41.9</a:t>
                      </a:r>
                      <a:endParaRPr b="0"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41.4</a:t>
                      </a:r>
                      <a:endParaRPr b="0"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</a:tr>
              <a:tr h="6527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Trend + Trend ^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22.4</a:t>
                      </a:r>
                      <a:endParaRPr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21.8</a:t>
                      </a:r>
                      <a:endParaRPr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</a:tr>
              <a:tr h="7159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cap="none" strike="noStrike"/>
                        <a:t>Trend + Trend ^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7.1</a:t>
                      </a:r>
                      <a:endParaRPr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6.2</a:t>
                      </a:r>
                      <a:endParaRPr sz="18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45725" marB="45725" marR="73025" marL="73025" anchor="b"/>
                </a:tc>
              </a:tr>
              <a:tr h="715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p=0, d=1, q=0</a:t>
                      </a:r>
                      <a:endParaRPr b="0"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Seasonal Order = (0,1,1,12)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6.6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1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LSTM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9" name="Google Shape;239;p17"/>
          <p:cNvSpPr txBox="1"/>
          <p:nvPr>
            <p:ph idx="2" type="body"/>
          </p:nvPr>
        </p:nvSpPr>
        <p:spPr>
          <a:xfrm>
            <a:off x="762000" y="2209800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▪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Linear Model performed better with a non-linear Trend function. This supports our observation from our plot: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No linear relationship seen in the trend of Stock Price.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▪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SARIMA p and q values from the ACF and PACF charts did not yield the best performance. We got better model with hyperparameter tuning and adding seasonality.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▪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Even if Linear Model performed well, we don’t know what kind of non-linearity will be present in the data for other Stocks.</a:t>
            </a:r>
            <a:endParaRPr/>
          </a:p>
        </p:txBody>
      </p:sp>
      <p:grpSp>
        <p:nvGrpSpPr>
          <p:cNvPr id="240" name="Google Shape;240;p17"/>
          <p:cNvGrpSpPr/>
          <p:nvPr/>
        </p:nvGrpSpPr>
        <p:grpSpPr>
          <a:xfrm>
            <a:off x="6324600" y="1957455"/>
            <a:ext cx="4953000" cy="4020841"/>
            <a:chOff x="0" y="8879"/>
            <a:chExt cx="4953000" cy="4020841"/>
          </a:xfrm>
        </p:grpSpPr>
        <p:sp>
          <p:nvSpPr>
            <p:cNvPr id="241" name="Google Shape;241;p17"/>
            <p:cNvSpPr/>
            <p:nvPr/>
          </p:nvSpPr>
          <p:spPr>
            <a:xfrm>
              <a:off x="0" y="259799"/>
              <a:ext cx="4953000" cy="155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0" y="259799"/>
              <a:ext cx="4953000" cy="155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384400" spcFirstLastPara="1" rIns="384400" wrap="square" tIns="3540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 Medium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Random Forest may be improved by adding more relevant features like Moving Averages or industry specific metric</a:t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47650" y="8879"/>
              <a:ext cx="3467100" cy="501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06375"/>
                </a:gs>
                <a:gs pos="50000">
                  <a:srgbClr val="284A65"/>
                </a:gs>
                <a:gs pos="100000">
                  <a:srgbClr val="20415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272148" y="33377"/>
              <a:ext cx="34181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1025" spcFirstLastPara="1" rIns="131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 Medium"/>
                <a:buNone/>
              </a:pPr>
              <a:r>
                <a:rPr lang="en-US" sz="170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Random Forest</a:t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0" y="2155470"/>
              <a:ext cx="4953000" cy="1874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35D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0" y="2155470"/>
              <a:ext cx="4953000" cy="1874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384400" spcFirstLastPara="1" rIns="384400" wrap="square" tIns="3540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 Medium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LSTM results show low mean square errors and predicted values following the actual values very closely.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 Medium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LSTM is scalable</a:t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47650" y="1904550"/>
              <a:ext cx="3467100" cy="501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D705E"/>
                </a:gs>
                <a:gs pos="50000">
                  <a:srgbClr val="405E41"/>
                </a:gs>
                <a:gs pos="100000">
                  <a:srgbClr val="38533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272148" y="1929048"/>
              <a:ext cx="34181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1025" spcFirstLastPara="1" rIns="131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Libre Franklin Medium"/>
                <a:buNone/>
              </a:pPr>
              <a:r>
                <a:rPr lang="en-US" sz="170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LSTM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0668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b="1" lang="en-US"/>
              <a:t>Random Forest: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Adding features like MAs and more Lags to see how the model performs instead of Open, High and Low values to see the performance.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Increasing the scope of Data for multiple Tickers(companies).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Modelling with Events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1066800" y="1828800"/>
            <a:ext cx="7772400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Medium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571500" y="22860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Objective and Approach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85799" y="1554163"/>
            <a:ext cx="48387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historical stock data for Microsoft and predicting the short-term future stock price.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6667502" y="2439453"/>
            <a:ext cx="4571999" cy="4038600"/>
            <a:chOff x="0" y="0"/>
            <a:chExt cx="4571999" cy="4038600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3520440" cy="726948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21292" y="21292"/>
              <a:ext cx="2650952" cy="684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 Medium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Data collection and Exploration </a:t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2890" y="827913"/>
              <a:ext cx="3520440" cy="726948"/>
            </a:xfrm>
            <a:prstGeom prst="roundRect">
              <a:avLst>
                <a:gd fmla="val 10000" name="adj"/>
              </a:avLst>
            </a:prstGeom>
            <a:solidFill>
              <a:srgbClr val="305C6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84182" y="849205"/>
              <a:ext cx="2742449" cy="684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 Medium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Data Preprocessing </a:t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5779" y="1655826"/>
              <a:ext cx="3520440" cy="726948"/>
            </a:xfrm>
            <a:prstGeom prst="roundRect">
              <a:avLst>
                <a:gd fmla="val 10000" name="adj"/>
              </a:avLst>
            </a:prstGeom>
            <a:solidFill>
              <a:srgbClr val="3660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547071" y="1677118"/>
              <a:ext cx="2742449" cy="684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 Medium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Feature Selection 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88669" y="2483739"/>
              <a:ext cx="3520440" cy="726948"/>
            </a:xfrm>
            <a:prstGeom prst="roundRect">
              <a:avLst>
                <a:gd fmla="val 10000" name="adj"/>
              </a:avLst>
            </a:prstGeom>
            <a:solidFill>
              <a:srgbClr val="3C5F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809961" y="2505031"/>
              <a:ext cx="2742449" cy="684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 Medium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Model Performance evaluation &amp; Tuning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51559" y="3311652"/>
              <a:ext cx="3520440" cy="726948"/>
            </a:xfrm>
            <a:prstGeom prst="roundRect">
              <a:avLst>
                <a:gd fmla="val 10000" name="adj"/>
              </a:avLst>
            </a:prstGeom>
            <a:solidFill>
              <a:srgbClr val="435D4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072851" y="3332944"/>
              <a:ext cx="2742449" cy="684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 Medium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Model comparison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47923" y="531075"/>
              <a:ext cx="472516" cy="47251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CED2">
                <a:alpha val="89803"/>
              </a:srgbClr>
            </a:solidFill>
            <a:ln cap="flat" cmpd="sng" w="12700">
              <a:solidFill>
                <a:srgbClr val="CBCED2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3154239" y="531075"/>
              <a:ext cx="259884" cy="355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Franklin Medium"/>
                <a:buNone/>
              </a:pPr>
              <a:r>
                <a:t/>
              </a:r>
              <a:endParaRPr b="0" i="0" sz="2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310813" y="1358988"/>
              <a:ext cx="472516" cy="47251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D0D1">
                <a:alpha val="89803"/>
              </a:srgbClr>
            </a:solidFill>
            <a:ln cap="flat" cmpd="sng" w="12700">
              <a:solidFill>
                <a:srgbClr val="CBD0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417129" y="1358988"/>
              <a:ext cx="259884" cy="355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Franklin Medium"/>
                <a:buNone/>
              </a:pPr>
              <a:r>
                <a:t/>
              </a:r>
              <a:endParaRPr b="0" i="0" sz="2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573703" y="2174786"/>
              <a:ext cx="472516" cy="47251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D1CE">
                <a:alpha val="89803"/>
              </a:srgbClr>
            </a:solidFill>
            <a:ln cap="flat" cmpd="sng" w="12700">
              <a:solidFill>
                <a:srgbClr val="CBD1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680019" y="2174786"/>
              <a:ext cx="259884" cy="355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Franklin Medium"/>
                <a:buNone/>
              </a:pPr>
              <a:r>
                <a:t/>
              </a:r>
              <a:endParaRPr b="0" i="0" sz="2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6593" y="3010776"/>
              <a:ext cx="472516" cy="47251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D0CC">
                <a:alpha val="89803"/>
              </a:srgbClr>
            </a:solidFill>
            <a:ln cap="flat" cmpd="sng" w="12700">
              <a:solidFill>
                <a:srgbClr val="CCD0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942909" y="3010776"/>
              <a:ext cx="259884" cy="355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Franklin Medium"/>
                <a:buNone/>
              </a:pPr>
              <a:r>
                <a:t/>
              </a:r>
              <a:endParaRPr b="0" i="0" sz="2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7696200" y="181214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cxnSp>
        <p:nvCxnSpPr>
          <p:cNvPr id="113" name="Google Shape;113;p2"/>
          <p:cNvCxnSpPr/>
          <p:nvPr/>
        </p:nvCxnSpPr>
        <p:spPr>
          <a:xfrm>
            <a:off x="5943600" y="1676400"/>
            <a:ext cx="0" cy="4953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571500" y="22860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571500" y="1828800"/>
            <a:ext cx="106299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Finance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library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yfinance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Daily closing price for more than 5 years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Company in Focus: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Scalability of Idea: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EDA and Modelling techniques can be applied to other Technology category stocks for comparison and recommendations.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 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718457" y="5867400"/>
            <a:ext cx="5629270" cy="2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Trend: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Overall increasing Trend is noticed with two major declines around 2020 and 2022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6934200" y="2057401"/>
            <a:ext cx="4572000" cy="40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59217"/>
            <a:ext cx="5814327" cy="389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6705600" y="5867400"/>
            <a:ext cx="5649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Seasonality: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Seasonality/Cyclical Patterns.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429" y="1526560"/>
            <a:ext cx="5029200" cy="404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 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304611" y="1828801"/>
            <a:ext cx="4114990" cy="46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What is Volatility?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Volatility is a measure of the variability or dispersion of returns, indicating the degree of fluctuation in the stock price.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✔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Too many fluctuations in the daily price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✔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2020, the highest Standard Deviation was close to 15%(Peak of Covid Period).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6934200" y="2057401"/>
            <a:ext cx="4572000" cy="40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410200" y="6059807"/>
            <a:ext cx="5994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for Volatility (standard deviation of daily closing price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14" y="1713769"/>
            <a:ext cx="7315576" cy="419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Analytical Techniques</a:t>
            </a:r>
            <a:br>
              <a:rPr lang="en-US"/>
            </a:b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457200" y="1828799"/>
            <a:ext cx="102108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Non-Time Series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(with Feature Engineering):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Time Series Models: 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Linear, Square, 3rd Power and 4th Power Trend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SARIMA 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LSTM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 sz="3200"/>
              <a:t>Random Forest (Non Time Series)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055915" y="1676400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Modelling</a:t>
            </a:r>
            <a:endParaRPr/>
          </a:p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17072" y="2324083"/>
            <a:ext cx="5617028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 Features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Open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High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Low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Volume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Lag1 (difference from the previous day’s closing price)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Target Feature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Close (closing price for the 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Hyperparameters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n_estimators = 25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max_features = 6</a:t>
            </a:r>
            <a:endParaRPr/>
          </a:p>
          <a:p>
            <a:pPr indent="-18288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✔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Max_depth = 3</a:t>
            </a:r>
            <a:endParaRPr/>
          </a:p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6324600" y="173082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54" name="Google Shape;154;p7"/>
          <p:cNvSpPr txBox="1"/>
          <p:nvPr>
            <p:ph idx="4" type="body"/>
          </p:nvPr>
        </p:nvSpPr>
        <p:spPr>
          <a:xfrm>
            <a:off x="63246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Mean Absolute Error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= 9.77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Root Mean Square Error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= 12.34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5845629" y="1752600"/>
            <a:ext cx="0" cy="4953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4409465"/>
            <a:ext cx="6019800" cy="65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r>
              <a:rPr lang="en-US" sz="2800"/>
              <a:t>(Linear, Square, 3rd Power and 4th Power Trend)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1066800" y="1825625"/>
            <a:ext cx="3581400" cy="3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Linear Trend Modelling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7048500" y="1807845"/>
            <a:ext cx="4114800" cy="3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▪"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Square Trend Modeling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914400" y="5929884"/>
            <a:ext cx="4147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summary: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Close ~ trend</a:t>
            </a:r>
            <a:endParaRPr b="0" sz="18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629400" y="5929885"/>
            <a:ext cx="41474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summary: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Close ~ trend + trend_squared</a:t>
            </a:r>
            <a:endParaRPr b="0" sz="18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53019"/>
            <a:ext cx="5715000" cy="359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253019"/>
            <a:ext cx="5715000" cy="364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Models and Interpretations </a:t>
            </a:r>
            <a:br>
              <a:rPr lang="en-US"/>
            </a:br>
            <a:r>
              <a:rPr lang="en-US"/>
              <a:t>Time Series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1143000" y="1828800"/>
            <a:ext cx="4114800" cy="3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Cubic Trend Modeling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6553200" y="1828800"/>
            <a:ext cx="4114800" cy="3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▪"/>
            </a:pPr>
            <a:r>
              <a:rPr lang="en-US" sz="2400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Quartic Trend Modeling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762000" y="5792797"/>
            <a:ext cx="4724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summary: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Close ~ trend + np.power(trend,3)</a:t>
            </a:r>
            <a:endParaRPr b="0" sz="18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6248400" y="5792796"/>
            <a:ext cx="4724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summary: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Close ~ trend + np.power(trend,4)</a:t>
            </a:r>
            <a:endParaRPr b="0" sz="18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29" y="2392746"/>
            <a:ext cx="5446941" cy="32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12976"/>
            <a:ext cx="5878285" cy="34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Design 16x9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2024-05-05T16:23:08Z</dcterms:created>
  <dc:creator>Hridita Rubyat</dc:creator>
</cp:coreProperties>
</file>