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8a7b9a99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8a7b9a99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8a7b9a99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8a7b9a99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38a7b9a99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38a7b9a99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8a7b9a99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8a7b9a99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8a7b9a99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8a7b9a99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8a7b9a99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8a7b9a99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8a7b9a99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8a7b9a99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8a7b9a99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8a7b9a99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8a7b9a99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8a7b9a99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8a7b9a99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8a7b9a99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nvSpPr>
        <p:spPr>
          <a:xfrm>
            <a:off x="346200" y="235200"/>
            <a:ext cx="8451600" cy="11082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None/>
            </a:pPr>
            <a:r>
              <a:rPr b="1" lang="en" sz="3000">
                <a:solidFill>
                  <a:srgbClr val="FFFFFF"/>
                </a:solidFill>
              </a:rPr>
              <a:t>Multitask learning for Pneumonia Detection on Chest X-Ray Images</a:t>
            </a:r>
            <a:endParaRPr b="1" sz="3000">
              <a:solidFill>
                <a:srgbClr val="FFFFFF"/>
              </a:solidFill>
            </a:endParaRPr>
          </a:p>
        </p:txBody>
      </p:sp>
      <p:sp>
        <p:nvSpPr>
          <p:cNvPr id="55" name="Google Shape;55;p13"/>
          <p:cNvSpPr txBox="1"/>
          <p:nvPr/>
        </p:nvSpPr>
        <p:spPr>
          <a:xfrm>
            <a:off x="1027600" y="2517513"/>
            <a:ext cx="3262800" cy="12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00FF00"/>
                </a:solidFill>
                <a:latin typeface="Georgia"/>
                <a:ea typeface="Georgia"/>
                <a:cs typeface="Georgia"/>
                <a:sym typeface="Georgia"/>
              </a:rPr>
              <a:t>Presented By:</a:t>
            </a:r>
            <a:endParaRPr sz="1600">
              <a:solidFill>
                <a:srgbClr val="00FF00"/>
              </a:solidFill>
              <a:latin typeface="Georgia"/>
              <a:ea typeface="Georgia"/>
              <a:cs typeface="Georgia"/>
              <a:sym typeface="Georgia"/>
            </a:endParaRPr>
          </a:p>
          <a:p>
            <a:pPr indent="0" lvl="0" marL="0" rtl="0" algn="ctr">
              <a:spcBef>
                <a:spcPts val="0"/>
              </a:spcBef>
              <a:spcAft>
                <a:spcPts val="0"/>
              </a:spcAft>
              <a:buNone/>
            </a:pPr>
            <a:r>
              <a:rPr lang="en" sz="1200">
                <a:solidFill>
                  <a:srgbClr val="FFFFFF"/>
                </a:solidFill>
                <a:latin typeface="Georgia"/>
                <a:ea typeface="Georgia"/>
                <a:cs typeface="Georgia"/>
                <a:sym typeface="Georgia"/>
              </a:rPr>
              <a:t>Sushil R Deore</a:t>
            </a:r>
            <a:endParaRPr sz="1200">
              <a:solidFill>
                <a:srgbClr val="FFFFFF"/>
              </a:solidFill>
              <a:latin typeface="Georgia"/>
              <a:ea typeface="Georgia"/>
              <a:cs typeface="Georgia"/>
              <a:sym typeface="Georgia"/>
            </a:endParaRPr>
          </a:p>
          <a:p>
            <a:pPr indent="0" lvl="0" marL="0" rtl="0" algn="ctr">
              <a:spcBef>
                <a:spcPts val="0"/>
              </a:spcBef>
              <a:spcAft>
                <a:spcPts val="0"/>
              </a:spcAft>
              <a:buNone/>
            </a:pPr>
            <a:r>
              <a:rPr lang="en" sz="1200">
                <a:solidFill>
                  <a:srgbClr val="FFFFFF"/>
                </a:solidFill>
                <a:latin typeface="Georgia"/>
                <a:ea typeface="Georgia"/>
                <a:cs typeface="Georgia"/>
                <a:sym typeface="Georgia"/>
              </a:rPr>
              <a:t>Charan  Singh</a:t>
            </a:r>
            <a:endParaRPr sz="1200">
              <a:solidFill>
                <a:srgbClr val="FFFFFF"/>
              </a:solidFill>
              <a:latin typeface="Georgia"/>
              <a:ea typeface="Georgia"/>
              <a:cs typeface="Georgia"/>
              <a:sym typeface="Georgia"/>
            </a:endParaRPr>
          </a:p>
          <a:p>
            <a:pPr indent="0" lvl="0" marL="0" rtl="0" algn="ctr">
              <a:spcBef>
                <a:spcPts val="0"/>
              </a:spcBef>
              <a:spcAft>
                <a:spcPts val="0"/>
              </a:spcAft>
              <a:buNone/>
            </a:pPr>
            <a:r>
              <a:rPr lang="en" sz="1200">
                <a:solidFill>
                  <a:srgbClr val="FFFFFF"/>
                </a:solidFill>
                <a:latin typeface="Georgia"/>
                <a:ea typeface="Georgia"/>
                <a:cs typeface="Georgia"/>
                <a:sym typeface="Georgia"/>
              </a:rPr>
              <a:t>Vishadh Sawant</a:t>
            </a:r>
            <a:endParaRPr sz="800">
              <a:solidFill>
                <a:srgbClr val="FFFFFF"/>
              </a:solidFill>
              <a:latin typeface="Georgia"/>
              <a:ea typeface="Georgia"/>
              <a:cs typeface="Georgia"/>
              <a:sym typeface="Georgia"/>
            </a:endParaRPr>
          </a:p>
        </p:txBody>
      </p:sp>
      <p:pic>
        <p:nvPicPr>
          <p:cNvPr id="56" name="Google Shape;56;p13"/>
          <p:cNvPicPr preferRelativeResize="0"/>
          <p:nvPr/>
        </p:nvPicPr>
        <p:blipFill rotWithShape="1">
          <a:blip r:embed="rId3">
            <a:alphaModFix/>
          </a:blip>
          <a:srcRect b="0" l="0" r="0" t="0"/>
          <a:stretch/>
        </p:blipFill>
        <p:spPr>
          <a:xfrm>
            <a:off x="4953700" y="1627488"/>
            <a:ext cx="3407002" cy="2726599"/>
          </a:xfrm>
          <a:prstGeom prst="rect">
            <a:avLst/>
          </a:prstGeom>
          <a:noFill/>
          <a:ln>
            <a:noFill/>
          </a:ln>
        </p:spPr>
      </p:pic>
      <p:sp>
        <p:nvSpPr>
          <p:cNvPr id="57" name="Google Shape;57;p13"/>
          <p:cNvSpPr txBox="1"/>
          <p:nvPr/>
        </p:nvSpPr>
        <p:spPr>
          <a:xfrm>
            <a:off x="1437700" y="1627488"/>
            <a:ext cx="24426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FF00"/>
                </a:solidFill>
                <a:latin typeface="Georgia"/>
                <a:ea typeface="Georgia"/>
                <a:cs typeface="Georgia"/>
                <a:sym typeface="Georgia"/>
              </a:rPr>
              <a:t>Guided By:</a:t>
            </a:r>
            <a:endParaRPr b="0" i="0" sz="1600" u="none" cap="none" strike="noStrike">
              <a:solidFill>
                <a:srgbClr val="00FF00"/>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Georgia"/>
                <a:ea typeface="Georgia"/>
                <a:cs typeface="Georgia"/>
                <a:sym typeface="Georgia"/>
              </a:rPr>
              <a:t>Prof. Dr. Di Wu</a:t>
            </a:r>
            <a:endParaRPr b="0" i="0" sz="1600" u="none" cap="none" strike="noStrike">
              <a:solidFill>
                <a:srgbClr val="FFFFFF"/>
              </a:solidFill>
              <a:latin typeface="Georgia"/>
              <a:ea typeface="Georgia"/>
              <a:cs typeface="Georgia"/>
              <a:sym typeface="Georgia"/>
            </a:endParaRPr>
          </a:p>
        </p:txBody>
      </p:sp>
      <p:pic>
        <p:nvPicPr>
          <p:cNvPr id="58" name="Google Shape;58;p13"/>
          <p:cNvPicPr preferRelativeResize="0"/>
          <p:nvPr/>
        </p:nvPicPr>
        <p:blipFill rotWithShape="1">
          <a:blip r:embed="rId4">
            <a:alphaModFix/>
          </a:blip>
          <a:srcRect b="0" l="0" r="0" t="0"/>
          <a:stretch/>
        </p:blipFill>
        <p:spPr>
          <a:xfrm>
            <a:off x="7972578" y="4354075"/>
            <a:ext cx="1099373" cy="685175"/>
          </a:xfrm>
          <a:prstGeom prst="rect">
            <a:avLst/>
          </a:prstGeom>
          <a:noFill/>
          <a:ln>
            <a:noFill/>
          </a:ln>
        </p:spPr>
      </p:pic>
      <p:sp>
        <p:nvSpPr>
          <p:cNvPr id="59" name="Google Shape;59;p13"/>
          <p:cNvSpPr txBox="1"/>
          <p:nvPr/>
        </p:nvSpPr>
        <p:spPr>
          <a:xfrm>
            <a:off x="774400" y="3872350"/>
            <a:ext cx="37692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D5B409"/>
                </a:solidFill>
                <a:latin typeface="Georgia"/>
                <a:ea typeface="Georgia"/>
                <a:cs typeface="Georgia"/>
                <a:sym typeface="Georgia"/>
              </a:rPr>
              <a:t>University of Colorado Boulder</a:t>
            </a:r>
            <a:endParaRPr b="0" i="0" sz="1600" u="none" cap="none" strike="noStrike">
              <a:solidFill>
                <a:srgbClr val="D5B409"/>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Georgia"/>
                <a:ea typeface="Georgia"/>
                <a:cs typeface="Georgia"/>
                <a:sym typeface="Georgia"/>
              </a:rPr>
              <a:t>Master of Science in Data Science</a:t>
            </a:r>
            <a:endParaRPr b="0" i="0" sz="12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Georgia"/>
                <a:ea typeface="Georgia"/>
                <a:cs typeface="Georgia"/>
                <a:sym typeface="Georgia"/>
              </a:rPr>
              <a:t>CSCI 5502-072</a:t>
            </a:r>
            <a:endParaRPr b="0" i="0" sz="1200" u="none" cap="none" strike="noStrike">
              <a:solidFill>
                <a:srgbClr val="FFFFFF"/>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3" name="Shape 143"/>
        <p:cNvGrpSpPr/>
        <p:nvPr/>
      </p:nvGrpSpPr>
      <p:grpSpPr>
        <a:xfrm>
          <a:off x="0" y="0"/>
          <a:ext cx="0" cy="0"/>
          <a:chOff x="0" y="0"/>
          <a:chExt cx="0" cy="0"/>
        </a:xfrm>
      </p:grpSpPr>
      <p:sp>
        <p:nvSpPr>
          <p:cNvPr id="144" name="Google Shape;144;p22"/>
          <p:cNvSpPr txBox="1"/>
          <p:nvPr/>
        </p:nvSpPr>
        <p:spPr>
          <a:xfrm>
            <a:off x="3072000" y="500900"/>
            <a:ext cx="3000000" cy="554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2400">
                <a:solidFill>
                  <a:srgbClr val="00FF00"/>
                </a:solidFill>
                <a:latin typeface="Georgia"/>
                <a:ea typeface="Georgia"/>
                <a:cs typeface="Georgia"/>
                <a:sym typeface="Georgia"/>
              </a:rPr>
              <a:t>Authors</a:t>
            </a:r>
            <a:endParaRPr/>
          </a:p>
        </p:txBody>
      </p:sp>
      <p:sp>
        <p:nvSpPr>
          <p:cNvPr id="145" name="Google Shape;145;p22"/>
          <p:cNvSpPr txBox="1"/>
          <p:nvPr/>
        </p:nvSpPr>
        <p:spPr>
          <a:xfrm>
            <a:off x="897125" y="1725150"/>
            <a:ext cx="2018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00"/>
                </a:solidFill>
              </a:rPr>
              <a:t>Sushil Ramdas Deore</a:t>
            </a:r>
            <a:endParaRPr>
              <a:solidFill>
                <a:srgbClr val="FFFF00"/>
              </a:solidFill>
            </a:endParaRPr>
          </a:p>
          <a:p>
            <a:pPr indent="0" lvl="0" marL="0" rtl="0" algn="l">
              <a:spcBef>
                <a:spcPts val="0"/>
              </a:spcBef>
              <a:spcAft>
                <a:spcPts val="0"/>
              </a:spcAft>
              <a:buNone/>
            </a:pPr>
            <a:r>
              <a:t/>
            </a:r>
            <a:endParaRPr>
              <a:solidFill>
                <a:srgbClr val="FFFF00"/>
              </a:solidFill>
            </a:endParaRPr>
          </a:p>
          <a:p>
            <a:pPr indent="0" lvl="0" marL="0" rtl="0" algn="l">
              <a:spcBef>
                <a:spcPts val="0"/>
              </a:spcBef>
              <a:spcAft>
                <a:spcPts val="0"/>
              </a:spcAft>
              <a:buNone/>
            </a:pPr>
            <a:r>
              <a:t/>
            </a:r>
            <a:endParaRPr>
              <a:solidFill>
                <a:srgbClr val="FFFF00"/>
              </a:solidFill>
            </a:endParaRPr>
          </a:p>
          <a:p>
            <a:pPr indent="0" lvl="0" marL="0" rtl="0" algn="l">
              <a:spcBef>
                <a:spcPts val="0"/>
              </a:spcBef>
              <a:spcAft>
                <a:spcPts val="0"/>
              </a:spcAft>
              <a:buNone/>
            </a:pPr>
            <a:r>
              <a:rPr lang="en">
                <a:solidFill>
                  <a:srgbClr val="FFFF00"/>
                </a:solidFill>
              </a:rPr>
              <a:t>Charan Singh</a:t>
            </a:r>
            <a:endParaRPr>
              <a:solidFill>
                <a:srgbClr val="FFFF00"/>
              </a:solidFill>
            </a:endParaRPr>
          </a:p>
          <a:p>
            <a:pPr indent="0" lvl="0" marL="0" rtl="0" algn="l">
              <a:spcBef>
                <a:spcPts val="0"/>
              </a:spcBef>
              <a:spcAft>
                <a:spcPts val="0"/>
              </a:spcAft>
              <a:buNone/>
            </a:pPr>
            <a:r>
              <a:t/>
            </a:r>
            <a:endParaRPr>
              <a:solidFill>
                <a:srgbClr val="FFFF00"/>
              </a:solidFill>
            </a:endParaRPr>
          </a:p>
          <a:p>
            <a:pPr indent="0" lvl="0" marL="0" rtl="0" algn="l">
              <a:spcBef>
                <a:spcPts val="0"/>
              </a:spcBef>
              <a:spcAft>
                <a:spcPts val="0"/>
              </a:spcAft>
              <a:buNone/>
            </a:pPr>
            <a:r>
              <a:t/>
            </a:r>
            <a:endParaRPr>
              <a:solidFill>
                <a:srgbClr val="FFFF00"/>
              </a:solidFill>
            </a:endParaRPr>
          </a:p>
          <a:p>
            <a:pPr indent="0" lvl="0" marL="0" rtl="0" algn="l">
              <a:spcBef>
                <a:spcPts val="0"/>
              </a:spcBef>
              <a:spcAft>
                <a:spcPts val="0"/>
              </a:spcAft>
              <a:buNone/>
            </a:pPr>
            <a:r>
              <a:rPr lang="en">
                <a:solidFill>
                  <a:srgbClr val="FFFF00"/>
                </a:solidFill>
              </a:rPr>
              <a:t>Vishadh Sawant</a:t>
            </a:r>
            <a:endParaRPr>
              <a:solidFill>
                <a:srgbClr val="FFFF00"/>
              </a:solidFill>
            </a:endParaRPr>
          </a:p>
        </p:txBody>
      </p:sp>
      <p:cxnSp>
        <p:nvCxnSpPr>
          <p:cNvPr id="146" name="Google Shape;146;p22"/>
          <p:cNvCxnSpPr/>
          <p:nvPr/>
        </p:nvCxnSpPr>
        <p:spPr>
          <a:xfrm>
            <a:off x="2885750" y="1904425"/>
            <a:ext cx="1547400" cy="14400"/>
          </a:xfrm>
          <a:prstGeom prst="straightConnector1">
            <a:avLst/>
          </a:prstGeom>
          <a:noFill/>
          <a:ln cap="flat" cmpd="sng" w="9525">
            <a:solidFill>
              <a:srgbClr val="00FFFF"/>
            </a:solidFill>
            <a:prstDash val="solid"/>
            <a:round/>
            <a:headEnd len="med" w="med" type="none"/>
            <a:tailEnd len="med" w="med" type="triangle"/>
          </a:ln>
        </p:spPr>
      </p:cxnSp>
      <p:sp>
        <p:nvSpPr>
          <p:cNvPr id="147" name="Google Shape;147;p22"/>
          <p:cNvSpPr txBox="1"/>
          <p:nvPr/>
        </p:nvSpPr>
        <p:spPr>
          <a:xfrm>
            <a:off x="4433150" y="1711525"/>
            <a:ext cx="43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D966"/>
                </a:solidFill>
              </a:rPr>
              <a:t>Worked on </a:t>
            </a:r>
            <a:r>
              <a:rPr lang="en">
                <a:solidFill>
                  <a:srgbClr val="FFD966"/>
                </a:solidFill>
              </a:rPr>
              <a:t>Multi-Task</a:t>
            </a:r>
            <a:r>
              <a:rPr lang="en">
                <a:solidFill>
                  <a:srgbClr val="FFD966"/>
                </a:solidFill>
              </a:rPr>
              <a:t> learning </a:t>
            </a:r>
            <a:r>
              <a:rPr lang="en">
                <a:solidFill>
                  <a:srgbClr val="FFD966"/>
                </a:solidFill>
              </a:rPr>
              <a:t>setup</a:t>
            </a:r>
            <a:r>
              <a:rPr lang="en">
                <a:solidFill>
                  <a:srgbClr val="FFD966"/>
                </a:solidFill>
              </a:rPr>
              <a:t> </a:t>
            </a:r>
            <a:endParaRPr>
              <a:solidFill>
                <a:srgbClr val="FFD966"/>
              </a:solidFill>
            </a:endParaRPr>
          </a:p>
        </p:txBody>
      </p:sp>
      <p:cxnSp>
        <p:nvCxnSpPr>
          <p:cNvPr id="148" name="Google Shape;148;p22"/>
          <p:cNvCxnSpPr>
            <a:endCxn id="149" idx="1"/>
          </p:cNvCxnSpPr>
          <p:nvPr/>
        </p:nvCxnSpPr>
        <p:spPr>
          <a:xfrm flipH="1" rot="10800000">
            <a:off x="2183050" y="2571750"/>
            <a:ext cx="2314200" cy="4800"/>
          </a:xfrm>
          <a:prstGeom prst="straightConnector1">
            <a:avLst/>
          </a:prstGeom>
          <a:noFill/>
          <a:ln cap="flat" cmpd="sng" w="9525">
            <a:solidFill>
              <a:srgbClr val="00FFFF"/>
            </a:solidFill>
            <a:prstDash val="solid"/>
            <a:round/>
            <a:headEnd len="med" w="med" type="none"/>
            <a:tailEnd len="med" w="med" type="triangle"/>
          </a:ln>
        </p:spPr>
      </p:cxnSp>
      <p:sp>
        <p:nvSpPr>
          <p:cNvPr id="149" name="Google Shape;149;p22"/>
          <p:cNvSpPr txBox="1"/>
          <p:nvPr/>
        </p:nvSpPr>
        <p:spPr>
          <a:xfrm>
            <a:off x="4497250" y="2371650"/>
            <a:ext cx="43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D966"/>
                </a:solidFill>
              </a:rPr>
              <a:t>Worked on Supervised learning setup </a:t>
            </a:r>
            <a:endParaRPr>
              <a:solidFill>
                <a:srgbClr val="FFD966"/>
              </a:solidFill>
            </a:endParaRPr>
          </a:p>
        </p:txBody>
      </p:sp>
      <p:sp>
        <p:nvSpPr>
          <p:cNvPr id="150" name="Google Shape;150;p22"/>
          <p:cNvSpPr txBox="1"/>
          <p:nvPr/>
        </p:nvSpPr>
        <p:spPr>
          <a:xfrm>
            <a:off x="4497250" y="3031775"/>
            <a:ext cx="43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D966"/>
                </a:solidFill>
              </a:rPr>
              <a:t>Worked on Uns</a:t>
            </a:r>
            <a:r>
              <a:rPr lang="en">
                <a:solidFill>
                  <a:srgbClr val="FFD966"/>
                </a:solidFill>
              </a:rPr>
              <a:t>upervised </a:t>
            </a:r>
            <a:r>
              <a:rPr lang="en">
                <a:solidFill>
                  <a:srgbClr val="FFD966"/>
                </a:solidFill>
              </a:rPr>
              <a:t> learning setup </a:t>
            </a:r>
            <a:endParaRPr>
              <a:solidFill>
                <a:srgbClr val="FFD966"/>
              </a:solidFill>
            </a:endParaRPr>
          </a:p>
        </p:txBody>
      </p:sp>
      <p:cxnSp>
        <p:nvCxnSpPr>
          <p:cNvPr id="151" name="Google Shape;151;p22"/>
          <p:cNvCxnSpPr/>
          <p:nvPr/>
        </p:nvCxnSpPr>
        <p:spPr>
          <a:xfrm>
            <a:off x="2407275" y="3212025"/>
            <a:ext cx="2025900" cy="7500"/>
          </a:xfrm>
          <a:prstGeom prst="straightConnector1">
            <a:avLst/>
          </a:prstGeom>
          <a:noFill/>
          <a:ln cap="flat" cmpd="sng" w="9525">
            <a:solidFill>
              <a:srgbClr val="00FFFF"/>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5" name="Shape 155"/>
        <p:cNvGrpSpPr/>
        <p:nvPr/>
      </p:nvGrpSpPr>
      <p:grpSpPr>
        <a:xfrm>
          <a:off x="0" y="0"/>
          <a:ext cx="0" cy="0"/>
          <a:chOff x="0" y="0"/>
          <a:chExt cx="0" cy="0"/>
        </a:xfrm>
      </p:grpSpPr>
      <p:sp>
        <p:nvSpPr>
          <p:cNvPr id="156" name="Google Shape;156;p23"/>
          <p:cNvSpPr txBox="1"/>
          <p:nvPr/>
        </p:nvSpPr>
        <p:spPr>
          <a:xfrm>
            <a:off x="2418900" y="2248500"/>
            <a:ext cx="4306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FFFFFF"/>
                </a:solidFill>
              </a:rPr>
              <a:t>Thank you !!!!</a:t>
            </a:r>
            <a:endParaRPr sz="3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3" name="Shape 63"/>
        <p:cNvGrpSpPr/>
        <p:nvPr/>
      </p:nvGrpSpPr>
      <p:grpSpPr>
        <a:xfrm>
          <a:off x="0" y="0"/>
          <a:ext cx="0" cy="0"/>
          <a:chOff x="0" y="0"/>
          <a:chExt cx="0" cy="0"/>
        </a:xfrm>
      </p:grpSpPr>
      <p:sp>
        <p:nvSpPr>
          <p:cNvPr id="64" name="Google Shape;64;p14"/>
          <p:cNvSpPr txBox="1"/>
          <p:nvPr/>
        </p:nvSpPr>
        <p:spPr>
          <a:xfrm>
            <a:off x="311700" y="21927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2800">
                <a:solidFill>
                  <a:srgbClr val="FFFF00"/>
                </a:solidFill>
              </a:rPr>
              <a:t>Contents</a:t>
            </a:r>
            <a:r>
              <a:rPr lang="en" sz="2800">
                <a:solidFill>
                  <a:srgbClr val="000000"/>
                </a:solidFill>
              </a:rPr>
              <a:t>:</a:t>
            </a:r>
            <a:endParaRPr sz="2800">
              <a:solidFill>
                <a:srgbClr val="000000"/>
              </a:solidFill>
            </a:endParaRPr>
          </a:p>
        </p:txBody>
      </p:sp>
      <p:sp>
        <p:nvSpPr>
          <p:cNvPr id="65" name="Google Shape;65;p14"/>
          <p:cNvSpPr txBox="1"/>
          <p:nvPr/>
        </p:nvSpPr>
        <p:spPr>
          <a:xfrm>
            <a:off x="685500" y="1307975"/>
            <a:ext cx="3837600" cy="31731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FFFFFF"/>
              </a:buClr>
              <a:buSzPts val="1600"/>
              <a:buFont typeface="Georgia"/>
              <a:buChar char="●"/>
            </a:pPr>
            <a:r>
              <a:rPr lang="en" sz="1600">
                <a:solidFill>
                  <a:srgbClr val="FFFFFF"/>
                </a:solidFill>
                <a:latin typeface="Georgia"/>
                <a:ea typeface="Georgia"/>
                <a:cs typeface="Georgia"/>
                <a:sym typeface="Georgia"/>
              </a:rPr>
              <a:t>Importance of Project</a:t>
            </a:r>
            <a:endParaRPr sz="1600">
              <a:solidFill>
                <a:srgbClr val="FFFFFF"/>
              </a:solidFill>
              <a:latin typeface="Georgia"/>
              <a:ea typeface="Georgia"/>
              <a:cs typeface="Georgia"/>
              <a:sym typeface="Georgia"/>
            </a:endParaRPr>
          </a:p>
          <a:p>
            <a:pPr indent="-330200" lvl="0" marL="457200" rtl="0" algn="l">
              <a:lnSpc>
                <a:spcPct val="150000"/>
              </a:lnSpc>
              <a:spcBef>
                <a:spcPts val="0"/>
              </a:spcBef>
              <a:spcAft>
                <a:spcPts val="0"/>
              </a:spcAft>
              <a:buClr>
                <a:srgbClr val="FFFFFF"/>
              </a:buClr>
              <a:buSzPts val="1600"/>
              <a:buFont typeface="Georgia"/>
              <a:buChar char="●"/>
            </a:pPr>
            <a:r>
              <a:rPr lang="en" sz="1600">
                <a:solidFill>
                  <a:srgbClr val="FFFFFF"/>
                </a:solidFill>
                <a:latin typeface="Georgia"/>
                <a:ea typeface="Georgia"/>
                <a:cs typeface="Georgia"/>
                <a:sym typeface="Georgia"/>
              </a:rPr>
              <a:t>Final Findings</a:t>
            </a:r>
            <a:endParaRPr sz="1600">
              <a:solidFill>
                <a:srgbClr val="FFFFFF"/>
              </a:solidFill>
              <a:latin typeface="Georgia"/>
              <a:ea typeface="Georgia"/>
              <a:cs typeface="Georgia"/>
              <a:sym typeface="Georgia"/>
            </a:endParaRPr>
          </a:p>
          <a:p>
            <a:pPr indent="-330200" lvl="0" marL="457200" rtl="0" algn="l">
              <a:lnSpc>
                <a:spcPct val="150000"/>
              </a:lnSpc>
              <a:spcBef>
                <a:spcPts val="0"/>
              </a:spcBef>
              <a:spcAft>
                <a:spcPts val="0"/>
              </a:spcAft>
              <a:buClr>
                <a:srgbClr val="FFFFFF"/>
              </a:buClr>
              <a:buSzPts val="1600"/>
              <a:buFont typeface="Georgia"/>
              <a:buChar char="●"/>
            </a:pPr>
            <a:r>
              <a:rPr lang="en" sz="1600">
                <a:solidFill>
                  <a:srgbClr val="FFFFFF"/>
                </a:solidFill>
                <a:latin typeface="Georgia"/>
                <a:ea typeface="Georgia"/>
                <a:cs typeface="Georgia"/>
                <a:sym typeface="Georgia"/>
              </a:rPr>
              <a:t>Project impact </a:t>
            </a:r>
            <a:endParaRPr sz="1600">
              <a:solidFill>
                <a:srgbClr val="FFFFFF"/>
              </a:solidFill>
              <a:latin typeface="Georgia"/>
              <a:ea typeface="Georgia"/>
              <a:cs typeface="Georgia"/>
              <a:sym typeface="Georgia"/>
            </a:endParaRPr>
          </a:p>
          <a:p>
            <a:pPr indent="-330200" lvl="0" marL="457200" rtl="0" algn="l">
              <a:lnSpc>
                <a:spcPct val="150000"/>
              </a:lnSpc>
              <a:spcBef>
                <a:spcPts val="0"/>
              </a:spcBef>
              <a:spcAft>
                <a:spcPts val="0"/>
              </a:spcAft>
              <a:buClr>
                <a:srgbClr val="FFFFFF"/>
              </a:buClr>
              <a:buSzPts val="1600"/>
              <a:buFont typeface="Georgia"/>
              <a:buChar char="●"/>
            </a:pPr>
            <a:r>
              <a:rPr lang="en" sz="1600">
                <a:solidFill>
                  <a:srgbClr val="FFFFFF"/>
                </a:solidFill>
                <a:latin typeface="Georgia"/>
                <a:ea typeface="Georgia"/>
                <a:cs typeface="Georgia"/>
                <a:sym typeface="Georgia"/>
              </a:rPr>
              <a:t>Difficulties Faced</a:t>
            </a:r>
            <a:endParaRPr sz="1600">
              <a:solidFill>
                <a:srgbClr val="FFFFFF"/>
              </a:solidFill>
              <a:latin typeface="Georgia"/>
              <a:ea typeface="Georgia"/>
              <a:cs typeface="Georgia"/>
              <a:sym typeface="Georgia"/>
            </a:endParaRPr>
          </a:p>
          <a:p>
            <a:pPr indent="-330200" lvl="0" marL="457200" rtl="0" algn="l">
              <a:lnSpc>
                <a:spcPct val="150000"/>
              </a:lnSpc>
              <a:spcBef>
                <a:spcPts val="0"/>
              </a:spcBef>
              <a:spcAft>
                <a:spcPts val="0"/>
              </a:spcAft>
              <a:buClr>
                <a:srgbClr val="FFFFFF"/>
              </a:buClr>
              <a:buSzPts val="1600"/>
              <a:buFont typeface="Georgia"/>
              <a:buChar char="●"/>
            </a:pPr>
            <a:r>
              <a:rPr lang="en" sz="1600">
                <a:solidFill>
                  <a:srgbClr val="FFFFFF"/>
                </a:solidFill>
                <a:latin typeface="Georgia"/>
                <a:ea typeface="Georgia"/>
                <a:cs typeface="Georgia"/>
                <a:sym typeface="Georgia"/>
              </a:rPr>
              <a:t>Interesting Part</a:t>
            </a:r>
            <a:endParaRPr sz="1600">
              <a:solidFill>
                <a:srgbClr val="FFFFFF"/>
              </a:solidFill>
              <a:latin typeface="Georgia"/>
              <a:ea typeface="Georgia"/>
              <a:cs typeface="Georgia"/>
              <a:sym typeface="Georgia"/>
            </a:endParaRPr>
          </a:p>
          <a:p>
            <a:pPr indent="-330200" lvl="0" marL="457200" rtl="0" algn="l">
              <a:lnSpc>
                <a:spcPct val="150000"/>
              </a:lnSpc>
              <a:spcBef>
                <a:spcPts val="0"/>
              </a:spcBef>
              <a:spcAft>
                <a:spcPts val="0"/>
              </a:spcAft>
              <a:buClr>
                <a:srgbClr val="FFFFFF"/>
              </a:buClr>
              <a:buSzPts val="1600"/>
              <a:buFont typeface="Georgia"/>
              <a:buChar char="●"/>
            </a:pPr>
            <a:r>
              <a:rPr lang="en" sz="1600">
                <a:solidFill>
                  <a:srgbClr val="FFFFFF"/>
                </a:solidFill>
                <a:latin typeface="Georgia"/>
                <a:ea typeface="Georgia"/>
                <a:cs typeface="Georgia"/>
                <a:sym typeface="Georgia"/>
              </a:rPr>
              <a:t>If Start it Over</a:t>
            </a:r>
            <a:endParaRPr sz="1600">
              <a:solidFill>
                <a:srgbClr val="FFFFFF"/>
              </a:solidFill>
              <a:latin typeface="Georgia"/>
              <a:ea typeface="Georgia"/>
              <a:cs typeface="Georgia"/>
              <a:sym typeface="Georgia"/>
            </a:endParaRPr>
          </a:p>
          <a:p>
            <a:pPr indent="-330200" lvl="0" marL="457200" rtl="0" algn="l">
              <a:lnSpc>
                <a:spcPct val="150000"/>
              </a:lnSpc>
              <a:spcBef>
                <a:spcPts val="0"/>
              </a:spcBef>
              <a:spcAft>
                <a:spcPts val="0"/>
              </a:spcAft>
              <a:buClr>
                <a:srgbClr val="FFFFFF"/>
              </a:buClr>
              <a:buSzPts val="1600"/>
              <a:buFont typeface="Georgia"/>
              <a:buChar char="●"/>
            </a:pPr>
            <a:r>
              <a:rPr lang="en" sz="1600">
                <a:solidFill>
                  <a:srgbClr val="FFFFFF"/>
                </a:solidFill>
                <a:latin typeface="Georgia"/>
                <a:ea typeface="Georgia"/>
                <a:cs typeface="Georgia"/>
                <a:sym typeface="Georgia"/>
              </a:rPr>
              <a:t>Lessons</a:t>
            </a:r>
            <a:r>
              <a:rPr lang="en" sz="1600">
                <a:solidFill>
                  <a:srgbClr val="FFFFFF"/>
                </a:solidFill>
                <a:latin typeface="Georgia"/>
                <a:ea typeface="Georgia"/>
                <a:cs typeface="Georgia"/>
                <a:sym typeface="Georgia"/>
              </a:rPr>
              <a:t> from Project</a:t>
            </a:r>
            <a:endParaRPr sz="1600">
              <a:solidFill>
                <a:srgbClr val="FFFFFF"/>
              </a:solidFill>
              <a:latin typeface="Georgia"/>
              <a:ea typeface="Georgia"/>
              <a:cs typeface="Georgia"/>
              <a:sym typeface="Georgia"/>
            </a:endParaRPr>
          </a:p>
          <a:p>
            <a:pPr indent="-330200" lvl="0" marL="457200" rtl="0" algn="l">
              <a:lnSpc>
                <a:spcPct val="150000"/>
              </a:lnSpc>
              <a:spcBef>
                <a:spcPts val="0"/>
              </a:spcBef>
              <a:spcAft>
                <a:spcPts val="0"/>
              </a:spcAft>
              <a:buClr>
                <a:srgbClr val="FFFFFF"/>
              </a:buClr>
              <a:buSzPts val="1600"/>
              <a:buFont typeface="Georgia"/>
              <a:buChar char="●"/>
            </a:pPr>
            <a:r>
              <a:rPr lang="en" sz="1600">
                <a:solidFill>
                  <a:srgbClr val="FFFFFF"/>
                </a:solidFill>
                <a:latin typeface="Georgia"/>
                <a:ea typeface="Georgia"/>
                <a:cs typeface="Georgia"/>
                <a:sym typeface="Georgia"/>
              </a:rPr>
              <a:t>Authors</a:t>
            </a:r>
            <a:endParaRPr sz="1600">
              <a:solidFill>
                <a:srgbClr val="FFFFFF"/>
              </a:solidFill>
              <a:latin typeface="Georgia"/>
              <a:ea typeface="Georgia"/>
              <a:cs typeface="Georgia"/>
              <a:sym typeface="Georgia"/>
            </a:endParaRPr>
          </a:p>
        </p:txBody>
      </p:sp>
      <p:pic>
        <p:nvPicPr>
          <p:cNvPr id="66" name="Google Shape;66;p14"/>
          <p:cNvPicPr preferRelativeResize="0"/>
          <p:nvPr/>
        </p:nvPicPr>
        <p:blipFill rotWithShape="1">
          <a:blip r:embed="rId3">
            <a:alphaModFix/>
          </a:blip>
          <a:srcRect b="0" l="0" r="0" t="0"/>
          <a:stretch/>
        </p:blipFill>
        <p:spPr>
          <a:xfrm>
            <a:off x="5173325" y="1230200"/>
            <a:ext cx="3340750" cy="3328649"/>
          </a:xfrm>
          <a:prstGeom prst="rect">
            <a:avLst/>
          </a:prstGeom>
          <a:noFill/>
          <a:ln cap="flat" cmpd="sng" w="28575">
            <a:solidFill>
              <a:srgbClr val="595959"/>
            </a:solidFill>
            <a:prstDash val="solid"/>
            <a:round/>
            <a:headEnd len="sm" w="sm" type="none"/>
            <a:tailEnd len="sm" w="sm" type="none"/>
          </a:ln>
        </p:spPr>
      </p:pic>
      <p:pic>
        <p:nvPicPr>
          <p:cNvPr id="67" name="Google Shape;67;p14"/>
          <p:cNvPicPr preferRelativeResize="0"/>
          <p:nvPr/>
        </p:nvPicPr>
        <p:blipFill rotWithShape="1">
          <a:blip r:embed="rId4">
            <a:alphaModFix/>
          </a:blip>
          <a:srcRect b="0" l="0" r="0" t="0"/>
          <a:stretch/>
        </p:blipFill>
        <p:spPr>
          <a:xfrm>
            <a:off x="7870250" y="136174"/>
            <a:ext cx="1185580" cy="738900"/>
          </a:xfrm>
          <a:prstGeom prst="rect">
            <a:avLst/>
          </a:prstGeom>
          <a:noFill/>
          <a:ln>
            <a:noFill/>
          </a:ln>
        </p:spPr>
      </p:pic>
      <p:sp>
        <p:nvSpPr>
          <p:cNvPr id="68" name="Google Shape;68;p14"/>
          <p:cNvSpPr txBox="1"/>
          <p:nvPr/>
        </p:nvSpPr>
        <p:spPr>
          <a:xfrm>
            <a:off x="5174800" y="4647625"/>
            <a:ext cx="3337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Georgia"/>
                <a:ea typeface="Georgia"/>
                <a:cs typeface="Georgia"/>
                <a:sym typeface="Georgia"/>
              </a:rPr>
              <a:t>Figure: Labeled Chest X-Ray</a:t>
            </a:r>
            <a:endParaRPr b="0" i="0" sz="1400" u="none" cap="none" strike="noStrike">
              <a:solidFill>
                <a:srgbClr val="FFFFFF"/>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2" name="Shape 72"/>
        <p:cNvGrpSpPr/>
        <p:nvPr/>
      </p:nvGrpSpPr>
      <p:grpSpPr>
        <a:xfrm>
          <a:off x="0" y="0"/>
          <a:ext cx="0" cy="0"/>
          <a:chOff x="0" y="0"/>
          <a:chExt cx="0" cy="0"/>
        </a:xfrm>
      </p:grpSpPr>
      <p:sp>
        <p:nvSpPr>
          <p:cNvPr id="73" name="Google Shape;73;p15"/>
          <p:cNvSpPr txBox="1"/>
          <p:nvPr/>
        </p:nvSpPr>
        <p:spPr>
          <a:xfrm>
            <a:off x="2242950" y="74750"/>
            <a:ext cx="4658100" cy="554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2400">
                <a:solidFill>
                  <a:srgbClr val="00FF00"/>
                </a:solidFill>
                <a:latin typeface="Georgia"/>
                <a:ea typeface="Georgia"/>
                <a:cs typeface="Georgia"/>
                <a:sym typeface="Georgia"/>
              </a:rPr>
              <a:t>Importance of Project</a:t>
            </a:r>
            <a:endParaRPr sz="2400">
              <a:solidFill>
                <a:srgbClr val="00FF00"/>
              </a:solidFill>
            </a:endParaRPr>
          </a:p>
        </p:txBody>
      </p:sp>
      <p:sp>
        <p:nvSpPr>
          <p:cNvPr id="74" name="Google Shape;74;p15"/>
          <p:cNvSpPr txBox="1"/>
          <p:nvPr/>
        </p:nvSpPr>
        <p:spPr>
          <a:xfrm>
            <a:off x="52275" y="676350"/>
            <a:ext cx="5711700" cy="42792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chemeClr val="dk1"/>
              </a:buClr>
              <a:buSzPts val="1400"/>
              <a:buChar char="●"/>
            </a:pPr>
            <a:r>
              <a:rPr lang="en">
                <a:solidFill>
                  <a:schemeClr val="dk1"/>
                </a:solidFill>
              </a:rPr>
              <a:t>Pneumonia is </a:t>
            </a:r>
            <a:r>
              <a:rPr lang="en">
                <a:solidFill>
                  <a:srgbClr val="FFFF00"/>
                </a:solidFill>
              </a:rPr>
              <a:t>difficult to diagnose</a:t>
            </a:r>
            <a:r>
              <a:rPr lang="en">
                <a:solidFill>
                  <a:schemeClr val="dk1"/>
                </a:solidFill>
              </a:rPr>
              <a:t> accurately using traditional methods.</a:t>
            </a:r>
            <a:endParaRPr>
              <a:solidFill>
                <a:schemeClr val="dk1"/>
              </a:solidFill>
            </a:endParaRPr>
          </a:p>
          <a:p>
            <a:pPr indent="-317500" lvl="0" marL="457200" marR="0" rtl="0" algn="just">
              <a:lnSpc>
                <a:spcPct val="100000"/>
              </a:lnSpc>
              <a:spcBef>
                <a:spcPts val="0"/>
              </a:spcBef>
              <a:spcAft>
                <a:spcPts val="0"/>
              </a:spcAft>
              <a:buClr>
                <a:schemeClr val="dk1"/>
              </a:buClr>
              <a:buSzPts val="1400"/>
              <a:buChar char="●"/>
            </a:pPr>
            <a:r>
              <a:rPr lang="en">
                <a:solidFill>
                  <a:schemeClr val="dk1"/>
                </a:solidFill>
              </a:rPr>
              <a:t>Chest X-ray images are commonly used to diagnose pneumonia, but the </a:t>
            </a:r>
            <a:r>
              <a:rPr lang="en">
                <a:solidFill>
                  <a:srgbClr val="FFFF00"/>
                </a:solidFill>
              </a:rPr>
              <a:t>interpretation of these images</a:t>
            </a:r>
            <a:r>
              <a:rPr lang="en">
                <a:solidFill>
                  <a:schemeClr val="dk1"/>
                </a:solidFill>
              </a:rPr>
              <a:t> can be subjective and prone to errors.</a:t>
            </a:r>
            <a:endParaRPr>
              <a:solidFill>
                <a:schemeClr val="dk1"/>
              </a:solidFill>
            </a:endParaRPr>
          </a:p>
          <a:p>
            <a:pPr indent="-317500" lvl="0" marL="457200" marR="0" rtl="0" algn="just">
              <a:lnSpc>
                <a:spcPct val="100000"/>
              </a:lnSpc>
              <a:spcBef>
                <a:spcPts val="0"/>
              </a:spcBef>
              <a:spcAft>
                <a:spcPts val="0"/>
              </a:spcAft>
              <a:buClr>
                <a:schemeClr val="dk1"/>
              </a:buClr>
              <a:buSzPts val="1400"/>
              <a:buChar char="●"/>
            </a:pPr>
            <a:r>
              <a:rPr lang="en">
                <a:solidFill>
                  <a:schemeClr val="dk1"/>
                </a:solidFill>
              </a:rPr>
              <a:t>Multitask learning can be </a:t>
            </a:r>
            <a:r>
              <a:rPr lang="en">
                <a:solidFill>
                  <a:srgbClr val="FFFF00"/>
                </a:solidFill>
              </a:rPr>
              <a:t>used to improve the accuracy and efficiency of pneumonia detection</a:t>
            </a:r>
            <a:r>
              <a:rPr lang="en">
                <a:solidFill>
                  <a:schemeClr val="dk1"/>
                </a:solidFill>
              </a:rPr>
              <a:t> on chest X-ray images by simultaneously training a model to perform multiple related tasks.</a:t>
            </a:r>
            <a:endParaRPr>
              <a:solidFill>
                <a:schemeClr val="dk1"/>
              </a:solidFill>
            </a:endParaRPr>
          </a:p>
          <a:p>
            <a:pPr indent="-317500" lvl="0" marL="457200" marR="0" rtl="0" algn="just">
              <a:lnSpc>
                <a:spcPct val="100000"/>
              </a:lnSpc>
              <a:spcBef>
                <a:spcPts val="0"/>
              </a:spcBef>
              <a:spcAft>
                <a:spcPts val="0"/>
              </a:spcAft>
              <a:buClr>
                <a:schemeClr val="dk1"/>
              </a:buClr>
              <a:buSzPts val="1400"/>
              <a:buChar char="●"/>
            </a:pPr>
            <a:r>
              <a:rPr lang="en">
                <a:solidFill>
                  <a:schemeClr val="dk1"/>
                </a:solidFill>
              </a:rPr>
              <a:t>By </a:t>
            </a:r>
            <a:r>
              <a:rPr lang="en">
                <a:solidFill>
                  <a:srgbClr val="FFFF00"/>
                </a:solidFill>
              </a:rPr>
              <a:t>training the model on tasks</a:t>
            </a:r>
            <a:r>
              <a:rPr lang="en">
                <a:solidFill>
                  <a:schemeClr val="dk1"/>
                </a:solidFill>
              </a:rPr>
              <a:t>, it can learn to identify and localize the areas of the image that contain abnormalities associated with pneumonia </a:t>
            </a:r>
            <a:r>
              <a:rPr lang="en">
                <a:solidFill>
                  <a:srgbClr val="FFFF00"/>
                </a:solidFill>
              </a:rPr>
              <a:t>more accurately and efficiently</a:t>
            </a:r>
            <a:r>
              <a:rPr lang="en">
                <a:solidFill>
                  <a:schemeClr val="dk1"/>
                </a:solidFill>
              </a:rPr>
              <a:t>.</a:t>
            </a:r>
            <a:endParaRPr>
              <a:solidFill>
                <a:schemeClr val="dk1"/>
              </a:solidFill>
            </a:endParaRPr>
          </a:p>
          <a:p>
            <a:pPr indent="-317500" lvl="0" marL="457200" marR="0" rtl="0" algn="just">
              <a:lnSpc>
                <a:spcPct val="100000"/>
              </a:lnSpc>
              <a:spcBef>
                <a:spcPts val="0"/>
              </a:spcBef>
              <a:spcAft>
                <a:spcPts val="0"/>
              </a:spcAft>
              <a:buClr>
                <a:schemeClr val="dk1"/>
              </a:buClr>
              <a:buSzPts val="1400"/>
              <a:buChar char="●"/>
            </a:pPr>
            <a:r>
              <a:rPr lang="en">
                <a:solidFill>
                  <a:schemeClr val="dk1"/>
                </a:solidFill>
              </a:rPr>
              <a:t>Multitask learning can help </a:t>
            </a:r>
            <a:r>
              <a:rPr lang="en">
                <a:solidFill>
                  <a:srgbClr val="FFFF00"/>
                </a:solidFill>
              </a:rPr>
              <a:t>to reduce false positives and false negatives in pneumonia diagnosis</a:t>
            </a:r>
            <a:r>
              <a:rPr lang="en">
                <a:solidFill>
                  <a:schemeClr val="dk1"/>
                </a:solidFill>
              </a:rPr>
              <a:t>, which can improve patient outcomes and reduce healthcare costs.</a:t>
            </a:r>
            <a:endParaRPr>
              <a:solidFill>
                <a:schemeClr val="dk1"/>
              </a:solidFill>
            </a:endParaRPr>
          </a:p>
          <a:p>
            <a:pPr indent="-317500" lvl="0" marL="457200" marR="0" rtl="0" algn="just">
              <a:lnSpc>
                <a:spcPct val="100000"/>
              </a:lnSpc>
              <a:spcBef>
                <a:spcPts val="0"/>
              </a:spcBef>
              <a:spcAft>
                <a:spcPts val="0"/>
              </a:spcAft>
              <a:buClr>
                <a:schemeClr val="dk1"/>
              </a:buClr>
              <a:buSzPts val="1400"/>
              <a:buChar char="●"/>
            </a:pPr>
            <a:r>
              <a:rPr lang="en">
                <a:solidFill>
                  <a:schemeClr val="dk1"/>
                </a:solidFill>
              </a:rPr>
              <a:t>By reducing the amount of labeled data required for training, multitask learning can also </a:t>
            </a:r>
            <a:r>
              <a:rPr lang="en">
                <a:solidFill>
                  <a:srgbClr val="FFFF00"/>
                </a:solidFill>
                <a:highlight>
                  <a:schemeClr val="lt1"/>
                </a:highlight>
              </a:rPr>
              <a:t>help to overcome limitations in the availability of labeled data</a:t>
            </a:r>
            <a:r>
              <a:rPr lang="en">
                <a:solidFill>
                  <a:schemeClr val="dk1"/>
                </a:solidFill>
              </a:rPr>
              <a:t> for medical image analysis, which can be a significant barrier to progress in this field.</a:t>
            </a:r>
            <a:endParaRPr>
              <a:solidFill>
                <a:schemeClr val="dk1"/>
              </a:solidFill>
            </a:endParaRPr>
          </a:p>
        </p:txBody>
      </p:sp>
      <p:pic>
        <p:nvPicPr>
          <p:cNvPr id="75" name="Google Shape;75;p15"/>
          <p:cNvPicPr preferRelativeResize="0"/>
          <p:nvPr/>
        </p:nvPicPr>
        <p:blipFill>
          <a:blip r:embed="rId3">
            <a:alphaModFix/>
          </a:blip>
          <a:stretch>
            <a:fillRect/>
          </a:stretch>
        </p:blipFill>
        <p:spPr>
          <a:xfrm>
            <a:off x="5853750" y="1241025"/>
            <a:ext cx="3154875" cy="2429700"/>
          </a:xfrm>
          <a:prstGeom prst="rect">
            <a:avLst/>
          </a:prstGeom>
          <a:noFill/>
          <a:ln>
            <a:noFill/>
          </a:ln>
        </p:spPr>
      </p:pic>
      <p:sp>
        <p:nvSpPr>
          <p:cNvPr id="76" name="Google Shape;76;p15"/>
          <p:cNvSpPr txBox="1"/>
          <p:nvPr/>
        </p:nvSpPr>
        <p:spPr>
          <a:xfrm>
            <a:off x="5913375" y="3738025"/>
            <a:ext cx="2856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rPr>
              <a:t>Fig. X-Ray image with label</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0" name="Shape 80"/>
        <p:cNvGrpSpPr/>
        <p:nvPr/>
      </p:nvGrpSpPr>
      <p:grpSpPr>
        <a:xfrm>
          <a:off x="0" y="0"/>
          <a:ext cx="0" cy="0"/>
          <a:chOff x="0" y="0"/>
          <a:chExt cx="0" cy="0"/>
        </a:xfrm>
      </p:grpSpPr>
      <p:sp>
        <p:nvSpPr>
          <p:cNvPr id="81" name="Google Shape;81;p16"/>
          <p:cNvSpPr txBox="1"/>
          <p:nvPr/>
        </p:nvSpPr>
        <p:spPr>
          <a:xfrm>
            <a:off x="2242950" y="74750"/>
            <a:ext cx="4658100" cy="554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2400">
                <a:solidFill>
                  <a:srgbClr val="00FF00"/>
                </a:solidFill>
                <a:latin typeface="Georgia"/>
                <a:ea typeface="Georgia"/>
                <a:cs typeface="Georgia"/>
                <a:sym typeface="Georgia"/>
              </a:rPr>
              <a:t>Final Findings</a:t>
            </a:r>
            <a:endParaRPr sz="2400">
              <a:solidFill>
                <a:srgbClr val="00FF00"/>
              </a:solidFill>
            </a:endParaRPr>
          </a:p>
        </p:txBody>
      </p:sp>
      <p:sp>
        <p:nvSpPr>
          <p:cNvPr id="82" name="Google Shape;82;p16"/>
          <p:cNvSpPr txBox="1"/>
          <p:nvPr/>
        </p:nvSpPr>
        <p:spPr>
          <a:xfrm>
            <a:off x="5362200" y="4106625"/>
            <a:ext cx="378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3" name="Google Shape;83;p16"/>
          <p:cNvSpPr txBox="1"/>
          <p:nvPr/>
        </p:nvSpPr>
        <p:spPr>
          <a:xfrm>
            <a:off x="5417702" y="4106625"/>
            <a:ext cx="367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rPr>
              <a:t>Fig. </a:t>
            </a:r>
            <a:r>
              <a:rPr lang="en" sz="1200">
                <a:solidFill>
                  <a:schemeClr val="dk1"/>
                </a:solidFill>
              </a:rPr>
              <a:t>Image Classification model Evaluation</a:t>
            </a:r>
            <a:endParaRPr sz="1200">
              <a:solidFill>
                <a:srgbClr val="FFFFFF"/>
              </a:solidFill>
            </a:endParaRPr>
          </a:p>
        </p:txBody>
      </p:sp>
      <p:pic>
        <p:nvPicPr>
          <p:cNvPr id="84" name="Google Shape;84;p16"/>
          <p:cNvPicPr preferRelativeResize="0"/>
          <p:nvPr/>
        </p:nvPicPr>
        <p:blipFill>
          <a:blip r:embed="rId3">
            <a:alphaModFix/>
          </a:blip>
          <a:stretch>
            <a:fillRect/>
          </a:stretch>
        </p:blipFill>
        <p:spPr>
          <a:xfrm>
            <a:off x="5728550" y="896050"/>
            <a:ext cx="3049101" cy="3152726"/>
          </a:xfrm>
          <a:prstGeom prst="rect">
            <a:avLst/>
          </a:prstGeom>
          <a:noFill/>
          <a:ln>
            <a:noFill/>
          </a:ln>
        </p:spPr>
      </p:pic>
      <p:sp>
        <p:nvSpPr>
          <p:cNvPr id="85" name="Google Shape;85;p16"/>
          <p:cNvSpPr txBox="1"/>
          <p:nvPr/>
        </p:nvSpPr>
        <p:spPr>
          <a:xfrm>
            <a:off x="360900" y="628850"/>
            <a:ext cx="5001300" cy="441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Final </a:t>
            </a:r>
            <a:r>
              <a:rPr lang="en">
                <a:solidFill>
                  <a:schemeClr val="dk1"/>
                </a:solidFill>
              </a:rPr>
              <a:t>Findings</a:t>
            </a:r>
            <a:r>
              <a:rPr lang="en">
                <a:solidFill>
                  <a:schemeClr val="dk1"/>
                </a:solidFill>
              </a:rPr>
              <a:t> are as follow:</a:t>
            </a:r>
            <a:endParaRPr>
              <a:solidFill>
                <a:schemeClr val="dk1"/>
              </a:solidFill>
            </a:endParaRPr>
          </a:p>
          <a:p>
            <a:pPr indent="0" lvl="0" marL="0" rtl="0" algn="l">
              <a:spcBef>
                <a:spcPts val="0"/>
              </a:spcBef>
              <a:spcAft>
                <a:spcPts val="0"/>
              </a:spcAft>
              <a:buNone/>
            </a:pPr>
            <a:r>
              <a:t/>
            </a:r>
            <a:endParaRPr>
              <a:solidFill>
                <a:schemeClr val="dk1"/>
              </a:solidFill>
            </a:endParaRPr>
          </a:p>
          <a:p>
            <a:pPr indent="-311150" lvl="0" marL="457200" rtl="0" algn="just">
              <a:spcBef>
                <a:spcPts val="0"/>
              </a:spcBef>
              <a:spcAft>
                <a:spcPts val="0"/>
              </a:spcAft>
              <a:buClr>
                <a:schemeClr val="dk1"/>
              </a:buClr>
              <a:buSzPts val="1300"/>
              <a:buAutoNum type="arabicPeriod"/>
            </a:pPr>
            <a:r>
              <a:rPr lang="en" sz="1300">
                <a:solidFill>
                  <a:schemeClr val="dk1"/>
                </a:solidFill>
              </a:rPr>
              <a:t>We are able to </a:t>
            </a:r>
            <a:r>
              <a:rPr lang="en" sz="1300">
                <a:solidFill>
                  <a:schemeClr val="dk1"/>
                </a:solidFill>
              </a:rPr>
              <a:t>achieve</a:t>
            </a:r>
            <a:r>
              <a:rPr lang="en" sz="1300">
                <a:solidFill>
                  <a:schemeClr val="dk1"/>
                </a:solidFill>
              </a:rPr>
              <a:t> </a:t>
            </a:r>
            <a:r>
              <a:rPr lang="en" sz="1300">
                <a:solidFill>
                  <a:srgbClr val="FFFF00"/>
                </a:solidFill>
              </a:rPr>
              <a:t>Training</a:t>
            </a:r>
            <a:r>
              <a:rPr lang="en" sz="1300">
                <a:solidFill>
                  <a:srgbClr val="FFFF00"/>
                </a:solidFill>
              </a:rPr>
              <a:t> Accuracy of Approx. 98%</a:t>
            </a:r>
            <a:r>
              <a:rPr lang="en" sz="1300">
                <a:solidFill>
                  <a:schemeClr val="dk1"/>
                </a:solidFill>
              </a:rPr>
              <a:t> and </a:t>
            </a:r>
            <a:r>
              <a:rPr lang="en" sz="1300">
                <a:solidFill>
                  <a:srgbClr val="FFFF00"/>
                </a:solidFill>
              </a:rPr>
              <a:t>Validation accuracy of Approx. 97%</a:t>
            </a:r>
            <a:endParaRPr sz="1300">
              <a:solidFill>
                <a:srgbClr val="FFFF00"/>
              </a:solidFill>
            </a:endParaRPr>
          </a:p>
          <a:p>
            <a:pPr indent="-311150" lvl="0" marL="457200" rtl="0" algn="just">
              <a:spcBef>
                <a:spcPts val="0"/>
              </a:spcBef>
              <a:spcAft>
                <a:spcPts val="0"/>
              </a:spcAft>
              <a:buClr>
                <a:schemeClr val="dk1"/>
              </a:buClr>
              <a:buSzPts val="1300"/>
              <a:buAutoNum type="arabicPeriod"/>
            </a:pPr>
            <a:r>
              <a:rPr lang="en" sz="1300">
                <a:solidFill>
                  <a:schemeClr val="dk1"/>
                </a:solidFill>
              </a:rPr>
              <a:t>Dataset:- Chest X-ray (15000+ images, 3500 are Pneumonia).</a:t>
            </a:r>
            <a:endParaRPr sz="1300">
              <a:solidFill>
                <a:schemeClr val="dk1"/>
              </a:solidFill>
            </a:endParaRPr>
          </a:p>
          <a:p>
            <a:pPr indent="-311150" lvl="0" marL="457200" rtl="0" algn="just">
              <a:spcBef>
                <a:spcPts val="0"/>
              </a:spcBef>
              <a:spcAft>
                <a:spcPts val="0"/>
              </a:spcAft>
              <a:buClr>
                <a:schemeClr val="dk1"/>
              </a:buClr>
              <a:buSzPts val="1300"/>
              <a:buAutoNum type="arabicPeriod"/>
            </a:pPr>
            <a:r>
              <a:rPr lang="en" sz="1300">
                <a:solidFill>
                  <a:schemeClr val="dk1"/>
                </a:solidFill>
              </a:rPr>
              <a:t>Graph shows Training and Validation accuracy after unfreezing all layers.</a:t>
            </a:r>
            <a:endParaRPr sz="1300">
              <a:solidFill>
                <a:schemeClr val="dk1"/>
              </a:solidFill>
            </a:endParaRPr>
          </a:p>
          <a:p>
            <a:pPr indent="-311150" lvl="0" marL="457200" rtl="0" algn="just">
              <a:spcBef>
                <a:spcPts val="0"/>
              </a:spcBef>
              <a:spcAft>
                <a:spcPts val="0"/>
              </a:spcAft>
              <a:buClr>
                <a:schemeClr val="dk1"/>
              </a:buClr>
              <a:buSzPts val="1300"/>
              <a:buAutoNum type="arabicPeriod"/>
            </a:pPr>
            <a:r>
              <a:rPr lang="en" sz="1300">
                <a:solidFill>
                  <a:schemeClr val="dk1"/>
                </a:solidFill>
              </a:rPr>
              <a:t>Method used:- Densenet model (Supervised Learning)</a:t>
            </a:r>
            <a:endParaRPr sz="1300">
              <a:solidFill>
                <a:schemeClr val="dk1"/>
              </a:solidFill>
            </a:endParaRPr>
          </a:p>
          <a:p>
            <a:pPr indent="-311150" lvl="0" marL="457200" rtl="0" algn="just">
              <a:spcBef>
                <a:spcPts val="0"/>
              </a:spcBef>
              <a:spcAft>
                <a:spcPts val="0"/>
              </a:spcAft>
              <a:buClr>
                <a:schemeClr val="dk1"/>
              </a:buClr>
              <a:buSzPts val="1300"/>
              <a:buAutoNum type="arabicPeriod"/>
            </a:pPr>
            <a:r>
              <a:rPr lang="en" sz="1300">
                <a:solidFill>
                  <a:schemeClr val="dk1"/>
                </a:solidFill>
              </a:rPr>
              <a:t>Graph </a:t>
            </a:r>
            <a:r>
              <a:rPr lang="en" sz="1300">
                <a:solidFill>
                  <a:srgbClr val="FFFF00"/>
                </a:solidFill>
              </a:rPr>
              <a:t>Epoch Vs. Cross Entropy</a:t>
            </a:r>
            <a:r>
              <a:rPr lang="en" sz="1300">
                <a:solidFill>
                  <a:schemeClr val="dk1"/>
                </a:solidFill>
              </a:rPr>
              <a:t> shows </a:t>
            </a:r>
            <a:r>
              <a:rPr lang="en" sz="1300">
                <a:solidFill>
                  <a:srgbClr val="FFFF00"/>
                </a:solidFill>
              </a:rPr>
              <a:t>performance</a:t>
            </a:r>
            <a:r>
              <a:rPr lang="en" sz="1300">
                <a:solidFill>
                  <a:schemeClr val="dk1"/>
                </a:solidFill>
              </a:rPr>
              <a:t> of a machine learning model during the training process.</a:t>
            </a:r>
            <a:endParaRPr sz="1300">
              <a:solidFill>
                <a:schemeClr val="dk1"/>
              </a:solidFill>
            </a:endParaRPr>
          </a:p>
          <a:p>
            <a:pPr indent="-311150" lvl="0" marL="457200" rtl="0" algn="just">
              <a:spcBef>
                <a:spcPts val="0"/>
              </a:spcBef>
              <a:spcAft>
                <a:spcPts val="0"/>
              </a:spcAft>
              <a:buClr>
                <a:schemeClr val="dk1"/>
              </a:buClr>
              <a:buSzPts val="1300"/>
              <a:buAutoNum type="arabicPeriod"/>
            </a:pPr>
            <a:r>
              <a:rPr lang="en" sz="1300">
                <a:solidFill>
                  <a:schemeClr val="dk1"/>
                </a:solidFill>
              </a:rPr>
              <a:t>The X-axis represents the number of </a:t>
            </a:r>
            <a:r>
              <a:rPr lang="en" sz="1300">
                <a:solidFill>
                  <a:srgbClr val="FFFF00"/>
                </a:solidFill>
              </a:rPr>
              <a:t>training epochs</a:t>
            </a:r>
            <a:r>
              <a:rPr lang="en" sz="1300">
                <a:solidFill>
                  <a:schemeClr val="dk1"/>
                </a:solidFill>
              </a:rPr>
              <a:t> (or iterations), and the Y-axis represents the </a:t>
            </a:r>
            <a:r>
              <a:rPr lang="en" sz="1300">
                <a:solidFill>
                  <a:srgbClr val="FFFF00"/>
                </a:solidFill>
              </a:rPr>
              <a:t>cross-entropy loss</a:t>
            </a:r>
            <a:r>
              <a:rPr lang="en" sz="1300">
                <a:solidFill>
                  <a:schemeClr val="dk1"/>
                </a:solidFill>
              </a:rPr>
              <a:t>, which is a measure of how well the model is predicting the correct class labels.</a:t>
            </a:r>
            <a:endParaRPr sz="1300">
              <a:solidFill>
                <a:schemeClr val="dk1"/>
              </a:solidFill>
            </a:endParaRPr>
          </a:p>
          <a:p>
            <a:pPr indent="-311150" lvl="0" marL="457200" rtl="0" algn="just">
              <a:spcBef>
                <a:spcPts val="0"/>
              </a:spcBef>
              <a:spcAft>
                <a:spcPts val="0"/>
              </a:spcAft>
              <a:buClr>
                <a:schemeClr val="dk1"/>
              </a:buClr>
              <a:buSzPts val="1300"/>
              <a:buAutoNum type="arabicPeriod"/>
            </a:pPr>
            <a:r>
              <a:rPr lang="en" sz="1300">
                <a:solidFill>
                  <a:schemeClr val="dk1"/>
                </a:solidFill>
              </a:rPr>
              <a:t>The </a:t>
            </a:r>
            <a:r>
              <a:rPr lang="en" sz="1300">
                <a:solidFill>
                  <a:srgbClr val="FFFF00"/>
                </a:solidFill>
              </a:rPr>
              <a:t>shape of the epoch vs cross-entropy graph</a:t>
            </a:r>
            <a:r>
              <a:rPr lang="en" sz="1300">
                <a:solidFill>
                  <a:schemeClr val="dk1"/>
                </a:solidFill>
              </a:rPr>
              <a:t> can provide insights into the behavior of the model during training. If the loss decreases </a:t>
            </a:r>
            <a:r>
              <a:rPr lang="en" sz="1300">
                <a:solidFill>
                  <a:srgbClr val="FFFF00"/>
                </a:solidFill>
              </a:rPr>
              <a:t>slowly but steadily over time</a:t>
            </a:r>
            <a:r>
              <a:rPr lang="en" sz="1300">
                <a:solidFill>
                  <a:schemeClr val="dk1"/>
                </a:solidFill>
              </a:rPr>
              <a:t>, this may indicate that the </a:t>
            </a:r>
            <a:r>
              <a:rPr lang="en" sz="1300">
                <a:solidFill>
                  <a:srgbClr val="FFFF00"/>
                </a:solidFill>
              </a:rPr>
              <a:t>model is learning gradually and steadily</a:t>
            </a:r>
            <a:r>
              <a:rPr lang="en" sz="1300">
                <a:solidFill>
                  <a:schemeClr val="dk1"/>
                </a:solidFill>
              </a:rPr>
              <a:t>, which can be a good sign for its </a:t>
            </a:r>
            <a:r>
              <a:rPr lang="en" sz="1300">
                <a:solidFill>
                  <a:srgbClr val="FFFF00"/>
                </a:solidFill>
              </a:rPr>
              <a:t>ability to generalize to new data.</a:t>
            </a:r>
            <a:endParaRPr sz="1300">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9" name="Shape 89"/>
        <p:cNvGrpSpPr/>
        <p:nvPr/>
      </p:nvGrpSpPr>
      <p:grpSpPr>
        <a:xfrm>
          <a:off x="0" y="0"/>
          <a:ext cx="0" cy="0"/>
          <a:chOff x="0" y="0"/>
          <a:chExt cx="0" cy="0"/>
        </a:xfrm>
      </p:grpSpPr>
      <p:sp>
        <p:nvSpPr>
          <p:cNvPr id="90" name="Google Shape;90;p17"/>
          <p:cNvSpPr txBox="1"/>
          <p:nvPr/>
        </p:nvSpPr>
        <p:spPr>
          <a:xfrm>
            <a:off x="2242950" y="74750"/>
            <a:ext cx="4658100" cy="554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2400">
                <a:solidFill>
                  <a:srgbClr val="00FF00"/>
                </a:solidFill>
                <a:latin typeface="Georgia"/>
                <a:ea typeface="Georgia"/>
                <a:cs typeface="Georgia"/>
                <a:sym typeface="Georgia"/>
              </a:rPr>
              <a:t>Project</a:t>
            </a:r>
            <a:r>
              <a:rPr lang="en" sz="2400">
                <a:solidFill>
                  <a:srgbClr val="00FF00"/>
                </a:solidFill>
                <a:latin typeface="Georgia"/>
                <a:ea typeface="Georgia"/>
                <a:cs typeface="Georgia"/>
                <a:sym typeface="Georgia"/>
              </a:rPr>
              <a:t> Impact</a:t>
            </a:r>
            <a:endParaRPr sz="2400">
              <a:solidFill>
                <a:srgbClr val="00FF00"/>
              </a:solidFill>
            </a:endParaRPr>
          </a:p>
        </p:txBody>
      </p:sp>
      <p:sp>
        <p:nvSpPr>
          <p:cNvPr id="91" name="Google Shape;91;p17"/>
          <p:cNvSpPr txBox="1"/>
          <p:nvPr/>
        </p:nvSpPr>
        <p:spPr>
          <a:xfrm>
            <a:off x="291550" y="800075"/>
            <a:ext cx="4964100" cy="4186800"/>
          </a:xfrm>
          <a:prstGeom prst="rect">
            <a:avLst/>
          </a:prstGeom>
          <a:noFill/>
          <a:ln>
            <a:noFill/>
          </a:ln>
        </p:spPr>
        <p:txBody>
          <a:bodyPr anchorCtr="0" anchor="t" bIns="91425" lIns="91425" spcFirstLastPara="1" rIns="91425" wrap="square" tIns="91425">
            <a:spAutoFit/>
          </a:bodyPr>
          <a:lstStyle/>
          <a:p>
            <a:pPr indent="-311150" lvl="0" marL="457200" marR="0" rtl="0" algn="just">
              <a:lnSpc>
                <a:spcPct val="100000"/>
              </a:lnSpc>
              <a:spcBef>
                <a:spcPts val="0"/>
              </a:spcBef>
              <a:spcAft>
                <a:spcPts val="0"/>
              </a:spcAft>
              <a:buClr>
                <a:schemeClr val="dk1"/>
              </a:buClr>
              <a:buSzPts val="1300"/>
              <a:buChar char="●"/>
            </a:pPr>
            <a:r>
              <a:rPr lang="en" sz="1300">
                <a:solidFill>
                  <a:schemeClr val="dk1"/>
                </a:solidFill>
              </a:rPr>
              <a:t>The project can </a:t>
            </a:r>
            <a:r>
              <a:rPr lang="en" sz="1300">
                <a:solidFill>
                  <a:srgbClr val="FFFF00"/>
                </a:solidFill>
              </a:rPr>
              <a:t>improve the accuracy and efficiency</a:t>
            </a:r>
            <a:r>
              <a:rPr lang="en" sz="1300">
                <a:solidFill>
                  <a:schemeClr val="dk1"/>
                </a:solidFill>
              </a:rPr>
              <a:t> of pneumonia detection on chest X-ray images.</a:t>
            </a:r>
            <a:endParaRPr sz="1300">
              <a:solidFill>
                <a:schemeClr val="dk1"/>
              </a:solidFill>
            </a:endParaRPr>
          </a:p>
          <a:p>
            <a:pPr indent="0" lvl="0" marL="457200" marR="0" rtl="0" algn="just">
              <a:lnSpc>
                <a:spcPct val="100000"/>
              </a:lnSpc>
              <a:spcBef>
                <a:spcPts val="0"/>
              </a:spcBef>
              <a:spcAft>
                <a:spcPts val="0"/>
              </a:spcAft>
              <a:buNone/>
            </a:pPr>
            <a:r>
              <a:t/>
            </a:r>
            <a:endParaRPr sz="1300">
              <a:solidFill>
                <a:schemeClr val="dk1"/>
              </a:solidFill>
            </a:endParaRPr>
          </a:p>
          <a:p>
            <a:pPr indent="-311150" lvl="0" marL="457200" marR="0" rtl="0" algn="just">
              <a:lnSpc>
                <a:spcPct val="100000"/>
              </a:lnSpc>
              <a:spcBef>
                <a:spcPts val="0"/>
              </a:spcBef>
              <a:spcAft>
                <a:spcPts val="0"/>
              </a:spcAft>
              <a:buClr>
                <a:schemeClr val="dk1"/>
              </a:buClr>
              <a:buSzPts val="1300"/>
              <a:buChar char="●"/>
            </a:pPr>
            <a:r>
              <a:rPr lang="en" sz="1300">
                <a:solidFill>
                  <a:schemeClr val="dk1"/>
                </a:solidFill>
              </a:rPr>
              <a:t>It can help</a:t>
            </a:r>
            <a:r>
              <a:rPr lang="en" sz="1300">
                <a:solidFill>
                  <a:srgbClr val="FFFF00"/>
                </a:solidFill>
              </a:rPr>
              <a:t> reduce false positives and false negatives in pneumonia diagnosis</a:t>
            </a:r>
            <a:r>
              <a:rPr lang="en" sz="1300">
                <a:solidFill>
                  <a:schemeClr val="dk1"/>
                </a:solidFill>
              </a:rPr>
              <a:t>, which can improve patient outcomes and reduce healthcare costs.</a:t>
            </a:r>
            <a:endParaRPr sz="1300">
              <a:solidFill>
                <a:schemeClr val="dk1"/>
              </a:solidFill>
            </a:endParaRPr>
          </a:p>
          <a:p>
            <a:pPr indent="0" lvl="0" marL="457200" marR="0" rtl="0" algn="just">
              <a:lnSpc>
                <a:spcPct val="100000"/>
              </a:lnSpc>
              <a:spcBef>
                <a:spcPts val="0"/>
              </a:spcBef>
              <a:spcAft>
                <a:spcPts val="0"/>
              </a:spcAft>
              <a:buNone/>
            </a:pPr>
            <a:r>
              <a:t/>
            </a:r>
            <a:endParaRPr sz="1300">
              <a:solidFill>
                <a:schemeClr val="dk1"/>
              </a:solidFill>
            </a:endParaRPr>
          </a:p>
          <a:p>
            <a:pPr indent="-311150" lvl="0" marL="457200" marR="0" rtl="0" algn="just">
              <a:lnSpc>
                <a:spcPct val="100000"/>
              </a:lnSpc>
              <a:spcBef>
                <a:spcPts val="0"/>
              </a:spcBef>
              <a:spcAft>
                <a:spcPts val="0"/>
              </a:spcAft>
              <a:buClr>
                <a:schemeClr val="dk1"/>
              </a:buClr>
              <a:buSzPts val="1300"/>
              <a:buChar char="●"/>
            </a:pPr>
            <a:r>
              <a:rPr lang="en" sz="1300">
                <a:solidFill>
                  <a:schemeClr val="dk1"/>
                </a:solidFill>
              </a:rPr>
              <a:t>By reducing the amount of labeled data required for training, the project can help </a:t>
            </a:r>
            <a:r>
              <a:rPr lang="en" sz="1300">
                <a:solidFill>
                  <a:srgbClr val="FFFF00"/>
                </a:solidFill>
              </a:rPr>
              <a:t>overcome limitations in the availability of labeled data</a:t>
            </a:r>
            <a:r>
              <a:rPr lang="en" sz="1300">
                <a:solidFill>
                  <a:schemeClr val="dk1"/>
                </a:solidFill>
              </a:rPr>
              <a:t> for medical image analysis, which is a significant barrier to progress in this field.</a:t>
            </a:r>
            <a:endParaRPr sz="1300">
              <a:solidFill>
                <a:schemeClr val="dk1"/>
              </a:solidFill>
            </a:endParaRPr>
          </a:p>
          <a:p>
            <a:pPr indent="0" lvl="0" marL="457200" marR="0" rtl="0" algn="just">
              <a:lnSpc>
                <a:spcPct val="100000"/>
              </a:lnSpc>
              <a:spcBef>
                <a:spcPts val="0"/>
              </a:spcBef>
              <a:spcAft>
                <a:spcPts val="0"/>
              </a:spcAft>
              <a:buNone/>
            </a:pPr>
            <a:r>
              <a:t/>
            </a:r>
            <a:endParaRPr sz="1300">
              <a:solidFill>
                <a:schemeClr val="dk1"/>
              </a:solidFill>
            </a:endParaRPr>
          </a:p>
          <a:p>
            <a:pPr indent="-311150" lvl="0" marL="457200" marR="0" rtl="0" algn="just">
              <a:lnSpc>
                <a:spcPct val="100000"/>
              </a:lnSpc>
              <a:spcBef>
                <a:spcPts val="0"/>
              </a:spcBef>
              <a:spcAft>
                <a:spcPts val="0"/>
              </a:spcAft>
              <a:buClr>
                <a:schemeClr val="dk1"/>
              </a:buClr>
              <a:buSzPts val="1300"/>
              <a:buChar char="●"/>
            </a:pPr>
            <a:r>
              <a:rPr lang="en" sz="1300">
                <a:solidFill>
                  <a:schemeClr val="dk1"/>
                </a:solidFill>
              </a:rPr>
              <a:t>The project can </a:t>
            </a:r>
            <a:r>
              <a:rPr lang="en" sz="1300">
                <a:solidFill>
                  <a:srgbClr val="FFFF00"/>
                </a:solidFill>
              </a:rPr>
              <a:t>help radiologists and healthcare professionals</a:t>
            </a:r>
            <a:r>
              <a:rPr lang="en" sz="1300">
                <a:solidFill>
                  <a:schemeClr val="dk1"/>
                </a:solidFill>
              </a:rPr>
              <a:t> to diagnose pneumonia more accurately and efficiently, leading to better patient care.</a:t>
            </a:r>
            <a:endParaRPr sz="1300">
              <a:solidFill>
                <a:schemeClr val="dk1"/>
              </a:solidFill>
            </a:endParaRPr>
          </a:p>
          <a:p>
            <a:pPr indent="0" lvl="0" marL="457200" marR="0" rtl="0" algn="just">
              <a:lnSpc>
                <a:spcPct val="100000"/>
              </a:lnSpc>
              <a:spcBef>
                <a:spcPts val="0"/>
              </a:spcBef>
              <a:spcAft>
                <a:spcPts val="0"/>
              </a:spcAft>
              <a:buNone/>
            </a:pPr>
            <a:r>
              <a:t/>
            </a:r>
            <a:endParaRPr sz="1300">
              <a:solidFill>
                <a:schemeClr val="dk1"/>
              </a:solidFill>
            </a:endParaRPr>
          </a:p>
          <a:p>
            <a:pPr indent="-311150" lvl="0" marL="457200" marR="0" rtl="0" algn="just">
              <a:lnSpc>
                <a:spcPct val="100000"/>
              </a:lnSpc>
              <a:spcBef>
                <a:spcPts val="0"/>
              </a:spcBef>
              <a:spcAft>
                <a:spcPts val="0"/>
              </a:spcAft>
              <a:buClr>
                <a:schemeClr val="dk1"/>
              </a:buClr>
              <a:buSzPts val="1300"/>
              <a:buChar char="●"/>
            </a:pPr>
            <a:r>
              <a:rPr lang="en" sz="1300">
                <a:solidFill>
                  <a:schemeClr val="dk1"/>
                </a:solidFill>
              </a:rPr>
              <a:t>It can also </a:t>
            </a:r>
            <a:r>
              <a:rPr lang="en" sz="1300">
                <a:solidFill>
                  <a:srgbClr val="FFFF00"/>
                </a:solidFill>
              </a:rPr>
              <a:t>provide a framework for the development of other machine learning models</a:t>
            </a:r>
            <a:r>
              <a:rPr lang="en" sz="1300">
                <a:solidFill>
                  <a:schemeClr val="dk1"/>
                </a:solidFill>
              </a:rPr>
              <a:t> for medical image analysis, which could have broader applications in healthcare and beyond.</a:t>
            </a:r>
            <a:endParaRPr sz="1200">
              <a:solidFill>
                <a:srgbClr val="D1D5DB"/>
              </a:solidFill>
              <a:highlight>
                <a:srgbClr val="444654"/>
              </a:highlight>
              <a:latin typeface="Roboto"/>
              <a:ea typeface="Roboto"/>
              <a:cs typeface="Roboto"/>
              <a:sym typeface="Roboto"/>
            </a:endParaRPr>
          </a:p>
        </p:txBody>
      </p:sp>
      <p:sp>
        <p:nvSpPr>
          <p:cNvPr id="92" name="Google Shape;92;p17"/>
          <p:cNvSpPr txBox="1"/>
          <p:nvPr/>
        </p:nvSpPr>
        <p:spPr>
          <a:xfrm>
            <a:off x="6556475" y="1379050"/>
            <a:ext cx="140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FFFF"/>
                </a:solidFill>
              </a:rPr>
              <a:t>Improve</a:t>
            </a:r>
            <a:endParaRPr>
              <a:solidFill>
                <a:srgbClr val="00FFFF"/>
              </a:solidFill>
            </a:endParaRPr>
          </a:p>
        </p:txBody>
      </p:sp>
      <p:sp>
        <p:nvSpPr>
          <p:cNvPr id="93" name="Google Shape;93;p17"/>
          <p:cNvSpPr txBox="1"/>
          <p:nvPr/>
        </p:nvSpPr>
        <p:spPr>
          <a:xfrm>
            <a:off x="5759225" y="18753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FFFF"/>
                </a:solidFill>
              </a:rPr>
              <a:t>Reduce</a:t>
            </a:r>
            <a:endParaRPr>
              <a:solidFill>
                <a:srgbClr val="00FFFF"/>
              </a:solidFill>
            </a:endParaRPr>
          </a:p>
        </p:txBody>
      </p:sp>
      <p:sp>
        <p:nvSpPr>
          <p:cNvPr id="94" name="Google Shape;94;p17"/>
          <p:cNvSpPr txBox="1"/>
          <p:nvPr/>
        </p:nvSpPr>
        <p:spPr>
          <a:xfrm>
            <a:off x="5759225" y="23716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FFFF"/>
                </a:solidFill>
              </a:rPr>
              <a:t>Overcome</a:t>
            </a:r>
            <a:endParaRPr>
              <a:solidFill>
                <a:srgbClr val="00FFFF"/>
              </a:solidFill>
            </a:endParaRPr>
          </a:p>
        </p:txBody>
      </p:sp>
      <p:sp>
        <p:nvSpPr>
          <p:cNvPr id="95" name="Google Shape;95;p17"/>
          <p:cNvSpPr txBox="1"/>
          <p:nvPr/>
        </p:nvSpPr>
        <p:spPr>
          <a:xfrm>
            <a:off x="5759225" y="28679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FFFF"/>
                </a:solidFill>
              </a:rPr>
              <a:t>Help</a:t>
            </a:r>
            <a:endParaRPr>
              <a:solidFill>
                <a:srgbClr val="00FFFF"/>
              </a:solidFill>
            </a:endParaRPr>
          </a:p>
        </p:txBody>
      </p:sp>
      <p:sp>
        <p:nvSpPr>
          <p:cNvPr id="96" name="Google Shape;96;p17"/>
          <p:cNvSpPr txBox="1"/>
          <p:nvPr/>
        </p:nvSpPr>
        <p:spPr>
          <a:xfrm>
            <a:off x="5759225" y="33642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FFFF"/>
                </a:solidFill>
              </a:rPr>
              <a:t>Provide</a:t>
            </a:r>
            <a:endParaRPr>
              <a:solidFill>
                <a:srgbClr val="00FFFF"/>
              </a:solidFill>
            </a:endParaRPr>
          </a:p>
        </p:txBody>
      </p:sp>
      <p:cxnSp>
        <p:nvCxnSpPr>
          <p:cNvPr id="97" name="Google Shape;97;p17"/>
          <p:cNvCxnSpPr/>
          <p:nvPr/>
        </p:nvCxnSpPr>
        <p:spPr>
          <a:xfrm>
            <a:off x="5225725" y="1255975"/>
            <a:ext cx="1599900" cy="299100"/>
          </a:xfrm>
          <a:prstGeom prst="straightConnector1">
            <a:avLst/>
          </a:prstGeom>
          <a:noFill/>
          <a:ln cap="flat" cmpd="sng" w="9525">
            <a:solidFill>
              <a:srgbClr val="00FF00"/>
            </a:solidFill>
            <a:prstDash val="solid"/>
            <a:round/>
            <a:headEnd len="med" w="med" type="none"/>
            <a:tailEnd len="med" w="med" type="triangle"/>
          </a:ln>
        </p:spPr>
      </p:cxnSp>
      <p:cxnSp>
        <p:nvCxnSpPr>
          <p:cNvPr id="98" name="Google Shape;98;p17"/>
          <p:cNvCxnSpPr/>
          <p:nvPr/>
        </p:nvCxnSpPr>
        <p:spPr>
          <a:xfrm>
            <a:off x="5225725" y="1714900"/>
            <a:ext cx="1599900" cy="299100"/>
          </a:xfrm>
          <a:prstGeom prst="straightConnector1">
            <a:avLst/>
          </a:prstGeom>
          <a:noFill/>
          <a:ln cap="flat" cmpd="sng" w="9525">
            <a:solidFill>
              <a:srgbClr val="00FF00"/>
            </a:solidFill>
            <a:prstDash val="solid"/>
            <a:round/>
            <a:headEnd len="med" w="med" type="none"/>
            <a:tailEnd len="med" w="med" type="triangle"/>
          </a:ln>
        </p:spPr>
      </p:cxnSp>
      <p:cxnSp>
        <p:nvCxnSpPr>
          <p:cNvPr id="99" name="Google Shape;99;p17"/>
          <p:cNvCxnSpPr/>
          <p:nvPr/>
        </p:nvCxnSpPr>
        <p:spPr>
          <a:xfrm flipH="1" rot="10800000">
            <a:off x="5255650" y="2534475"/>
            <a:ext cx="1510200" cy="5100"/>
          </a:xfrm>
          <a:prstGeom prst="straightConnector1">
            <a:avLst/>
          </a:prstGeom>
          <a:noFill/>
          <a:ln cap="flat" cmpd="sng" w="9525">
            <a:solidFill>
              <a:srgbClr val="00FF00"/>
            </a:solidFill>
            <a:prstDash val="solid"/>
            <a:round/>
            <a:headEnd len="med" w="med" type="none"/>
            <a:tailEnd len="med" w="med" type="triangle"/>
          </a:ln>
        </p:spPr>
      </p:cxnSp>
      <p:cxnSp>
        <p:nvCxnSpPr>
          <p:cNvPr id="100" name="Google Shape;100;p17"/>
          <p:cNvCxnSpPr/>
          <p:nvPr/>
        </p:nvCxnSpPr>
        <p:spPr>
          <a:xfrm flipH="1" rot="10800000">
            <a:off x="5225725" y="3110150"/>
            <a:ext cx="1719600" cy="355200"/>
          </a:xfrm>
          <a:prstGeom prst="straightConnector1">
            <a:avLst/>
          </a:prstGeom>
          <a:noFill/>
          <a:ln cap="flat" cmpd="sng" w="9525">
            <a:solidFill>
              <a:srgbClr val="00FF00"/>
            </a:solidFill>
            <a:prstDash val="solid"/>
            <a:round/>
            <a:headEnd len="med" w="med" type="none"/>
            <a:tailEnd len="med" w="med" type="triangle"/>
          </a:ln>
        </p:spPr>
      </p:cxnSp>
      <p:cxnSp>
        <p:nvCxnSpPr>
          <p:cNvPr id="101" name="Google Shape;101;p17"/>
          <p:cNvCxnSpPr/>
          <p:nvPr/>
        </p:nvCxnSpPr>
        <p:spPr>
          <a:xfrm flipH="1" rot="10800000">
            <a:off x="5225725" y="3618350"/>
            <a:ext cx="1637400" cy="681600"/>
          </a:xfrm>
          <a:prstGeom prst="straightConnector1">
            <a:avLst/>
          </a:prstGeom>
          <a:noFill/>
          <a:ln cap="flat" cmpd="sng" w="9525">
            <a:solidFill>
              <a:srgbClr val="00FF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5" name="Shape 105"/>
        <p:cNvGrpSpPr/>
        <p:nvPr/>
      </p:nvGrpSpPr>
      <p:grpSpPr>
        <a:xfrm>
          <a:off x="0" y="0"/>
          <a:ext cx="0" cy="0"/>
          <a:chOff x="0" y="0"/>
          <a:chExt cx="0" cy="0"/>
        </a:xfrm>
      </p:grpSpPr>
      <p:sp>
        <p:nvSpPr>
          <p:cNvPr id="106" name="Google Shape;106;p18"/>
          <p:cNvSpPr txBox="1"/>
          <p:nvPr/>
        </p:nvSpPr>
        <p:spPr>
          <a:xfrm>
            <a:off x="3072000" y="0"/>
            <a:ext cx="3000000" cy="5541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lang="en" sz="2400">
                <a:solidFill>
                  <a:srgbClr val="00FF00"/>
                </a:solidFill>
                <a:latin typeface="Georgia"/>
                <a:ea typeface="Georgia"/>
                <a:cs typeface="Georgia"/>
                <a:sym typeface="Georgia"/>
              </a:rPr>
              <a:t>Difficulties Faced</a:t>
            </a:r>
            <a:endParaRPr/>
          </a:p>
        </p:txBody>
      </p:sp>
      <p:sp>
        <p:nvSpPr>
          <p:cNvPr id="107" name="Google Shape;107;p18"/>
          <p:cNvSpPr txBox="1"/>
          <p:nvPr/>
        </p:nvSpPr>
        <p:spPr>
          <a:xfrm>
            <a:off x="3072000" y="606425"/>
            <a:ext cx="5876100" cy="42483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chemeClr val="dk1"/>
              </a:buClr>
              <a:buSzPts val="1200"/>
              <a:buChar char="●"/>
            </a:pPr>
            <a:r>
              <a:rPr lang="en" sz="1200">
                <a:solidFill>
                  <a:schemeClr val="dk1"/>
                </a:solidFill>
              </a:rPr>
              <a:t>Limited availability of labeled data: </a:t>
            </a:r>
            <a:r>
              <a:rPr lang="en" sz="1200">
                <a:solidFill>
                  <a:srgbClr val="FFFF00"/>
                </a:solidFill>
              </a:rPr>
              <a:t>obtaining a sufficient amount of labeled data</a:t>
            </a:r>
            <a:r>
              <a:rPr lang="en" sz="1200">
                <a:solidFill>
                  <a:schemeClr val="dk1"/>
                </a:solidFill>
              </a:rPr>
              <a:t> for medical image analysis can be challenging, especially for rare diseases like pneumonia.</a:t>
            </a:r>
            <a:endParaRPr sz="1200">
              <a:solidFill>
                <a:schemeClr val="dk1"/>
              </a:solidFill>
            </a:endParaRPr>
          </a:p>
          <a:p>
            <a:pPr indent="0" lvl="0" marL="457200" marR="0" rtl="0" algn="just">
              <a:lnSpc>
                <a:spcPct val="100000"/>
              </a:lnSpc>
              <a:spcBef>
                <a:spcPts val="0"/>
              </a:spcBef>
              <a:spcAft>
                <a:spcPts val="0"/>
              </a:spcAft>
              <a:buNone/>
            </a:pPr>
            <a:r>
              <a:t/>
            </a:r>
            <a:endParaRPr sz="1200">
              <a:solidFill>
                <a:schemeClr val="dk1"/>
              </a:solidFill>
            </a:endParaRPr>
          </a:p>
          <a:p>
            <a:pPr indent="-304800" lvl="0" marL="457200" marR="0" rtl="0" algn="just">
              <a:lnSpc>
                <a:spcPct val="100000"/>
              </a:lnSpc>
              <a:spcBef>
                <a:spcPts val="0"/>
              </a:spcBef>
              <a:spcAft>
                <a:spcPts val="0"/>
              </a:spcAft>
              <a:buClr>
                <a:schemeClr val="dk1"/>
              </a:buClr>
              <a:buSzPts val="1200"/>
              <a:buChar char="●"/>
            </a:pPr>
            <a:r>
              <a:rPr lang="en" sz="1200">
                <a:solidFill>
                  <a:schemeClr val="dk1"/>
                </a:solidFill>
              </a:rPr>
              <a:t>Interpreting and analyzing X-ray images: Interpreting X-ray images can be </a:t>
            </a:r>
            <a:r>
              <a:rPr lang="en" sz="1200">
                <a:solidFill>
                  <a:srgbClr val="FFFF00"/>
                </a:solidFill>
              </a:rPr>
              <a:t>subjective</a:t>
            </a:r>
            <a:r>
              <a:rPr lang="en" sz="1200">
                <a:solidFill>
                  <a:schemeClr val="dk1"/>
                </a:solidFill>
              </a:rPr>
              <a:t>, and different radiologists may have </a:t>
            </a:r>
            <a:r>
              <a:rPr lang="en" sz="1200">
                <a:solidFill>
                  <a:srgbClr val="FFFF00"/>
                </a:solidFill>
              </a:rPr>
              <a:t>different opinions</a:t>
            </a:r>
            <a:r>
              <a:rPr lang="en" sz="1200">
                <a:solidFill>
                  <a:schemeClr val="dk1"/>
                </a:solidFill>
              </a:rPr>
              <a:t> on the presence and severity of pneumonia. Additionally, X-ray images may contain artifacts or </a:t>
            </a:r>
            <a:r>
              <a:rPr lang="en" sz="1200">
                <a:solidFill>
                  <a:srgbClr val="FFFF00"/>
                </a:solidFill>
              </a:rPr>
              <a:t>other abnormalities</a:t>
            </a:r>
            <a:r>
              <a:rPr lang="en" sz="1200">
                <a:solidFill>
                  <a:schemeClr val="dk1"/>
                </a:solidFill>
              </a:rPr>
              <a:t> that can affect the accuracy of the model's predictions.</a:t>
            </a:r>
            <a:endParaRPr sz="1200">
              <a:solidFill>
                <a:schemeClr val="dk1"/>
              </a:solidFill>
            </a:endParaRPr>
          </a:p>
          <a:p>
            <a:pPr indent="0" lvl="0" marL="457200" marR="0" rtl="0" algn="just">
              <a:lnSpc>
                <a:spcPct val="100000"/>
              </a:lnSpc>
              <a:spcBef>
                <a:spcPts val="0"/>
              </a:spcBef>
              <a:spcAft>
                <a:spcPts val="0"/>
              </a:spcAft>
              <a:buNone/>
            </a:pPr>
            <a:r>
              <a:t/>
            </a:r>
            <a:endParaRPr sz="1200">
              <a:solidFill>
                <a:schemeClr val="dk1"/>
              </a:solidFill>
            </a:endParaRPr>
          </a:p>
          <a:p>
            <a:pPr indent="-304800" lvl="0" marL="457200" marR="0" rtl="0" algn="just">
              <a:lnSpc>
                <a:spcPct val="100000"/>
              </a:lnSpc>
              <a:spcBef>
                <a:spcPts val="0"/>
              </a:spcBef>
              <a:spcAft>
                <a:spcPts val="0"/>
              </a:spcAft>
              <a:buClr>
                <a:schemeClr val="dk1"/>
              </a:buClr>
              <a:buSzPts val="1200"/>
              <a:buChar char="●"/>
            </a:pPr>
            <a:r>
              <a:rPr lang="en" sz="1200">
                <a:solidFill>
                  <a:schemeClr val="dk1"/>
                </a:solidFill>
              </a:rPr>
              <a:t>Complexity of the machine learning model: Multitask learning requires a complex machine learning </a:t>
            </a:r>
            <a:r>
              <a:rPr lang="en" sz="1200">
                <a:solidFill>
                  <a:srgbClr val="FFFF00"/>
                </a:solidFill>
              </a:rPr>
              <a:t>model that can perform multiple tasks</a:t>
            </a:r>
            <a:r>
              <a:rPr lang="en" sz="1200">
                <a:solidFill>
                  <a:schemeClr val="dk1"/>
                </a:solidFill>
              </a:rPr>
              <a:t> simultaneously. Developing and optimizing such a model can be challenging, and may require expertise in machine learning, computer vision, and medical imaging.</a:t>
            </a:r>
            <a:endParaRPr sz="1200">
              <a:solidFill>
                <a:schemeClr val="dk1"/>
              </a:solidFill>
            </a:endParaRPr>
          </a:p>
          <a:p>
            <a:pPr indent="0" lvl="0" marL="457200" marR="0" rtl="0" algn="just">
              <a:lnSpc>
                <a:spcPct val="100000"/>
              </a:lnSpc>
              <a:spcBef>
                <a:spcPts val="0"/>
              </a:spcBef>
              <a:spcAft>
                <a:spcPts val="0"/>
              </a:spcAft>
              <a:buNone/>
            </a:pPr>
            <a:r>
              <a:t/>
            </a:r>
            <a:endParaRPr sz="1200">
              <a:solidFill>
                <a:schemeClr val="dk1"/>
              </a:solidFill>
            </a:endParaRPr>
          </a:p>
          <a:p>
            <a:pPr indent="-304800" lvl="0" marL="457200" marR="0" rtl="0" algn="just">
              <a:lnSpc>
                <a:spcPct val="100000"/>
              </a:lnSpc>
              <a:spcBef>
                <a:spcPts val="0"/>
              </a:spcBef>
              <a:spcAft>
                <a:spcPts val="0"/>
              </a:spcAft>
              <a:buClr>
                <a:schemeClr val="dk1"/>
              </a:buClr>
              <a:buSzPts val="1200"/>
              <a:buChar char="●"/>
            </a:pPr>
            <a:r>
              <a:rPr lang="en" sz="1200">
                <a:solidFill>
                  <a:schemeClr val="dk1"/>
                </a:solidFill>
              </a:rPr>
              <a:t>Integration with existing healthcare systems: </a:t>
            </a:r>
            <a:r>
              <a:rPr lang="en" sz="1200">
                <a:solidFill>
                  <a:srgbClr val="FFFF00"/>
                </a:solidFill>
              </a:rPr>
              <a:t>Implementing the machine learning model</a:t>
            </a:r>
            <a:r>
              <a:rPr lang="en" sz="1200">
                <a:solidFill>
                  <a:schemeClr val="dk1"/>
                </a:solidFill>
              </a:rPr>
              <a:t> in a clinical setting may require integration with existing healthcare systems, which can be complex and time-consuming.</a:t>
            </a:r>
            <a:endParaRPr sz="1200">
              <a:solidFill>
                <a:schemeClr val="dk1"/>
              </a:solidFill>
            </a:endParaRPr>
          </a:p>
          <a:p>
            <a:pPr indent="0" lvl="0" marL="457200" marR="0" rtl="0" algn="just">
              <a:lnSpc>
                <a:spcPct val="100000"/>
              </a:lnSpc>
              <a:spcBef>
                <a:spcPts val="0"/>
              </a:spcBef>
              <a:spcAft>
                <a:spcPts val="0"/>
              </a:spcAft>
              <a:buNone/>
            </a:pPr>
            <a:r>
              <a:t/>
            </a:r>
            <a:endParaRPr sz="1200">
              <a:solidFill>
                <a:schemeClr val="dk1"/>
              </a:solidFill>
            </a:endParaRPr>
          </a:p>
          <a:p>
            <a:pPr indent="-298450" lvl="0" marL="457200" marR="0" rtl="0" algn="just">
              <a:lnSpc>
                <a:spcPct val="100000"/>
              </a:lnSpc>
              <a:spcBef>
                <a:spcPts val="0"/>
              </a:spcBef>
              <a:spcAft>
                <a:spcPts val="0"/>
              </a:spcAft>
              <a:buClr>
                <a:schemeClr val="dk1"/>
              </a:buClr>
              <a:buSzPts val="1100"/>
              <a:buChar char="●"/>
            </a:pPr>
            <a:r>
              <a:rPr lang="en" sz="1200">
                <a:solidFill>
                  <a:schemeClr val="dk1"/>
                </a:solidFill>
              </a:rPr>
              <a:t>Ethical considerations: The use of machine learning for medical diagnosis raises </a:t>
            </a:r>
            <a:r>
              <a:rPr lang="en" sz="1200">
                <a:solidFill>
                  <a:srgbClr val="FFFF00"/>
                </a:solidFill>
              </a:rPr>
              <a:t>ethical considerations, including privacy, fairness, and accountability.</a:t>
            </a:r>
            <a:r>
              <a:rPr lang="en" sz="1100">
                <a:solidFill>
                  <a:schemeClr val="dk1"/>
                </a:solidFill>
              </a:rPr>
              <a:t> </a:t>
            </a:r>
            <a:endParaRPr sz="1000">
              <a:solidFill>
                <a:srgbClr val="D1D5DB"/>
              </a:solidFill>
              <a:highlight>
                <a:srgbClr val="444654"/>
              </a:highlight>
              <a:latin typeface="Roboto"/>
              <a:ea typeface="Roboto"/>
              <a:cs typeface="Roboto"/>
              <a:sym typeface="Roboto"/>
            </a:endParaRPr>
          </a:p>
        </p:txBody>
      </p:sp>
      <p:sp>
        <p:nvSpPr>
          <p:cNvPr id="108" name="Google Shape;108;p18"/>
          <p:cNvSpPr txBox="1"/>
          <p:nvPr/>
        </p:nvSpPr>
        <p:spPr>
          <a:xfrm>
            <a:off x="411200" y="1154775"/>
            <a:ext cx="198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FFFF"/>
                </a:solidFill>
              </a:rPr>
              <a:t>Limited </a:t>
            </a:r>
            <a:r>
              <a:rPr lang="en">
                <a:solidFill>
                  <a:srgbClr val="00FFFF"/>
                </a:solidFill>
              </a:rPr>
              <a:t>Availability</a:t>
            </a:r>
            <a:endParaRPr>
              <a:solidFill>
                <a:srgbClr val="00FFFF"/>
              </a:solidFill>
            </a:endParaRPr>
          </a:p>
        </p:txBody>
      </p:sp>
      <p:sp>
        <p:nvSpPr>
          <p:cNvPr id="109" name="Google Shape;109;p18"/>
          <p:cNvSpPr txBox="1"/>
          <p:nvPr/>
        </p:nvSpPr>
        <p:spPr>
          <a:xfrm>
            <a:off x="411200" y="1621175"/>
            <a:ext cx="198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FFFF"/>
                </a:solidFill>
              </a:rPr>
              <a:t>Interpreting Results</a:t>
            </a:r>
            <a:endParaRPr>
              <a:solidFill>
                <a:srgbClr val="00FFFF"/>
              </a:solidFill>
            </a:endParaRPr>
          </a:p>
        </p:txBody>
      </p:sp>
      <p:sp>
        <p:nvSpPr>
          <p:cNvPr id="110" name="Google Shape;110;p18"/>
          <p:cNvSpPr txBox="1"/>
          <p:nvPr/>
        </p:nvSpPr>
        <p:spPr>
          <a:xfrm>
            <a:off x="411200" y="2087575"/>
            <a:ext cx="198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FFFF"/>
                </a:solidFill>
              </a:rPr>
              <a:t>Complexity of Model</a:t>
            </a:r>
            <a:endParaRPr>
              <a:solidFill>
                <a:srgbClr val="00FFFF"/>
              </a:solidFill>
            </a:endParaRPr>
          </a:p>
        </p:txBody>
      </p:sp>
      <p:sp>
        <p:nvSpPr>
          <p:cNvPr id="111" name="Google Shape;111;p18"/>
          <p:cNvSpPr txBox="1"/>
          <p:nvPr/>
        </p:nvSpPr>
        <p:spPr>
          <a:xfrm>
            <a:off x="411200" y="2553975"/>
            <a:ext cx="1981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FFFF"/>
                </a:solidFill>
              </a:rPr>
              <a:t>Integration</a:t>
            </a:r>
            <a:r>
              <a:rPr lang="en">
                <a:solidFill>
                  <a:srgbClr val="00FFFF"/>
                </a:solidFill>
              </a:rPr>
              <a:t> with Existing System</a:t>
            </a:r>
            <a:endParaRPr>
              <a:solidFill>
                <a:srgbClr val="00FFFF"/>
              </a:solidFill>
            </a:endParaRPr>
          </a:p>
        </p:txBody>
      </p:sp>
      <p:sp>
        <p:nvSpPr>
          <p:cNvPr id="112" name="Google Shape;112;p18"/>
          <p:cNvSpPr txBox="1"/>
          <p:nvPr/>
        </p:nvSpPr>
        <p:spPr>
          <a:xfrm>
            <a:off x="411200" y="3235775"/>
            <a:ext cx="198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FFFF"/>
                </a:solidFill>
              </a:rPr>
              <a:t>Ethical Issues</a:t>
            </a:r>
            <a:endParaRPr>
              <a:solidFill>
                <a:srgbClr val="00FFFF"/>
              </a:solidFill>
            </a:endParaRPr>
          </a:p>
        </p:txBody>
      </p:sp>
      <p:cxnSp>
        <p:nvCxnSpPr>
          <p:cNvPr id="113" name="Google Shape;113;p18"/>
          <p:cNvCxnSpPr/>
          <p:nvPr/>
        </p:nvCxnSpPr>
        <p:spPr>
          <a:xfrm flipH="1">
            <a:off x="2235300" y="804875"/>
            <a:ext cx="1117500" cy="510600"/>
          </a:xfrm>
          <a:prstGeom prst="straightConnector1">
            <a:avLst/>
          </a:prstGeom>
          <a:noFill/>
          <a:ln cap="flat" cmpd="sng" w="9525">
            <a:solidFill>
              <a:schemeClr val="accent4"/>
            </a:solidFill>
            <a:prstDash val="solid"/>
            <a:round/>
            <a:headEnd len="med" w="med" type="none"/>
            <a:tailEnd len="med" w="med" type="triangle"/>
          </a:ln>
        </p:spPr>
      </p:cxnSp>
      <p:cxnSp>
        <p:nvCxnSpPr>
          <p:cNvPr id="114" name="Google Shape;114;p18"/>
          <p:cNvCxnSpPr/>
          <p:nvPr/>
        </p:nvCxnSpPr>
        <p:spPr>
          <a:xfrm flipH="1">
            <a:off x="2235325" y="1540050"/>
            <a:ext cx="1121400" cy="276300"/>
          </a:xfrm>
          <a:prstGeom prst="straightConnector1">
            <a:avLst/>
          </a:prstGeom>
          <a:noFill/>
          <a:ln cap="flat" cmpd="sng" w="9525">
            <a:solidFill>
              <a:schemeClr val="accent4"/>
            </a:solidFill>
            <a:prstDash val="solid"/>
            <a:round/>
            <a:headEnd len="med" w="med" type="none"/>
            <a:tailEnd len="med" w="med" type="triangle"/>
          </a:ln>
        </p:spPr>
      </p:cxnSp>
      <p:cxnSp>
        <p:nvCxnSpPr>
          <p:cNvPr id="115" name="Google Shape;115;p18"/>
          <p:cNvCxnSpPr/>
          <p:nvPr/>
        </p:nvCxnSpPr>
        <p:spPr>
          <a:xfrm rot="10800000">
            <a:off x="2258975" y="2297675"/>
            <a:ext cx="1098600" cy="336000"/>
          </a:xfrm>
          <a:prstGeom prst="straightConnector1">
            <a:avLst/>
          </a:prstGeom>
          <a:noFill/>
          <a:ln cap="flat" cmpd="sng" w="9525">
            <a:solidFill>
              <a:schemeClr val="accent4"/>
            </a:solidFill>
            <a:prstDash val="solid"/>
            <a:round/>
            <a:headEnd len="med" w="med" type="none"/>
            <a:tailEnd len="med" w="med" type="triangle"/>
          </a:ln>
        </p:spPr>
      </p:cxnSp>
      <p:cxnSp>
        <p:nvCxnSpPr>
          <p:cNvPr id="116" name="Google Shape;116;p18"/>
          <p:cNvCxnSpPr/>
          <p:nvPr/>
        </p:nvCxnSpPr>
        <p:spPr>
          <a:xfrm rot="10800000">
            <a:off x="2130650" y="2868650"/>
            <a:ext cx="1217400" cy="860400"/>
          </a:xfrm>
          <a:prstGeom prst="straightConnector1">
            <a:avLst/>
          </a:prstGeom>
          <a:noFill/>
          <a:ln cap="flat" cmpd="sng" w="9525">
            <a:solidFill>
              <a:schemeClr val="accent4"/>
            </a:solidFill>
            <a:prstDash val="solid"/>
            <a:round/>
            <a:headEnd len="med" w="med" type="none"/>
            <a:tailEnd len="med" w="med" type="triangle"/>
          </a:ln>
        </p:spPr>
      </p:cxnSp>
      <p:cxnSp>
        <p:nvCxnSpPr>
          <p:cNvPr id="117" name="Google Shape;117;p18"/>
          <p:cNvCxnSpPr/>
          <p:nvPr/>
        </p:nvCxnSpPr>
        <p:spPr>
          <a:xfrm rot="10800000">
            <a:off x="2025900" y="3437025"/>
            <a:ext cx="1326900" cy="1030200"/>
          </a:xfrm>
          <a:prstGeom prst="straightConnector1">
            <a:avLst/>
          </a:prstGeom>
          <a:noFill/>
          <a:ln cap="flat" cmpd="sng" w="9525">
            <a:solidFill>
              <a:schemeClr val="accent4"/>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1" name="Shape 121"/>
        <p:cNvGrpSpPr/>
        <p:nvPr/>
      </p:nvGrpSpPr>
      <p:grpSpPr>
        <a:xfrm>
          <a:off x="0" y="0"/>
          <a:ext cx="0" cy="0"/>
          <a:chOff x="0" y="0"/>
          <a:chExt cx="0" cy="0"/>
        </a:xfrm>
      </p:grpSpPr>
      <p:sp>
        <p:nvSpPr>
          <p:cNvPr id="122" name="Google Shape;122;p19"/>
          <p:cNvSpPr txBox="1"/>
          <p:nvPr/>
        </p:nvSpPr>
        <p:spPr>
          <a:xfrm>
            <a:off x="3072000" y="0"/>
            <a:ext cx="3000000" cy="5541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lang="en" sz="2400">
                <a:solidFill>
                  <a:srgbClr val="00FF00"/>
                </a:solidFill>
                <a:latin typeface="Georgia"/>
                <a:ea typeface="Georgia"/>
                <a:cs typeface="Georgia"/>
                <a:sym typeface="Georgia"/>
              </a:rPr>
              <a:t>Interesting Parts</a:t>
            </a:r>
            <a:endParaRPr/>
          </a:p>
        </p:txBody>
      </p:sp>
      <p:sp>
        <p:nvSpPr>
          <p:cNvPr id="123" name="Google Shape;123;p19"/>
          <p:cNvSpPr txBox="1"/>
          <p:nvPr/>
        </p:nvSpPr>
        <p:spPr>
          <a:xfrm>
            <a:off x="512550" y="554100"/>
            <a:ext cx="8118900" cy="4386900"/>
          </a:xfrm>
          <a:prstGeom prst="rect">
            <a:avLst/>
          </a:prstGeom>
          <a:noFill/>
          <a:ln>
            <a:noFill/>
          </a:ln>
        </p:spPr>
        <p:txBody>
          <a:bodyPr anchorCtr="0" anchor="t" bIns="91425" lIns="91425" spcFirstLastPara="1" rIns="91425" wrap="square" tIns="91425">
            <a:spAutoFit/>
          </a:bodyPr>
          <a:lstStyle/>
          <a:p>
            <a:pPr indent="-311150" lvl="0" marL="457200" marR="0" rtl="0" algn="just">
              <a:lnSpc>
                <a:spcPct val="100000"/>
              </a:lnSpc>
              <a:spcBef>
                <a:spcPts val="0"/>
              </a:spcBef>
              <a:spcAft>
                <a:spcPts val="0"/>
              </a:spcAft>
              <a:buClr>
                <a:schemeClr val="dk1"/>
              </a:buClr>
              <a:buSzPts val="1300"/>
              <a:buChar char="●"/>
            </a:pPr>
            <a:r>
              <a:rPr lang="en" sz="1300">
                <a:solidFill>
                  <a:srgbClr val="FFFF00"/>
                </a:solidFill>
              </a:rPr>
              <a:t>Multitask learning approach</a:t>
            </a:r>
            <a:r>
              <a:rPr lang="en" sz="1300">
                <a:solidFill>
                  <a:schemeClr val="dk1"/>
                </a:solidFill>
              </a:rPr>
              <a:t>: The project uses a multitask learning approach to simultaneously train a machine learning model to perform multiple related tasks, which can improve the accuracy and efficiency of pneumonia detection on chest X-ray images.</a:t>
            </a:r>
            <a:endParaRPr sz="1300">
              <a:solidFill>
                <a:schemeClr val="dk1"/>
              </a:solidFill>
            </a:endParaRPr>
          </a:p>
          <a:p>
            <a:pPr indent="0" lvl="0" marL="457200" marR="0" rtl="0" algn="just">
              <a:lnSpc>
                <a:spcPct val="100000"/>
              </a:lnSpc>
              <a:spcBef>
                <a:spcPts val="0"/>
              </a:spcBef>
              <a:spcAft>
                <a:spcPts val="0"/>
              </a:spcAft>
              <a:buNone/>
            </a:pPr>
            <a:r>
              <a:t/>
            </a:r>
            <a:endParaRPr sz="1300">
              <a:solidFill>
                <a:schemeClr val="dk1"/>
              </a:solidFill>
            </a:endParaRPr>
          </a:p>
          <a:p>
            <a:pPr indent="-311150" lvl="0" marL="457200" marR="0" rtl="0" algn="just">
              <a:lnSpc>
                <a:spcPct val="100000"/>
              </a:lnSpc>
              <a:spcBef>
                <a:spcPts val="0"/>
              </a:spcBef>
              <a:spcAft>
                <a:spcPts val="0"/>
              </a:spcAft>
              <a:buClr>
                <a:schemeClr val="dk1"/>
              </a:buClr>
              <a:buSzPts val="1300"/>
              <a:buChar char="●"/>
            </a:pPr>
            <a:r>
              <a:rPr lang="en" sz="1300">
                <a:solidFill>
                  <a:srgbClr val="FFFF00"/>
                </a:solidFill>
              </a:rPr>
              <a:t>Use of medical imaging data</a:t>
            </a:r>
            <a:r>
              <a:rPr lang="en" sz="1300">
                <a:solidFill>
                  <a:schemeClr val="dk1"/>
                </a:solidFill>
              </a:rPr>
              <a:t>: The project involves the use of medical imaging data, which is a challenging and important area of research in machine learning. The project can help to improve the accuracy of medical image analysis and diagnosis, which can have significant implications for patient care.</a:t>
            </a:r>
            <a:endParaRPr sz="1300">
              <a:solidFill>
                <a:schemeClr val="dk1"/>
              </a:solidFill>
            </a:endParaRPr>
          </a:p>
          <a:p>
            <a:pPr indent="0" lvl="0" marL="457200" marR="0" rtl="0" algn="just">
              <a:lnSpc>
                <a:spcPct val="100000"/>
              </a:lnSpc>
              <a:spcBef>
                <a:spcPts val="0"/>
              </a:spcBef>
              <a:spcAft>
                <a:spcPts val="0"/>
              </a:spcAft>
              <a:buNone/>
            </a:pPr>
            <a:r>
              <a:t/>
            </a:r>
            <a:endParaRPr sz="1300">
              <a:solidFill>
                <a:schemeClr val="dk1"/>
              </a:solidFill>
            </a:endParaRPr>
          </a:p>
          <a:p>
            <a:pPr indent="-311150" lvl="0" marL="457200" marR="0" rtl="0" algn="just">
              <a:lnSpc>
                <a:spcPct val="100000"/>
              </a:lnSpc>
              <a:spcBef>
                <a:spcPts val="0"/>
              </a:spcBef>
              <a:spcAft>
                <a:spcPts val="0"/>
              </a:spcAft>
              <a:buClr>
                <a:schemeClr val="dk1"/>
              </a:buClr>
              <a:buSzPts val="1300"/>
              <a:buChar char="●"/>
            </a:pPr>
            <a:r>
              <a:rPr lang="en" sz="1300">
                <a:solidFill>
                  <a:srgbClr val="FFFF00"/>
                </a:solidFill>
              </a:rPr>
              <a:t>Potential for broader applications:</a:t>
            </a:r>
            <a:r>
              <a:rPr lang="en" sz="1300">
                <a:solidFill>
                  <a:schemeClr val="dk1"/>
                </a:solidFill>
              </a:rPr>
              <a:t> The project can provide a framework for the development of other machine learning models for medical image analysis, which could have broader applications in healthcare and beyond.</a:t>
            </a:r>
            <a:endParaRPr sz="1300">
              <a:solidFill>
                <a:schemeClr val="dk1"/>
              </a:solidFill>
            </a:endParaRPr>
          </a:p>
          <a:p>
            <a:pPr indent="0" lvl="0" marL="457200" marR="0" rtl="0" algn="just">
              <a:lnSpc>
                <a:spcPct val="100000"/>
              </a:lnSpc>
              <a:spcBef>
                <a:spcPts val="0"/>
              </a:spcBef>
              <a:spcAft>
                <a:spcPts val="0"/>
              </a:spcAft>
              <a:buNone/>
            </a:pPr>
            <a:r>
              <a:t/>
            </a:r>
            <a:endParaRPr sz="1300">
              <a:solidFill>
                <a:schemeClr val="dk1"/>
              </a:solidFill>
            </a:endParaRPr>
          </a:p>
          <a:p>
            <a:pPr indent="-311150" lvl="0" marL="457200" marR="0" rtl="0" algn="just">
              <a:lnSpc>
                <a:spcPct val="100000"/>
              </a:lnSpc>
              <a:spcBef>
                <a:spcPts val="0"/>
              </a:spcBef>
              <a:spcAft>
                <a:spcPts val="0"/>
              </a:spcAft>
              <a:buClr>
                <a:schemeClr val="dk1"/>
              </a:buClr>
              <a:buSzPts val="1300"/>
              <a:buChar char="●"/>
            </a:pPr>
            <a:r>
              <a:rPr lang="en" sz="1300">
                <a:solidFill>
                  <a:srgbClr val="FFFF00"/>
                </a:solidFill>
              </a:rPr>
              <a:t>Potential to improve patient outcomes:</a:t>
            </a:r>
            <a:r>
              <a:rPr lang="en" sz="1300">
                <a:solidFill>
                  <a:schemeClr val="dk1"/>
                </a:solidFill>
              </a:rPr>
              <a:t> The project has the potential to improve patient outcomes by improving the accuracy and efficiency of pneumonia diagnosis, which can lead to earlier and more effective treatment.</a:t>
            </a:r>
            <a:endParaRPr sz="1300">
              <a:solidFill>
                <a:schemeClr val="dk1"/>
              </a:solidFill>
            </a:endParaRPr>
          </a:p>
          <a:p>
            <a:pPr indent="0" lvl="0" marL="457200" marR="0" rtl="0" algn="just">
              <a:lnSpc>
                <a:spcPct val="100000"/>
              </a:lnSpc>
              <a:spcBef>
                <a:spcPts val="0"/>
              </a:spcBef>
              <a:spcAft>
                <a:spcPts val="0"/>
              </a:spcAft>
              <a:buNone/>
            </a:pPr>
            <a:r>
              <a:t/>
            </a:r>
            <a:endParaRPr sz="1300">
              <a:solidFill>
                <a:schemeClr val="dk1"/>
              </a:solidFill>
            </a:endParaRPr>
          </a:p>
          <a:p>
            <a:pPr indent="-311150" lvl="0" marL="457200" marR="0" rtl="0" algn="just">
              <a:lnSpc>
                <a:spcPct val="100000"/>
              </a:lnSpc>
              <a:spcBef>
                <a:spcPts val="0"/>
              </a:spcBef>
              <a:spcAft>
                <a:spcPts val="0"/>
              </a:spcAft>
              <a:buClr>
                <a:schemeClr val="dk1"/>
              </a:buClr>
              <a:buSzPts val="1300"/>
              <a:buChar char="●"/>
            </a:pPr>
            <a:r>
              <a:rPr lang="en" sz="1300">
                <a:solidFill>
                  <a:srgbClr val="FFFF00"/>
                </a:solidFill>
              </a:rPr>
              <a:t>Addressing a challenging problem:</a:t>
            </a:r>
            <a:r>
              <a:rPr lang="en" sz="1300">
                <a:solidFill>
                  <a:schemeClr val="dk1"/>
                </a:solidFill>
              </a:rPr>
              <a:t> Pneumonia is a challenging disease to diagnose accurately, and traditional methods of diagnosis can be subjective and prone to errors. The project addresses this challenging problem by developing a machine learning model that can improve the accuracy of pneumonia diagnosis on chest X-ray images.</a:t>
            </a:r>
            <a:endParaRPr sz="1300">
              <a:solidFill>
                <a:srgbClr val="D1D5DB"/>
              </a:solidFill>
              <a:highlight>
                <a:srgbClr val="444654"/>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7" name="Shape 127"/>
        <p:cNvGrpSpPr/>
        <p:nvPr/>
      </p:nvGrpSpPr>
      <p:grpSpPr>
        <a:xfrm>
          <a:off x="0" y="0"/>
          <a:ext cx="0" cy="0"/>
          <a:chOff x="0" y="0"/>
          <a:chExt cx="0" cy="0"/>
        </a:xfrm>
      </p:grpSpPr>
      <p:sp>
        <p:nvSpPr>
          <p:cNvPr id="128" name="Google Shape;128;p20"/>
          <p:cNvSpPr txBox="1"/>
          <p:nvPr/>
        </p:nvSpPr>
        <p:spPr>
          <a:xfrm>
            <a:off x="3072000" y="74775"/>
            <a:ext cx="3000000" cy="5541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lang="en" sz="2400">
                <a:solidFill>
                  <a:srgbClr val="00FF00"/>
                </a:solidFill>
                <a:latin typeface="Georgia"/>
                <a:ea typeface="Georgia"/>
                <a:cs typeface="Georgia"/>
                <a:sym typeface="Georgia"/>
              </a:rPr>
              <a:t>If Start it Over</a:t>
            </a:r>
            <a:endParaRPr/>
          </a:p>
        </p:txBody>
      </p:sp>
      <p:sp>
        <p:nvSpPr>
          <p:cNvPr id="129" name="Google Shape;129;p20"/>
          <p:cNvSpPr txBox="1"/>
          <p:nvPr/>
        </p:nvSpPr>
        <p:spPr>
          <a:xfrm>
            <a:off x="284075" y="1173675"/>
            <a:ext cx="4448100" cy="3186300"/>
          </a:xfrm>
          <a:prstGeom prst="rect">
            <a:avLst/>
          </a:prstGeom>
          <a:noFill/>
          <a:ln>
            <a:noFill/>
          </a:ln>
        </p:spPr>
        <p:txBody>
          <a:bodyPr anchorCtr="0" anchor="t" bIns="91425" lIns="91425" spcFirstLastPara="1" rIns="91425" wrap="square" tIns="91425">
            <a:spAutoFit/>
          </a:bodyPr>
          <a:lstStyle/>
          <a:p>
            <a:pPr indent="-311150" lvl="0" marL="457200" marR="0" rtl="0" algn="just">
              <a:lnSpc>
                <a:spcPct val="100000"/>
              </a:lnSpc>
              <a:spcBef>
                <a:spcPts val="0"/>
              </a:spcBef>
              <a:spcAft>
                <a:spcPts val="0"/>
              </a:spcAft>
              <a:buClr>
                <a:schemeClr val="dk1"/>
              </a:buClr>
              <a:buSzPts val="1300"/>
              <a:buChar char="●"/>
            </a:pPr>
            <a:r>
              <a:rPr lang="en" sz="1300">
                <a:solidFill>
                  <a:schemeClr val="dk1"/>
                </a:solidFill>
              </a:rPr>
              <a:t>Define the scope and objectives of the project</a:t>
            </a:r>
            <a:endParaRPr sz="1300">
              <a:solidFill>
                <a:schemeClr val="dk1"/>
              </a:solidFill>
            </a:endParaRPr>
          </a:p>
          <a:p>
            <a:pPr indent="0" lvl="0" marL="457200" marR="0" rtl="0" algn="just">
              <a:lnSpc>
                <a:spcPct val="100000"/>
              </a:lnSpc>
              <a:spcBef>
                <a:spcPts val="0"/>
              </a:spcBef>
              <a:spcAft>
                <a:spcPts val="0"/>
              </a:spcAft>
              <a:buNone/>
            </a:pPr>
            <a:r>
              <a:t/>
            </a:r>
            <a:endParaRPr sz="1300">
              <a:solidFill>
                <a:schemeClr val="dk1"/>
              </a:solidFill>
            </a:endParaRPr>
          </a:p>
          <a:p>
            <a:pPr indent="-311150" lvl="0" marL="457200" marR="0" rtl="0" algn="just">
              <a:lnSpc>
                <a:spcPct val="100000"/>
              </a:lnSpc>
              <a:spcBef>
                <a:spcPts val="0"/>
              </a:spcBef>
              <a:spcAft>
                <a:spcPts val="0"/>
              </a:spcAft>
              <a:buClr>
                <a:srgbClr val="FF9900"/>
              </a:buClr>
              <a:buSzPts val="1300"/>
              <a:buChar char="●"/>
            </a:pPr>
            <a:r>
              <a:rPr lang="en" sz="1300">
                <a:solidFill>
                  <a:srgbClr val="FF9900"/>
                </a:solidFill>
              </a:rPr>
              <a:t>Gather and preprocess data</a:t>
            </a:r>
            <a:endParaRPr sz="1300">
              <a:solidFill>
                <a:srgbClr val="FF9900"/>
              </a:solidFill>
            </a:endParaRPr>
          </a:p>
          <a:p>
            <a:pPr indent="0" lvl="0" marL="457200" marR="0" rtl="0" algn="just">
              <a:lnSpc>
                <a:spcPct val="100000"/>
              </a:lnSpc>
              <a:spcBef>
                <a:spcPts val="0"/>
              </a:spcBef>
              <a:spcAft>
                <a:spcPts val="0"/>
              </a:spcAft>
              <a:buNone/>
            </a:pPr>
            <a:r>
              <a:t/>
            </a:r>
            <a:endParaRPr sz="1300">
              <a:solidFill>
                <a:schemeClr val="dk1"/>
              </a:solidFill>
            </a:endParaRPr>
          </a:p>
          <a:p>
            <a:pPr indent="-311150" lvl="0" marL="457200" marR="0" rtl="0" algn="just">
              <a:lnSpc>
                <a:spcPct val="100000"/>
              </a:lnSpc>
              <a:spcBef>
                <a:spcPts val="0"/>
              </a:spcBef>
              <a:spcAft>
                <a:spcPts val="0"/>
              </a:spcAft>
              <a:buClr>
                <a:schemeClr val="dk1"/>
              </a:buClr>
              <a:buSzPts val="1300"/>
              <a:buChar char="●"/>
            </a:pPr>
            <a:r>
              <a:rPr lang="en" sz="1300">
                <a:solidFill>
                  <a:schemeClr val="dk1"/>
                </a:solidFill>
              </a:rPr>
              <a:t>Develop a machine learning model</a:t>
            </a:r>
            <a:endParaRPr sz="1300">
              <a:solidFill>
                <a:schemeClr val="dk1"/>
              </a:solidFill>
            </a:endParaRPr>
          </a:p>
          <a:p>
            <a:pPr indent="0" lvl="0" marL="457200" marR="0" rtl="0" algn="just">
              <a:lnSpc>
                <a:spcPct val="100000"/>
              </a:lnSpc>
              <a:spcBef>
                <a:spcPts val="0"/>
              </a:spcBef>
              <a:spcAft>
                <a:spcPts val="0"/>
              </a:spcAft>
              <a:buNone/>
            </a:pPr>
            <a:r>
              <a:t/>
            </a:r>
            <a:endParaRPr sz="1300">
              <a:solidFill>
                <a:schemeClr val="dk1"/>
              </a:solidFill>
            </a:endParaRPr>
          </a:p>
          <a:p>
            <a:pPr indent="-311150" lvl="0" marL="457200" marR="0" rtl="0" algn="just">
              <a:lnSpc>
                <a:spcPct val="100000"/>
              </a:lnSpc>
              <a:spcBef>
                <a:spcPts val="0"/>
              </a:spcBef>
              <a:spcAft>
                <a:spcPts val="0"/>
              </a:spcAft>
              <a:buClr>
                <a:schemeClr val="dk1"/>
              </a:buClr>
              <a:buSzPts val="1300"/>
              <a:buChar char="●"/>
            </a:pPr>
            <a:r>
              <a:rPr lang="en" sz="1300">
                <a:solidFill>
                  <a:schemeClr val="dk1"/>
                </a:solidFill>
              </a:rPr>
              <a:t>Implement multitask learning</a:t>
            </a:r>
            <a:endParaRPr sz="1300">
              <a:solidFill>
                <a:schemeClr val="dk1"/>
              </a:solidFill>
            </a:endParaRPr>
          </a:p>
          <a:p>
            <a:pPr indent="0" lvl="0" marL="457200" marR="0" rtl="0" algn="just">
              <a:lnSpc>
                <a:spcPct val="100000"/>
              </a:lnSpc>
              <a:spcBef>
                <a:spcPts val="0"/>
              </a:spcBef>
              <a:spcAft>
                <a:spcPts val="0"/>
              </a:spcAft>
              <a:buNone/>
            </a:pPr>
            <a:r>
              <a:t/>
            </a:r>
            <a:endParaRPr sz="1300">
              <a:solidFill>
                <a:schemeClr val="dk1"/>
              </a:solidFill>
            </a:endParaRPr>
          </a:p>
          <a:p>
            <a:pPr indent="-311150" lvl="0" marL="457200" marR="0" rtl="0" algn="just">
              <a:lnSpc>
                <a:spcPct val="100000"/>
              </a:lnSpc>
              <a:spcBef>
                <a:spcPts val="0"/>
              </a:spcBef>
              <a:spcAft>
                <a:spcPts val="0"/>
              </a:spcAft>
              <a:buClr>
                <a:schemeClr val="dk1"/>
              </a:buClr>
              <a:buSzPts val="1300"/>
              <a:buChar char="●"/>
            </a:pPr>
            <a:r>
              <a:rPr lang="en" sz="1300">
                <a:solidFill>
                  <a:schemeClr val="dk1"/>
                </a:solidFill>
              </a:rPr>
              <a:t>Evaluate and refine the model</a:t>
            </a:r>
            <a:endParaRPr sz="1300">
              <a:solidFill>
                <a:schemeClr val="dk1"/>
              </a:solidFill>
            </a:endParaRPr>
          </a:p>
          <a:p>
            <a:pPr indent="0" lvl="0" marL="457200" marR="0" rtl="0" algn="just">
              <a:lnSpc>
                <a:spcPct val="100000"/>
              </a:lnSpc>
              <a:spcBef>
                <a:spcPts val="0"/>
              </a:spcBef>
              <a:spcAft>
                <a:spcPts val="0"/>
              </a:spcAft>
              <a:buNone/>
            </a:pPr>
            <a:r>
              <a:t/>
            </a:r>
            <a:endParaRPr sz="1300">
              <a:solidFill>
                <a:schemeClr val="dk1"/>
              </a:solidFill>
            </a:endParaRPr>
          </a:p>
          <a:p>
            <a:pPr indent="-311150" lvl="0" marL="457200" marR="0" rtl="0" algn="just">
              <a:lnSpc>
                <a:spcPct val="100000"/>
              </a:lnSpc>
              <a:spcBef>
                <a:spcPts val="0"/>
              </a:spcBef>
              <a:spcAft>
                <a:spcPts val="0"/>
              </a:spcAft>
              <a:buClr>
                <a:schemeClr val="dk1"/>
              </a:buClr>
              <a:buSzPts val="1300"/>
              <a:buChar char="●"/>
            </a:pPr>
            <a:r>
              <a:rPr lang="en" sz="1300">
                <a:solidFill>
                  <a:schemeClr val="dk1"/>
                </a:solidFill>
              </a:rPr>
              <a:t>Validate the model</a:t>
            </a:r>
            <a:endParaRPr sz="1300">
              <a:solidFill>
                <a:schemeClr val="dk1"/>
              </a:solidFill>
            </a:endParaRPr>
          </a:p>
          <a:p>
            <a:pPr indent="0" lvl="0" marL="457200" marR="0" rtl="0" algn="just">
              <a:lnSpc>
                <a:spcPct val="100000"/>
              </a:lnSpc>
              <a:spcBef>
                <a:spcPts val="0"/>
              </a:spcBef>
              <a:spcAft>
                <a:spcPts val="0"/>
              </a:spcAft>
              <a:buNone/>
            </a:pPr>
            <a:r>
              <a:t/>
            </a:r>
            <a:endParaRPr sz="1300">
              <a:solidFill>
                <a:schemeClr val="dk1"/>
              </a:solidFill>
            </a:endParaRPr>
          </a:p>
          <a:p>
            <a:pPr indent="-311150" lvl="0" marL="457200" marR="0" rtl="0" algn="just">
              <a:lnSpc>
                <a:spcPct val="100000"/>
              </a:lnSpc>
              <a:spcBef>
                <a:spcPts val="0"/>
              </a:spcBef>
              <a:spcAft>
                <a:spcPts val="0"/>
              </a:spcAft>
              <a:buClr>
                <a:schemeClr val="dk1"/>
              </a:buClr>
              <a:buSzPts val="1300"/>
              <a:buChar char="●"/>
            </a:pPr>
            <a:r>
              <a:rPr lang="en" sz="1300">
                <a:solidFill>
                  <a:schemeClr val="dk1"/>
                </a:solidFill>
              </a:rPr>
              <a:t>Integrate the model into clinical practice</a:t>
            </a:r>
            <a:endParaRPr sz="1300">
              <a:solidFill>
                <a:schemeClr val="dk1"/>
              </a:solidFill>
            </a:endParaRPr>
          </a:p>
          <a:p>
            <a:pPr indent="0" lvl="0" marL="457200" marR="0" rtl="0" algn="just">
              <a:lnSpc>
                <a:spcPct val="100000"/>
              </a:lnSpc>
              <a:spcBef>
                <a:spcPts val="0"/>
              </a:spcBef>
              <a:spcAft>
                <a:spcPts val="0"/>
              </a:spcAft>
              <a:buNone/>
            </a:pPr>
            <a:r>
              <a:t/>
            </a:r>
            <a:endParaRPr sz="1300">
              <a:solidFill>
                <a:schemeClr val="dk1"/>
              </a:solidFill>
            </a:endParaRPr>
          </a:p>
          <a:p>
            <a:pPr indent="-311150" lvl="0" marL="457200" marR="0" rtl="0" algn="just">
              <a:lnSpc>
                <a:spcPct val="100000"/>
              </a:lnSpc>
              <a:spcBef>
                <a:spcPts val="0"/>
              </a:spcBef>
              <a:spcAft>
                <a:spcPts val="0"/>
              </a:spcAft>
              <a:buClr>
                <a:schemeClr val="dk1"/>
              </a:buClr>
              <a:buSzPts val="1300"/>
              <a:buChar char="●"/>
            </a:pPr>
            <a:r>
              <a:rPr lang="en" sz="1300">
                <a:solidFill>
                  <a:schemeClr val="dk1"/>
                </a:solidFill>
              </a:rPr>
              <a:t>Monitor and update the model</a:t>
            </a:r>
            <a:endParaRPr sz="1200">
              <a:solidFill>
                <a:srgbClr val="D1D5DB"/>
              </a:solidFill>
              <a:highlight>
                <a:srgbClr val="444654"/>
              </a:highlight>
              <a:latin typeface="Roboto"/>
              <a:ea typeface="Roboto"/>
              <a:cs typeface="Roboto"/>
              <a:sym typeface="Roboto"/>
            </a:endParaRPr>
          </a:p>
        </p:txBody>
      </p:sp>
      <p:sp>
        <p:nvSpPr>
          <p:cNvPr id="130" name="Google Shape;130;p20"/>
          <p:cNvSpPr txBox="1"/>
          <p:nvPr/>
        </p:nvSpPr>
        <p:spPr>
          <a:xfrm>
            <a:off x="515850" y="788775"/>
            <a:ext cx="7991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rgbClr val="FFFF00"/>
                </a:solidFill>
              </a:rPr>
              <a:t>Process of Starting MTL for Pneumonia Detection on Chest X-Ray Images</a:t>
            </a:r>
            <a:endParaRPr>
              <a:solidFill>
                <a:srgbClr val="FFFF00"/>
              </a:solidFill>
            </a:endParaRPr>
          </a:p>
        </p:txBody>
      </p:sp>
      <p:cxnSp>
        <p:nvCxnSpPr>
          <p:cNvPr id="131" name="Google Shape;131;p20"/>
          <p:cNvCxnSpPr/>
          <p:nvPr/>
        </p:nvCxnSpPr>
        <p:spPr>
          <a:xfrm rot="10800000">
            <a:off x="3065050" y="1771950"/>
            <a:ext cx="2190600" cy="426000"/>
          </a:xfrm>
          <a:prstGeom prst="straightConnector1">
            <a:avLst/>
          </a:prstGeom>
          <a:noFill/>
          <a:ln cap="flat" cmpd="sng" w="9525">
            <a:solidFill>
              <a:srgbClr val="00FFFF"/>
            </a:solidFill>
            <a:prstDash val="solid"/>
            <a:round/>
            <a:headEnd len="med" w="med" type="none"/>
            <a:tailEnd len="med" w="med" type="triangle"/>
          </a:ln>
        </p:spPr>
      </p:cxnSp>
      <p:sp>
        <p:nvSpPr>
          <p:cNvPr id="132" name="Google Shape;132;p20"/>
          <p:cNvSpPr txBox="1"/>
          <p:nvPr/>
        </p:nvSpPr>
        <p:spPr>
          <a:xfrm>
            <a:off x="5315450" y="1629775"/>
            <a:ext cx="3648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Here, We want to update if we start Over, because,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Limitation of labeled data</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Image clearity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Class Imbalance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6" name="Shape 136"/>
        <p:cNvGrpSpPr/>
        <p:nvPr/>
      </p:nvGrpSpPr>
      <p:grpSpPr>
        <a:xfrm>
          <a:off x="0" y="0"/>
          <a:ext cx="0" cy="0"/>
          <a:chOff x="0" y="0"/>
          <a:chExt cx="0" cy="0"/>
        </a:xfrm>
      </p:grpSpPr>
      <p:sp>
        <p:nvSpPr>
          <p:cNvPr id="137" name="Google Shape;137;p21"/>
          <p:cNvSpPr txBox="1"/>
          <p:nvPr/>
        </p:nvSpPr>
        <p:spPr>
          <a:xfrm>
            <a:off x="2134800" y="258275"/>
            <a:ext cx="4874400" cy="554100"/>
          </a:xfrm>
          <a:prstGeom prst="rect">
            <a:avLst/>
          </a:prstGeom>
          <a:noFill/>
          <a:ln>
            <a:noFill/>
          </a:ln>
        </p:spPr>
        <p:txBody>
          <a:bodyPr anchorCtr="0" anchor="t" bIns="91425" lIns="91425" spcFirstLastPara="1" rIns="91425" wrap="square" tIns="91425">
            <a:spAutoFit/>
          </a:bodyPr>
          <a:lstStyle/>
          <a:p>
            <a:pPr indent="0" lvl="0" marL="457200" marR="0" rtl="0" algn="ctr">
              <a:lnSpc>
                <a:spcPct val="150000"/>
              </a:lnSpc>
              <a:spcBef>
                <a:spcPts val="0"/>
              </a:spcBef>
              <a:spcAft>
                <a:spcPts val="0"/>
              </a:spcAft>
              <a:buNone/>
            </a:pPr>
            <a:r>
              <a:rPr lang="en" sz="2400">
                <a:solidFill>
                  <a:srgbClr val="00FF00"/>
                </a:solidFill>
                <a:latin typeface="Georgia"/>
                <a:ea typeface="Georgia"/>
                <a:cs typeface="Georgia"/>
                <a:sym typeface="Georgia"/>
              </a:rPr>
              <a:t>Lessons from Project</a:t>
            </a:r>
            <a:endParaRPr sz="2400">
              <a:solidFill>
                <a:srgbClr val="00FF00"/>
              </a:solidFill>
              <a:latin typeface="Georgia"/>
              <a:ea typeface="Georgia"/>
              <a:cs typeface="Georgia"/>
              <a:sym typeface="Georgia"/>
            </a:endParaRPr>
          </a:p>
        </p:txBody>
      </p:sp>
      <p:sp>
        <p:nvSpPr>
          <p:cNvPr id="138" name="Google Shape;138;p21"/>
          <p:cNvSpPr txBox="1"/>
          <p:nvPr/>
        </p:nvSpPr>
        <p:spPr>
          <a:xfrm>
            <a:off x="186900" y="1521925"/>
            <a:ext cx="5259600" cy="2385900"/>
          </a:xfrm>
          <a:prstGeom prst="rect">
            <a:avLst/>
          </a:prstGeom>
          <a:noFill/>
          <a:ln>
            <a:noFill/>
          </a:ln>
        </p:spPr>
        <p:txBody>
          <a:bodyPr anchorCtr="0" anchor="t" bIns="91425" lIns="91425" spcFirstLastPara="1" rIns="91425" wrap="square" tIns="91425">
            <a:spAutoFit/>
          </a:bodyPr>
          <a:lstStyle/>
          <a:p>
            <a:pPr indent="-311150" lvl="0" marL="457200" marR="0" rtl="0" algn="just">
              <a:lnSpc>
                <a:spcPct val="100000"/>
              </a:lnSpc>
              <a:spcBef>
                <a:spcPts val="0"/>
              </a:spcBef>
              <a:spcAft>
                <a:spcPts val="0"/>
              </a:spcAft>
              <a:buClr>
                <a:schemeClr val="dk1"/>
              </a:buClr>
              <a:buSzPts val="1300"/>
              <a:buChar char="●"/>
            </a:pPr>
            <a:r>
              <a:rPr lang="en" sz="1300">
                <a:solidFill>
                  <a:schemeClr val="dk1"/>
                </a:solidFill>
              </a:rPr>
              <a:t>Multitask learning can improve the accuracy and efficiency of medical image analysis</a:t>
            </a:r>
            <a:endParaRPr sz="1300">
              <a:solidFill>
                <a:schemeClr val="dk1"/>
              </a:solidFill>
            </a:endParaRPr>
          </a:p>
          <a:p>
            <a:pPr indent="0" lvl="0" marL="457200" marR="0" rtl="0" algn="just">
              <a:lnSpc>
                <a:spcPct val="100000"/>
              </a:lnSpc>
              <a:spcBef>
                <a:spcPts val="0"/>
              </a:spcBef>
              <a:spcAft>
                <a:spcPts val="0"/>
              </a:spcAft>
              <a:buNone/>
            </a:pPr>
            <a:r>
              <a:t/>
            </a:r>
            <a:endParaRPr sz="1300">
              <a:solidFill>
                <a:schemeClr val="dk1"/>
              </a:solidFill>
            </a:endParaRPr>
          </a:p>
          <a:p>
            <a:pPr indent="-311150" lvl="0" marL="457200" marR="0" rtl="0" algn="just">
              <a:lnSpc>
                <a:spcPct val="100000"/>
              </a:lnSpc>
              <a:spcBef>
                <a:spcPts val="0"/>
              </a:spcBef>
              <a:spcAft>
                <a:spcPts val="0"/>
              </a:spcAft>
              <a:buClr>
                <a:schemeClr val="dk1"/>
              </a:buClr>
              <a:buSzPts val="1300"/>
              <a:buChar char="●"/>
            </a:pPr>
            <a:r>
              <a:rPr lang="en" sz="1300">
                <a:solidFill>
                  <a:schemeClr val="dk1"/>
                </a:solidFill>
              </a:rPr>
              <a:t>Machine learning can address challenging problems in healthcare</a:t>
            </a:r>
            <a:endParaRPr sz="1300">
              <a:solidFill>
                <a:schemeClr val="dk1"/>
              </a:solidFill>
            </a:endParaRPr>
          </a:p>
          <a:p>
            <a:pPr indent="0" lvl="0" marL="457200" marR="0" rtl="0" algn="just">
              <a:lnSpc>
                <a:spcPct val="100000"/>
              </a:lnSpc>
              <a:spcBef>
                <a:spcPts val="0"/>
              </a:spcBef>
              <a:spcAft>
                <a:spcPts val="0"/>
              </a:spcAft>
              <a:buNone/>
            </a:pPr>
            <a:r>
              <a:t/>
            </a:r>
            <a:endParaRPr sz="1300">
              <a:solidFill>
                <a:schemeClr val="dk1"/>
              </a:solidFill>
            </a:endParaRPr>
          </a:p>
          <a:p>
            <a:pPr indent="-311150" lvl="0" marL="457200" marR="0" rtl="0" algn="just">
              <a:lnSpc>
                <a:spcPct val="100000"/>
              </a:lnSpc>
              <a:spcBef>
                <a:spcPts val="0"/>
              </a:spcBef>
              <a:spcAft>
                <a:spcPts val="0"/>
              </a:spcAft>
              <a:buClr>
                <a:schemeClr val="dk1"/>
              </a:buClr>
              <a:buSzPts val="1300"/>
              <a:buChar char="●"/>
            </a:pPr>
            <a:r>
              <a:rPr lang="en" sz="1300">
                <a:solidFill>
                  <a:schemeClr val="dk1"/>
                </a:solidFill>
              </a:rPr>
              <a:t>Preprocessing is important for medical image analysis</a:t>
            </a:r>
            <a:endParaRPr sz="1300">
              <a:solidFill>
                <a:schemeClr val="dk1"/>
              </a:solidFill>
            </a:endParaRPr>
          </a:p>
          <a:p>
            <a:pPr indent="0" lvl="0" marL="457200" marR="0" rtl="0" algn="just">
              <a:lnSpc>
                <a:spcPct val="100000"/>
              </a:lnSpc>
              <a:spcBef>
                <a:spcPts val="0"/>
              </a:spcBef>
              <a:spcAft>
                <a:spcPts val="0"/>
              </a:spcAft>
              <a:buNone/>
            </a:pPr>
            <a:r>
              <a:t/>
            </a:r>
            <a:endParaRPr sz="1300">
              <a:solidFill>
                <a:schemeClr val="dk1"/>
              </a:solidFill>
            </a:endParaRPr>
          </a:p>
          <a:p>
            <a:pPr indent="-311150" lvl="0" marL="457200" marR="0" rtl="0" algn="just">
              <a:lnSpc>
                <a:spcPct val="100000"/>
              </a:lnSpc>
              <a:spcBef>
                <a:spcPts val="0"/>
              </a:spcBef>
              <a:spcAft>
                <a:spcPts val="0"/>
              </a:spcAft>
              <a:buClr>
                <a:schemeClr val="dk1"/>
              </a:buClr>
              <a:buSzPts val="1300"/>
              <a:buChar char="●"/>
            </a:pPr>
            <a:r>
              <a:rPr lang="en" sz="1300">
                <a:solidFill>
                  <a:schemeClr val="dk1"/>
                </a:solidFill>
              </a:rPr>
              <a:t>Collaboration with healthcare professionals is crucial</a:t>
            </a:r>
            <a:endParaRPr sz="1300">
              <a:solidFill>
                <a:schemeClr val="dk1"/>
              </a:solidFill>
            </a:endParaRPr>
          </a:p>
          <a:p>
            <a:pPr indent="0" lvl="0" marL="457200" marR="0" rtl="0" algn="just">
              <a:lnSpc>
                <a:spcPct val="100000"/>
              </a:lnSpc>
              <a:spcBef>
                <a:spcPts val="0"/>
              </a:spcBef>
              <a:spcAft>
                <a:spcPts val="0"/>
              </a:spcAft>
              <a:buNone/>
            </a:pPr>
            <a:r>
              <a:t/>
            </a:r>
            <a:endParaRPr sz="1300">
              <a:solidFill>
                <a:schemeClr val="dk1"/>
              </a:solidFill>
            </a:endParaRPr>
          </a:p>
          <a:p>
            <a:pPr indent="-311150" lvl="0" marL="457200" marR="0" rtl="0" algn="just">
              <a:lnSpc>
                <a:spcPct val="100000"/>
              </a:lnSpc>
              <a:spcBef>
                <a:spcPts val="0"/>
              </a:spcBef>
              <a:spcAft>
                <a:spcPts val="0"/>
              </a:spcAft>
              <a:buClr>
                <a:schemeClr val="dk1"/>
              </a:buClr>
              <a:buSzPts val="1300"/>
              <a:buChar char="●"/>
            </a:pPr>
            <a:r>
              <a:rPr lang="en" sz="1300">
                <a:solidFill>
                  <a:schemeClr val="dk1"/>
                </a:solidFill>
              </a:rPr>
              <a:t>Continuous monitoring and updates are important</a:t>
            </a:r>
            <a:endParaRPr sz="1200">
              <a:solidFill>
                <a:srgbClr val="D1D5DB"/>
              </a:solidFill>
              <a:highlight>
                <a:srgbClr val="444654"/>
              </a:highlight>
              <a:latin typeface="Roboto"/>
              <a:ea typeface="Roboto"/>
              <a:cs typeface="Roboto"/>
              <a:sym typeface="Roboto"/>
            </a:endParaRPr>
          </a:p>
        </p:txBody>
      </p:sp>
      <p:pic>
        <p:nvPicPr>
          <p:cNvPr id="139" name="Google Shape;139;p21"/>
          <p:cNvPicPr preferRelativeResize="0"/>
          <p:nvPr/>
        </p:nvPicPr>
        <p:blipFill>
          <a:blip r:embed="rId3">
            <a:alphaModFix/>
          </a:blip>
          <a:stretch>
            <a:fillRect/>
          </a:stretch>
        </p:blipFill>
        <p:spPr>
          <a:xfrm>
            <a:off x="5446500" y="812375"/>
            <a:ext cx="3604900" cy="3604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