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897b927d5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897b927d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f1813e337e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f1813e337e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f1813e337e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f1813e337e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f1813e337e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f1813e337e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f1813e337e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f1813e337e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1813e337e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1813e337e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1813e337e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1813e337e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1813e337e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1813e337e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1813e337e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1813e337e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f1813e337e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f1813e337e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hyperlink" Target="https://data.mendeley.com/datasets/rscbjbr9sj/2" TargetMode="External"/><Relationship Id="rId9" Type="http://schemas.openxmlformats.org/officeDocument/2006/relationships/hyperlink" Target="https://link.springer.com/article/10.1007/s11042-018-6463-x" TargetMode="External"/><Relationship Id="rId5" Type="http://schemas.openxmlformats.org/officeDocument/2006/relationships/hyperlink" Target="https://www.kaggle.com/datasets/paultimothymooney/chest-xray-pneumonia" TargetMode="External"/><Relationship Id="rId6" Type="http://schemas.openxmlformats.org/officeDocument/2006/relationships/hyperlink" Target="https://blogs.sap.com/2020/06/28/digital-covid-19-detection-kit-based-on-chest-x-ray-using-machine-learning-and-sap-conversational-ai/" TargetMode="External"/><Relationship Id="rId7" Type="http://schemas.openxmlformats.org/officeDocument/2006/relationships/hyperlink" Target="https://glassboxmedicine.com/2019/02/10/radiology-normal-chest-x-rays/" TargetMode="External"/><Relationship Id="rId8" Type="http://schemas.openxmlformats.org/officeDocument/2006/relationships/hyperlink" Target="https://dl.acm.org/doi/fullHtml/10.1145/343180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55225" y="158575"/>
            <a:ext cx="8451600" cy="11082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b="1" lang="en" sz="3000">
                <a:solidFill>
                  <a:srgbClr val="FFFFFF"/>
                </a:solidFill>
              </a:rPr>
              <a:t>Multitask learning for Pneumonia Detection on Chest X-Ray Images</a:t>
            </a:r>
            <a:endParaRPr b="1" sz="3000">
              <a:solidFill>
                <a:srgbClr val="FFFFFF"/>
              </a:solidFill>
            </a:endParaRPr>
          </a:p>
        </p:txBody>
      </p:sp>
      <p:sp>
        <p:nvSpPr>
          <p:cNvPr id="55" name="Google Shape;55;p13"/>
          <p:cNvSpPr txBox="1"/>
          <p:nvPr>
            <p:ph idx="1" type="subTitle"/>
          </p:nvPr>
        </p:nvSpPr>
        <p:spPr>
          <a:xfrm>
            <a:off x="1437700" y="2667963"/>
            <a:ext cx="3262800" cy="12690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600">
                <a:solidFill>
                  <a:srgbClr val="00FF00"/>
                </a:solidFill>
                <a:latin typeface="Georgia"/>
                <a:ea typeface="Georgia"/>
                <a:cs typeface="Georgia"/>
                <a:sym typeface="Georgia"/>
              </a:rPr>
              <a:t>Presented By:</a:t>
            </a:r>
            <a:endParaRPr sz="1600">
              <a:solidFill>
                <a:srgbClr val="00FF00"/>
              </a:solidFill>
              <a:latin typeface="Georgia"/>
              <a:ea typeface="Georgia"/>
              <a:cs typeface="Georgia"/>
              <a:sym typeface="Georgia"/>
            </a:endParaRPr>
          </a:p>
          <a:p>
            <a:pPr indent="0" lvl="0" marL="0" marR="0" rtl="0" algn="ctr">
              <a:lnSpc>
                <a:spcPct val="100000"/>
              </a:lnSpc>
              <a:spcBef>
                <a:spcPts val="0"/>
              </a:spcBef>
              <a:spcAft>
                <a:spcPts val="0"/>
              </a:spcAft>
              <a:buNone/>
            </a:pPr>
            <a:r>
              <a:rPr lang="en" sz="1200">
                <a:solidFill>
                  <a:schemeClr val="lt1"/>
                </a:solidFill>
                <a:latin typeface="Georgia"/>
                <a:ea typeface="Georgia"/>
                <a:cs typeface="Georgia"/>
                <a:sym typeface="Georgia"/>
              </a:rPr>
              <a:t>Sushil R Deore</a:t>
            </a:r>
            <a:endParaRPr sz="1200">
              <a:solidFill>
                <a:schemeClr val="lt1"/>
              </a:solidFill>
              <a:latin typeface="Georgia"/>
              <a:ea typeface="Georgia"/>
              <a:cs typeface="Georgia"/>
              <a:sym typeface="Georgia"/>
            </a:endParaRPr>
          </a:p>
          <a:p>
            <a:pPr indent="0" lvl="0" marL="0" marR="0" rtl="0" algn="ctr">
              <a:lnSpc>
                <a:spcPct val="100000"/>
              </a:lnSpc>
              <a:spcBef>
                <a:spcPts val="0"/>
              </a:spcBef>
              <a:spcAft>
                <a:spcPts val="0"/>
              </a:spcAft>
              <a:buNone/>
            </a:pPr>
            <a:r>
              <a:rPr lang="en" sz="1200">
                <a:solidFill>
                  <a:schemeClr val="lt1"/>
                </a:solidFill>
                <a:latin typeface="Georgia"/>
                <a:ea typeface="Georgia"/>
                <a:cs typeface="Georgia"/>
                <a:sym typeface="Georgia"/>
              </a:rPr>
              <a:t>Charan  Singh</a:t>
            </a:r>
            <a:endParaRPr sz="1200">
              <a:solidFill>
                <a:schemeClr val="lt1"/>
              </a:solidFill>
              <a:latin typeface="Georgia"/>
              <a:ea typeface="Georgia"/>
              <a:cs typeface="Georgia"/>
              <a:sym typeface="Georgia"/>
            </a:endParaRPr>
          </a:p>
          <a:p>
            <a:pPr indent="0" lvl="0" marL="0" marR="0" rtl="0" algn="ctr">
              <a:lnSpc>
                <a:spcPct val="100000"/>
              </a:lnSpc>
              <a:spcBef>
                <a:spcPts val="0"/>
              </a:spcBef>
              <a:spcAft>
                <a:spcPts val="0"/>
              </a:spcAft>
              <a:buNone/>
            </a:pPr>
            <a:r>
              <a:rPr lang="en" sz="1200">
                <a:solidFill>
                  <a:schemeClr val="lt1"/>
                </a:solidFill>
                <a:latin typeface="Georgia"/>
                <a:ea typeface="Georgia"/>
                <a:cs typeface="Georgia"/>
                <a:sym typeface="Georgia"/>
              </a:rPr>
              <a:t>Vishadh Sawant</a:t>
            </a:r>
            <a:endParaRPr sz="800">
              <a:solidFill>
                <a:schemeClr val="lt1"/>
              </a:solidFill>
              <a:latin typeface="Georgia"/>
              <a:ea typeface="Georgia"/>
              <a:cs typeface="Georgia"/>
              <a:sym typeface="Georgia"/>
            </a:endParaRPr>
          </a:p>
        </p:txBody>
      </p:sp>
      <p:pic>
        <p:nvPicPr>
          <p:cNvPr id="56" name="Google Shape;56;p13"/>
          <p:cNvPicPr preferRelativeResize="0"/>
          <p:nvPr/>
        </p:nvPicPr>
        <p:blipFill>
          <a:blip r:embed="rId3">
            <a:alphaModFix/>
          </a:blip>
          <a:stretch>
            <a:fillRect/>
          </a:stretch>
        </p:blipFill>
        <p:spPr>
          <a:xfrm>
            <a:off x="4949175" y="1420263"/>
            <a:ext cx="3407002" cy="2726599"/>
          </a:xfrm>
          <a:prstGeom prst="rect">
            <a:avLst/>
          </a:prstGeom>
          <a:noFill/>
          <a:ln>
            <a:noFill/>
          </a:ln>
        </p:spPr>
      </p:pic>
      <p:sp>
        <p:nvSpPr>
          <p:cNvPr id="57" name="Google Shape;57;p13"/>
          <p:cNvSpPr txBox="1"/>
          <p:nvPr/>
        </p:nvSpPr>
        <p:spPr>
          <a:xfrm>
            <a:off x="1847800" y="1737550"/>
            <a:ext cx="2442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00FF00"/>
                </a:solidFill>
                <a:latin typeface="Georgia"/>
                <a:ea typeface="Georgia"/>
                <a:cs typeface="Georgia"/>
                <a:sym typeface="Georgia"/>
              </a:rPr>
              <a:t>Guided By:</a:t>
            </a:r>
            <a:endParaRPr sz="1600">
              <a:solidFill>
                <a:srgbClr val="00FF00"/>
              </a:solidFill>
              <a:latin typeface="Georgia"/>
              <a:ea typeface="Georgia"/>
              <a:cs typeface="Georgia"/>
              <a:sym typeface="Georgia"/>
            </a:endParaRPr>
          </a:p>
          <a:p>
            <a:pPr indent="0" lvl="0" marL="0" rtl="0" algn="ctr">
              <a:spcBef>
                <a:spcPts val="0"/>
              </a:spcBef>
              <a:spcAft>
                <a:spcPts val="0"/>
              </a:spcAft>
              <a:buNone/>
            </a:pPr>
            <a:r>
              <a:rPr lang="en" sz="1600">
                <a:solidFill>
                  <a:schemeClr val="lt1"/>
                </a:solidFill>
                <a:latin typeface="Georgia"/>
                <a:ea typeface="Georgia"/>
                <a:cs typeface="Georgia"/>
                <a:sym typeface="Georgia"/>
              </a:rPr>
              <a:t>Prof. Dr. Di Wu</a:t>
            </a:r>
            <a:endParaRPr sz="1600">
              <a:solidFill>
                <a:schemeClr val="lt1"/>
              </a:solidFill>
              <a:latin typeface="Georgia"/>
              <a:ea typeface="Georgia"/>
              <a:cs typeface="Georgia"/>
              <a:sym typeface="Georgia"/>
            </a:endParaRPr>
          </a:p>
        </p:txBody>
      </p:sp>
      <p:pic>
        <p:nvPicPr>
          <p:cNvPr id="58" name="Google Shape;58;p13"/>
          <p:cNvPicPr preferRelativeResize="0"/>
          <p:nvPr/>
        </p:nvPicPr>
        <p:blipFill>
          <a:blip r:embed="rId4">
            <a:alphaModFix/>
          </a:blip>
          <a:stretch>
            <a:fillRect/>
          </a:stretch>
        </p:blipFill>
        <p:spPr>
          <a:xfrm>
            <a:off x="7886375" y="4300349"/>
            <a:ext cx="1185580" cy="738900"/>
          </a:xfrm>
          <a:prstGeom prst="rect">
            <a:avLst/>
          </a:prstGeom>
          <a:noFill/>
          <a:ln>
            <a:noFill/>
          </a:ln>
        </p:spPr>
      </p:pic>
      <p:sp>
        <p:nvSpPr>
          <p:cNvPr id="59" name="Google Shape;59;p13"/>
          <p:cNvSpPr txBox="1"/>
          <p:nvPr/>
        </p:nvSpPr>
        <p:spPr>
          <a:xfrm>
            <a:off x="1184500" y="3999450"/>
            <a:ext cx="3769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5B409"/>
                </a:solidFill>
                <a:latin typeface="Georgia"/>
                <a:ea typeface="Georgia"/>
                <a:cs typeface="Georgia"/>
                <a:sym typeface="Georgia"/>
              </a:rPr>
              <a:t>University of Colorado Boulder</a:t>
            </a:r>
            <a:endParaRPr sz="1600">
              <a:solidFill>
                <a:srgbClr val="D5B409"/>
              </a:solidFill>
              <a:latin typeface="Georgia"/>
              <a:ea typeface="Georgia"/>
              <a:cs typeface="Georgia"/>
              <a:sym typeface="Georgia"/>
            </a:endParaRPr>
          </a:p>
          <a:p>
            <a:pPr indent="0" lvl="0" marL="0" rtl="0" algn="ctr">
              <a:spcBef>
                <a:spcPts val="0"/>
              </a:spcBef>
              <a:spcAft>
                <a:spcPts val="0"/>
              </a:spcAft>
              <a:buNone/>
            </a:pPr>
            <a:r>
              <a:rPr lang="en" sz="1200">
                <a:solidFill>
                  <a:schemeClr val="lt1"/>
                </a:solidFill>
                <a:latin typeface="Georgia"/>
                <a:ea typeface="Georgia"/>
                <a:cs typeface="Georgia"/>
                <a:sym typeface="Georgia"/>
              </a:rPr>
              <a:t>Master of Science in Data Science</a:t>
            </a:r>
            <a:endParaRPr sz="1200">
              <a:solidFill>
                <a:schemeClr val="lt1"/>
              </a:solidFill>
              <a:latin typeface="Georgia"/>
              <a:ea typeface="Georgia"/>
              <a:cs typeface="Georgia"/>
              <a:sym typeface="Georgia"/>
            </a:endParaRPr>
          </a:p>
          <a:p>
            <a:pPr indent="0" lvl="0" marL="0" rtl="0" algn="ctr">
              <a:spcBef>
                <a:spcPts val="0"/>
              </a:spcBef>
              <a:spcAft>
                <a:spcPts val="0"/>
              </a:spcAft>
              <a:buNone/>
            </a:pPr>
            <a:r>
              <a:rPr lang="en" sz="1200">
                <a:solidFill>
                  <a:schemeClr val="lt1"/>
                </a:solidFill>
                <a:latin typeface="Georgia"/>
                <a:ea typeface="Georgia"/>
                <a:cs typeface="Georgia"/>
                <a:sym typeface="Georgia"/>
              </a:rPr>
              <a:t>CSCI 5502-072</a:t>
            </a:r>
            <a:endParaRPr sz="1200">
              <a:solidFill>
                <a:schemeClr val="lt1"/>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 name="Shape 190"/>
        <p:cNvGrpSpPr/>
        <p:nvPr/>
      </p:nvGrpSpPr>
      <p:grpSpPr>
        <a:xfrm>
          <a:off x="0" y="0"/>
          <a:ext cx="0" cy="0"/>
          <a:chOff x="0" y="0"/>
          <a:chExt cx="0" cy="0"/>
        </a:xfrm>
      </p:grpSpPr>
      <p:sp>
        <p:nvSpPr>
          <p:cNvPr id="191" name="Google Shape;191;p22"/>
          <p:cNvSpPr txBox="1"/>
          <p:nvPr>
            <p:ph type="title"/>
          </p:nvPr>
        </p:nvSpPr>
        <p:spPr>
          <a:xfrm>
            <a:off x="2543400" y="99700"/>
            <a:ext cx="4057200" cy="73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FFFF00"/>
                </a:solidFill>
              </a:rPr>
              <a:t>Project Plan</a:t>
            </a:r>
            <a:endParaRPr b="1">
              <a:solidFill>
                <a:srgbClr val="FFFF00"/>
              </a:solidFill>
            </a:endParaRPr>
          </a:p>
        </p:txBody>
      </p:sp>
      <p:pic>
        <p:nvPicPr>
          <p:cNvPr id="192" name="Google Shape;192;p22"/>
          <p:cNvPicPr preferRelativeResize="0"/>
          <p:nvPr/>
        </p:nvPicPr>
        <p:blipFill>
          <a:blip r:embed="rId3">
            <a:alphaModFix/>
          </a:blip>
          <a:stretch>
            <a:fillRect/>
          </a:stretch>
        </p:blipFill>
        <p:spPr>
          <a:xfrm>
            <a:off x="7910575" y="67849"/>
            <a:ext cx="1185580" cy="738900"/>
          </a:xfrm>
          <a:prstGeom prst="rect">
            <a:avLst/>
          </a:prstGeom>
          <a:noFill/>
          <a:ln>
            <a:noFill/>
          </a:ln>
        </p:spPr>
      </p:pic>
      <p:pic>
        <p:nvPicPr>
          <p:cNvPr id="193" name="Google Shape;193;p22"/>
          <p:cNvPicPr preferRelativeResize="0"/>
          <p:nvPr/>
        </p:nvPicPr>
        <p:blipFill>
          <a:blip r:embed="rId4">
            <a:alphaModFix/>
          </a:blip>
          <a:stretch>
            <a:fillRect/>
          </a:stretch>
        </p:blipFill>
        <p:spPr>
          <a:xfrm>
            <a:off x="577250" y="1657350"/>
            <a:ext cx="8096400" cy="1828800"/>
          </a:xfrm>
          <a:prstGeom prst="rect">
            <a:avLst/>
          </a:prstGeom>
          <a:noFill/>
          <a:ln>
            <a:noFill/>
          </a:ln>
        </p:spPr>
      </p:pic>
      <p:sp>
        <p:nvSpPr>
          <p:cNvPr id="194" name="Google Shape;194;p22"/>
          <p:cNvSpPr txBox="1"/>
          <p:nvPr/>
        </p:nvSpPr>
        <p:spPr>
          <a:xfrm>
            <a:off x="3072000" y="35967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Georgia"/>
                <a:ea typeface="Georgia"/>
                <a:cs typeface="Georgia"/>
                <a:sym typeface="Georgia"/>
              </a:rPr>
              <a:t>Figure: Project Plan</a:t>
            </a:r>
            <a:endParaRPr>
              <a:solidFill>
                <a:schemeClr val="lt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8" name="Shape 198"/>
        <p:cNvGrpSpPr/>
        <p:nvPr/>
      </p:nvGrpSpPr>
      <p:grpSpPr>
        <a:xfrm>
          <a:off x="0" y="0"/>
          <a:ext cx="0" cy="0"/>
          <a:chOff x="0" y="0"/>
          <a:chExt cx="0" cy="0"/>
        </a:xfrm>
      </p:grpSpPr>
      <p:pic>
        <p:nvPicPr>
          <p:cNvPr id="199" name="Google Shape;199;p23"/>
          <p:cNvPicPr preferRelativeResize="0"/>
          <p:nvPr/>
        </p:nvPicPr>
        <p:blipFill>
          <a:blip r:embed="rId3">
            <a:alphaModFix/>
          </a:blip>
          <a:stretch>
            <a:fillRect/>
          </a:stretch>
        </p:blipFill>
        <p:spPr>
          <a:xfrm>
            <a:off x="7958425" y="65224"/>
            <a:ext cx="1185580" cy="738900"/>
          </a:xfrm>
          <a:prstGeom prst="rect">
            <a:avLst/>
          </a:prstGeom>
          <a:noFill/>
          <a:ln>
            <a:noFill/>
          </a:ln>
        </p:spPr>
      </p:pic>
      <p:sp>
        <p:nvSpPr>
          <p:cNvPr id="200" name="Google Shape;200;p23"/>
          <p:cNvSpPr txBox="1"/>
          <p:nvPr/>
        </p:nvSpPr>
        <p:spPr>
          <a:xfrm>
            <a:off x="308975" y="772500"/>
            <a:ext cx="8460900" cy="3714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Georgia"/>
              <a:buAutoNum type="arabicPeriod"/>
            </a:pPr>
            <a:r>
              <a:rPr lang="en">
                <a:solidFill>
                  <a:schemeClr val="lt1"/>
                </a:solidFill>
                <a:latin typeface="Georgia"/>
                <a:ea typeface="Georgia"/>
                <a:cs typeface="Georgia"/>
                <a:sym typeface="Georgia"/>
              </a:rPr>
              <a:t>Dataset link :</a:t>
            </a:r>
            <a:r>
              <a:rPr lang="en" u="sng">
                <a:solidFill>
                  <a:schemeClr val="accent5"/>
                </a:solidFill>
                <a:latin typeface="Georgia"/>
                <a:ea typeface="Georgia"/>
                <a:cs typeface="Georgia"/>
                <a:sym typeface="Georgia"/>
                <a:hlinkClick r:id="rId4">
                  <a:extLst>
                    <a:ext uri="{A12FA001-AC4F-418D-AE19-62706E023703}">
                      <ahyp:hlinkClr val="tx"/>
                    </a:ext>
                  </a:extLst>
                </a:hlinkClick>
              </a:rPr>
              <a:t>https://data.mendeley.com/datasets/rscbjbr9sj/2</a:t>
            </a:r>
            <a:r>
              <a:rPr lang="en">
                <a:solidFill>
                  <a:schemeClr val="lt1"/>
                </a:solidFill>
                <a:latin typeface="Georgia"/>
                <a:ea typeface="Georgia"/>
                <a:cs typeface="Georgia"/>
                <a:sym typeface="Georgia"/>
              </a:rPr>
              <a:t>		</a:t>
            </a:r>
            <a:r>
              <a:rPr lang="en" u="sng">
                <a:solidFill>
                  <a:schemeClr val="accent5"/>
                </a:solidFill>
                <a:latin typeface="Georgia"/>
                <a:ea typeface="Georgia"/>
                <a:cs typeface="Georgia"/>
                <a:sym typeface="Georgia"/>
                <a:hlinkClick r:id="rId5">
                  <a:extLst>
                    <a:ext uri="{A12FA001-AC4F-418D-AE19-62706E023703}">
                      <ahyp:hlinkClr val="tx"/>
                    </a:ext>
                  </a:extLst>
                </a:hlinkClick>
              </a:rPr>
              <a:t>https://www.kaggle.com/datasets/paultimothymooney/chest-xray-pneumonia</a:t>
            </a:r>
            <a:endParaRPr>
              <a:solidFill>
                <a:schemeClr val="lt1"/>
              </a:solidFill>
            </a:endParaRPr>
          </a:p>
          <a:p>
            <a:pPr indent="-317500" lvl="0" marL="457200" rtl="0" algn="l">
              <a:spcBef>
                <a:spcPts val="0"/>
              </a:spcBef>
              <a:spcAft>
                <a:spcPts val="0"/>
              </a:spcAft>
              <a:buClr>
                <a:schemeClr val="lt1"/>
              </a:buClr>
              <a:buSzPts val="1400"/>
              <a:buAutoNum type="arabicPeriod"/>
            </a:pPr>
            <a:r>
              <a:rPr lang="en" u="sng">
                <a:solidFill>
                  <a:schemeClr val="accent5"/>
                </a:solidFill>
                <a:latin typeface="Georgia"/>
                <a:ea typeface="Georgia"/>
                <a:cs typeface="Georgia"/>
                <a:sym typeface="Georgia"/>
                <a:hlinkClick r:id="rId6">
                  <a:extLst>
                    <a:ext uri="{A12FA001-AC4F-418D-AE19-62706E023703}">
                      <ahyp:hlinkClr val="tx"/>
                    </a:ext>
                  </a:extLst>
                </a:hlinkClick>
              </a:rPr>
              <a:t>https://blogs.sap.com/2020/06/28/digital-covid-19-detection-kit-based-on-chest-x-ray-using-machine-learning-and-sap-conversational-ai/</a:t>
            </a:r>
            <a:endParaRPr>
              <a:solidFill>
                <a:schemeClr val="lt1"/>
              </a:solidFill>
            </a:endParaRPr>
          </a:p>
          <a:p>
            <a:pPr indent="-317500" lvl="0" marL="457200" rtl="0" algn="l">
              <a:lnSpc>
                <a:spcPct val="91283"/>
              </a:lnSpc>
              <a:spcBef>
                <a:spcPts val="0"/>
              </a:spcBef>
              <a:spcAft>
                <a:spcPts val="0"/>
              </a:spcAft>
              <a:buClr>
                <a:schemeClr val="lt1"/>
              </a:buClr>
              <a:buSzPts val="1400"/>
              <a:buFont typeface="Georgia"/>
              <a:buAutoNum type="arabicPeriod"/>
            </a:pPr>
            <a:r>
              <a:rPr lang="en" u="sng">
                <a:solidFill>
                  <a:schemeClr val="hlink"/>
                </a:solidFill>
                <a:latin typeface="Georgia"/>
                <a:ea typeface="Georgia"/>
                <a:cs typeface="Georgia"/>
                <a:sym typeface="Georgia"/>
                <a:hlinkClick r:id="rId7"/>
              </a:rPr>
              <a:t>https://glassboxmedicine.com/2019/02/10/radiology-normal-chest-x-rays/</a:t>
            </a:r>
            <a:endParaRPr>
              <a:solidFill>
                <a:schemeClr val="lt1"/>
              </a:solidFill>
              <a:latin typeface="Georgia"/>
              <a:ea typeface="Georgia"/>
              <a:cs typeface="Georgia"/>
              <a:sym typeface="Georgia"/>
            </a:endParaRPr>
          </a:p>
          <a:p>
            <a:pPr indent="-317500" lvl="0" marL="457200" rtl="0" algn="l">
              <a:lnSpc>
                <a:spcPct val="91283"/>
              </a:lnSpc>
              <a:spcBef>
                <a:spcPts val="0"/>
              </a:spcBef>
              <a:spcAft>
                <a:spcPts val="0"/>
              </a:spcAft>
              <a:buClr>
                <a:schemeClr val="lt1"/>
              </a:buClr>
              <a:buSzPts val="1400"/>
              <a:buFont typeface="Georgia"/>
              <a:buAutoNum type="arabicPeriod"/>
            </a:pPr>
            <a:r>
              <a:rPr lang="en" u="sng">
                <a:solidFill>
                  <a:schemeClr val="hlink"/>
                </a:solidFill>
                <a:latin typeface="Georgia"/>
                <a:ea typeface="Georgia"/>
                <a:cs typeface="Georgia"/>
                <a:sym typeface="Georgia"/>
                <a:hlinkClick r:id="rId8"/>
              </a:rPr>
              <a:t>https://dl.acm.org/doi/fullHtml/10.1145/3431804</a:t>
            </a:r>
            <a:endParaRPr>
              <a:solidFill>
                <a:schemeClr val="lt1"/>
              </a:solidFill>
              <a:latin typeface="Georgia"/>
              <a:ea typeface="Georgia"/>
              <a:cs typeface="Georgia"/>
              <a:sym typeface="Georgia"/>
            </a:endParaRPr>
          </a:p>
          <a:p>
            <a:pPr indent="-317500" lvl="0" marL="457200" rtl="0" algn="l">
              <a:lnSpc>
                <a:spcPct val="91283"/>
              </a:lnSpc>
              <a:spcBef>
                <a:spcPts val="0"/>
              </a:spcBef>
              <a:spcAft>
                <a:spcPts val="0"/>
              </a:spcAft>
              <a:buClr>
                <a:schemeClr val="lt1"/>
              </a:buClr>
              <a:buSzPts val="1400"/>
              <a:buFont typeface="Georgia"/>
              <a:buAutoNum type="arabicPeriod"/>
            </a:pPr>
            <a:r>
              <a:rPr lang="en" u="sng">
                <a:solidFill>
                  <a:schemeClr val="hlink"/>
                </a:solidFill>
                <a:latin typeface="Georgia"/>
                <a:ea typeface="Georgia"/>
                <a:cs typeface="Georgia"/>
                <a:sym typeface="Georgia"/>
                <a:hlinkClick r:id="rId9"/>
              </a:rPr>
              <a:t>https://link.springer.com/article/10.1007/s11042-018-6463-x</a:t>
            </a:r>
            <a:endParaRPr>
              <a:solidFill>
                <a:schemeClr val="lt1"/>
              </a:solidFill>
              <a:latin typeface="Georgia"/>
              <a:ea typeface="Georgia"/>
              <a:cs typeface="Georgia"/>
              <a:sym typeface="Georgia"/>
            </a:endParaRPr>
          </a:p>
          <a:p>
            <a:pPr indent="-317500" lvl="0" marL="457200" rtl="0" algn="l">
              <a:lnSpc>
                <a:spcPct val="91283"/>
              </a:lnSpc>
              <a:spcBef>
                <a:spcPts val="0"/>
              </a:spcBef>
              <a:spcAft>
                <a:spcPts val="0"/>
              </a:spcAft>
              <a:buClr>
                <a:schemeClr val="lt1"/>
              </a:buClr>
              <a:buSzPts val="1400"/>
              <a:buFont typeface="Georgia"/>
              <a:buAutoNum type="arabicPeriod"/>
            </a:pPr>
            <a:r>
              <a:rPr lang="en">
                <a:solidFill>
                  <a:schemeClr val="lt1"/>
                </a:solidFill>
                <a:latin typeface="Georgia"/>
                <a:ea typeface="Georgia"/>
                <a:cs typeface="Georgia"/>
                <a:sym typeface="Georgia"/>
              </a:rPr>
              <a:t>CheXNet: Radiologist-Level Pneumonia Detection on Chest X-Rays with Deep Learning</a:t>
            </a:r>
            <a:endParaRPr>
              <a:solidFill>
                <a:schemeClr val="lt1"/>
              </a:solidFill>
              <a:latin typeface="Georgia"/>
              <a:ea typeface="Georgia"/>
              <a:cs typeface="Georgia"/>
              <a:sym typeface="Georgia"/>
            </a:endParaRPr>
          </a:p>
          <a:p>
            <a:pPr indent="-317500" lvl="0" marL="457200" rtl="0" algn="l">
              <a:lnSpc>
                <a:spcPct val="123000"/>
              </a:lnSpc>
              <a:spcBef>
                <a:spcPts val="0"/>
              </a:spcBef>
              <a:spcAft>
                <a:spcPts val="0"/>
              </a:spcAft>
              <a:buClr>
                <a:schemeClr val="lt1"/>
              </a:buClr>
              <a:buSzPts val="1400"/>
              <a:buFont typeface="Georgia"/>
              <a:buAutoNum type="arabicPeriod"/>
            </a:pPr>
            <a:r>
              <a:rPr lang="en">
                <a:solidFill>
                  <a:schemeClr val="lt1"/>
                </a:solidFill>
                <a:latin typeface="Georgia"/>
                <a:ea typeface="Georgia"/>
                <a:cs typeface="Georgia"/>
                <a:sym typeface="Georgia"/>
              </a:rPr>
              <a:t>Pneumonia Detection on Chest X-ray Images Using Ensemble of Deep Convolutional Neural Networks</a:t>
            </a:r>
            <a:endParaRPr b="1" sz="3450">
              <a:solidFill>
                <a:schemeClr val="dk1"/>
              </a:solidFill>
              <a:highlight>
                <a:srgbClr val="FFFFFF"/>
              </a:highlight>
            </a:endParaRPr>
          </a:p>
          <a:p>
            <a:pPr indent="-317500" lvl="0" marL="457200" marR="0" rtl="0" algn="l">
              <a:lnSpc>
                <a:spcPct val="123000"/>
              </a:lnSpc>
              <a:spcBef>
                <a:spcPts val="0"/>
              </a:spcBef>
              <a:spcAft>
                <a:spcPts val="0"/>
              </a:spcAft>
              <a:buClr>
                <a:schemeClr val="lt1"/>
              </a:buClr>
              <a:buSzPts val="1400"/>
              <a:buFont typeface="Georgia"/>
              <a:buAutoNum type="arabicPeriod"/>
            </a:pPr>
            <a:r>
              <a:rPr lang="en">
                <a:solidFill>
                  <a:schemeClr val="lt1"/>
                </a:solidFill>
                <a:latin typeface="Georgia"/>
                <a:ea typeface="Georgia"/>
                <a:cs typeface="Georgia"/>
                <a:sym typeface="Georgia"/>
              </a:rPr>
              <a:t>Application of the AI System for Pneumonia Detection Using Chest X-Ray Images</a:t>
            </a:r>
            <a:endParaRPr>
              <a:solidFill>
                <a:schemeClr val="lt1"/>
              </a:solidFill>
              <a:latin typeface="Georgia"/>
              <a:ea typeface="Georgia"/>
              <a:cs typeface="Georgia"/>
              <a:sym typeface="Georgia"/>
            </a:endParaRPr>
          </a:p>
          <a:p>
            <a:pPr indent="-317500" lvl="0" marL="457200" marR="0" rtl="0" algn="l">
              <a:lnSpc>
                <a:spcPct val="123000"/>
              </a:lnSpc>
              <a:spcBef>
                <a:spcPts val="0"/>
              </a:spcBef>
              <a:spcAft>
                <a:spcPts val="0"/>
              </a:spcAft>
              <a:buClr>
                <a:schemeClr val="lt1"/>
              </a:buClr>
              <a:buSzPts val="1400"/>
              <a:buFont typeface="Georgia"/>
              <a:buAutoNum type="arabicPeriod"/>
            </a:pPr>
            <a:r>
              <a:rPr lang="en">
                <a:solidFill>
                  <a:schemeClr val="lt1"/>
                </a:solidFill>
                <a:latin typeface="Georgia"/>
                <a:ea typeface="Georgia"/>
                <a:cs typeface="Georgia"/>
                <a:sym typeface="Georgia"/>
              </a:rPr>
              <a:t>Auxiliary Tasks in Multitask learning</a:t>
            </a:r>
            <a:endParaRPr>
              <a:solidFill>
                <a:schemeClr val="lt1"/>
              </a:solidFill>
              <a:latin typeface="Georgia"/>
              <a:ea typeface="Georgia"/>
              <a:cs typeface="Georgia"/>
              <a:sym typeface="Georgia"/>
            </a:endParaRPr>
          </a:p>
          <a:p>
            <a:pPr indent="-317500" lvl="0" marL="457200" marR="0" rtl="0" algn="l">
              <a:lnSpc>
                <a:spcPct val="123000"/>
              </a:lnSpc>
              <a:spcBef>
                <a:spcPts val="0"/>
              </a:spcBef>
              <a:spcAft>
                <a:spcPts val="0"/>
              </a:spcAft>
              <a:buClr>
                <a:schemeClr val="lt1"/>
              </a:buClr>
              <a:buSzPts val="1400"/>
              <a:buFont typeface="Georgia"/>
              <a:buAutoNum type="arabicPeriod"/>
            </a:pPr>
            <a:r>
              <a:rPr lang="en">
                <a:solidFill>
                  <a:schemeClr val="lt1"/>
                </a:solidFill>
                <a:latin typeface="Georgia"/>
                <a:ea typeface="Georgia"/>
                <a:cs typeface="Georgia"/>
                <a:sym typeface="Georgia"/>
              </a:rPr>
              <a:t>Accurate tumor segmentation via octave convolution neural</a:t>
            </a:r>
            <a:endParaRPr>
              <a:solidFill>
                <a:schemeClr val="lt1"/>
              </a:solidFill>
              <a:latin typeface="Georgia"/>
              <a:ea typeface="Georgia"/>
              <a:cs typeface="Georgia"/>
              <a:sym typeface="Georgia"/>
            </a:endParaRPr>
          </a:p>
          <a:p>
            <a:pPr indent="-317500" lvl="0" marL="457200" marR="0" rtl="0" algn="l">
              <a:lnSpc>
                <a:spcPct val="123000"/>
              </a:lnSpc>
              <a:spcBef>
                <a:spcPts val="0"/>
              </a:spcBef>
              <a:spcAft>
                <a:spcPts val="0"/>
              </a:spcAft>
              <a:buClr>
                <a:schemeClr val="lt1"/>
              </a:buClr>
              <a:buSzPts val="1400"/>
              <a:buFont typeface="Georgia"/>
              <a:buAutoNum type="arabicPeriod"/>
            </a:pPr>
            <a:r>
              <a:rPr lang="en">
                <a:solidFill>
                  <a:schemeClr val="lt1"/>
                </a:solidFill>
                <a:latin typeface="Georgia"/>
                <a:ea typeface="Georgia"/>
                <a:cs typeface="Georgia"/>
                <a:sym typeface="Georgia"/>
              </a:rPr>
              <a:t>A deep feature learning model for Pneumonia detection applying a combination of mRMR feature selection and ml</a:t>
            </a:r>
            <a:endParaRPr>
              <a:solidFill>
                <a:schemeClr val="lt1"/>
              </a:solidFill>
              <a:latin typeface="Georgia"/>
              <a:ea typeface="Georgia"/>
              <a:cs typeface="Georgia"/>
              <a:sym typeface="Georgia"/>
            </a:endParaRPr>
          </a:p>
        </p:txBody>
      </p:sp>
      <p:sp>
        <p:nvSpPr>
          <p:cNvPr id="201" name="Google Shape;201;p23"/>
          <p:cNvSpPr txBox="1"/>
          <p:nvPr/>
        </p:nvSpPr>
        <p:spPr>
          <a:xfrm>
            <a:off x="2250150" y="188525"/>
            <a:ext cx="4643700" cy="615600"/>
          </a:xfrm>
          <a:prstGeom prst="rect">
            <a:avLst/>
          </a:prstGeom>
          <a:noFill/>
          <a:ln>
            <a:noFill/>
          </a:ln>
        </p:spPr>
        <p:txBody>
          <a:bodyPr anchorCtr="0" anchor="ctr" bIns="91425" lIns="91425" spcFirstLastPara="1" rIns="91425" wrap="square" tIns="91425">
            <a:spAutoFit/>
          </a:bodyPr>
          <a:lstStyle/>
          <a:p>
            <a:pPr indent="0" lvl="0" marL="457200" marR="0" rtl="0" algn="ctr">
              <a:lnSpc>
                <a:spcPct val="150000"/>
              </a:lnSpc>
              <a:spcBef>
                <a:spcPts val="0"/>
              </a:spcBef>
              <a:spcAft>
                <a:spcPts val="1200"/>
              </a:spcAft>
              <a:buNone/>
            </a:pPr>
            <a:r>
              <a:rPr b="1" lang="en" sz="2800">
                <a:solidFill>
                  <a:srgbClr val="FFFF00"/>
                </a:solidFill>
              </a:rPr>
              <a:t>References</a:t>
            </a:r>
            <a:endParaRPr b="1" sz="2800">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311700" y="2192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FFFF00"/>
                </a:solidFill>
              </a:rPr>
              <a:t>Contents</a:t>
            </a:r>
            <a:r>
              <a:rPr lang="en"/>
              <a:t>:</a:t>
            </a:r>
            <a:endParaRPr/>
          </a:p>
        </p:txBody>
      </p:sp>
      <p:sp>
        <p:nvSpPr>
          <p:cNvPr id="65" name="Google Shape;65;p14"/>
          <p:cNvSpPr txBox="1"/>
          <p:nvPr>
            <p:ph idx="1" type="body"/>
          </p:nvPr>
        </p:nvSpPr>
        <p:spPr>
          <a:xfrm>
            <a:off x="393100" y="1230200"/>
            <a:ext cx="4668900" cy="3173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Introduction on Pneumonia </a:t>
            </a:r>
            <a:r>
              <a:rPr lang="en" sz="1600">
                <a:solidFill>
                  <a:schemeClr val="lt1"/>
                </a:solidFill>
                <a:latin typeface="Georgia"/>
                <a:ea typeface="Georgia"/>
                <a:cs typeface="Georgia"/>
                <a:sym typeface="Georgia"/>
              </a:rPr>
              <a:t>Detection Problem</a:t>
            </a:r>
            <a:endParaRPr sz="1600">
              <a:solidFill>
                <a:schemeClr val="lt1"/>
              </a:solidFill>
              <a:latin typeface="Georgia"/>
              <a:ea typeface="Georgia"/>
              <a:cs typeface="Georgia"/>
              <a:sym typeface="Georgia"/>
            </a:endParaRPr>
          </a:p>
          <a:p>
            <a:pPr indent="-330200" lvl="0" marL="457200" rtl="0" algn="l">
              <a:lnSpc>
                <a:spcPct val="150000"/>
              </a:lnSpc>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What is Multitask learning?</a:t>
            </a:r>
            <a:endParaRPr sz="1600">
              <a:solidFill>
                <a:schemeClr val="lt1"/>
              </a:solidFill>
              <a:latin typeface="Georgia"/>
              <a:ea typeface="Georgia"/>
              <a:cs typeface="Georgia"/>
              <a:sym typeface="Georgia"/>
            </a:endParaRPr>
          </a:p>
          <a:p>
            <a:pPr indent="-330200" lvl="0" marL="457200" rtl="0" algn="l">
              <a:lnSpc>
                <a:spcPct val="150000"/>
              </a:lnSpc>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Related Work</a:t>
            </a:r>
            <a:endParaRPr sz="1600">
              <a:solidFill>
                <a:schemeClr val="lt1"/>
              </a:solidFill>
              <a:latin typeface="Georgia"/>
              <a:ea typeface="Georgia"/>
              <a:cs typeface="Georgia"/>
              <a:sym typeface="Georgia"/>
            </a:endParaRPr>
          </a:p>
          <a:p>
            <a:pPr indent="-330200" lvl="0" marL="457200" rtl="0" algn="l">
              <a:lnSpc>
                <a:spcPct val="150000"/>
              </a:lnSpc>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Proposed Setup</a:t>
            </a:r>
            <a:endParaRPr sz="1600">
              <a:solidFill>
                <a:schemeClr val="lt1"/>
              </a:solidFill>
              <a:latin typeface="Georgia"/>
              <a:ea typeface="Georgia"/>
              <a:cs typeface="Georgia"/>
              <a:sym typeface="Georgia"/>
            </a:endParaRPr>
          </a:p>
          <a:p>
            <a:pPr indent="-330200" lvl="0" marL="457200" rtl="0" algn="l">
              <a:lnSpc>
                <a:spcPct val="150000"/>
              </a:lnSpc>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Evaluation</a:t>
            </a:r>
            <a:endParaRPr sz="1600">
              <a:solidFill>
                <a:schemeClr val="lt1"/>
              </a:solidFill>
              <a:latin typeface="Georgia"/>
              <a:ea typeface="Georgia"/>
              <a:cs typeface="Georgia"/>
              <a:sym typeface="Georgia"/>
            </a:endParaRPr>
          </a:p>
          <a:p>
            <a:pPr indent="-330200" lvl="0" marL="457200" rtl="0" algn="l">
              <a:lnSpc>
                <a:spcPct val="150000"/>
              </a:lnSpc>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Milestones/Project Plan</a:t>
            </a:r>
            <a:endParaRPr sz="1600">
              <a:solidFill>
                <a:schemeClr val="lt1"/>
              </a:solidFill>
              <a:latin typeface="Georgia"/>
              <a:ea typeface="Georgia"/>
              <a:cs typeface="Georgia"/>
              <a:sym typeface="Georgia"/>
            </a:endParaRPr>
          </a:p>
          <a:p>
            <a:pPr indent="-330200" lvl="0" marL="457200" rtl="0" algn="l">
              <a:lnSpc>
                <a:spcPct val="150000"/>
              </a:lnSpc>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References</a:t>
            </a:r>
            <a:endParaRPr sz="1600">
              <a:solidFill>
                <a:schemeClr val="lt1"/>
              </a:solidFill>
              <a:latin typeface="Georgia"/>
              <a:ea typeface="Georgia"/>
              <a:cs typeface="Georgia"/>
              <a:sym typeface="Georgia"/>
            </a:endParaRPr>
          </a:p>
          <a:p>
            <a:pPr indent="0" lvl="0" marL="0" rtl="0" algn="l">
              <a:spcBef>
                <a:spcPts val="1200"/>
              </a:spcBef>
              <a:spcAft>
                <a:spcPts val="1200"/>
              </a:spcAft>
              <a:buNone/>
            </a:pPr>
            <a:r>
              <a:t/>
            </a:r>
            <a:endParaRPr/>
          </a:p>
        </p:txBody>
      </p:sp>
      <p:pic>
        <p:nvPicPr>
          <p:cNvPr id="66" name="Google Shape;66;p14"/>
          <p:cNvPicPr preferRelativeResize="0"/>
          <p:nvPr/>
        </p:nvPicPr>
        <p:blipFill>
          <a:blip r:embed="rId3">
            <a:alphaModFix/>
          </a:blip>
          <a:stretch>
            <a:fillRect/>
          </a:stretch>
        </p:blipFill>
        <p:spPr>
          <a:xfrm>
            <a:off x="5173325" y="1230200"/>
            <a:ext cx="3340750" cy="3328649"/>
          </a:xfrm>
          <a:prstGeom prst="rect">
            <a:avLst/>
          </a:prstGeom>
          <a:noFill/>
          <a:ln cap="flat" cmpd="sng" w="28575">
            <a:solidFill>
              <a:schemeClr val="dk2"/>
            </a:solidFill>
            <a:prstDash val="solid"/>
            <a:round/>
            <a:headEnd len="sm" w="sm" type="none"/>
            <a:tailEnd len="sm" w="sm" type="none"/>
          </a:ln>
        </p:spPr>
      </p:pic>
      <p:pic>
        <p:nvPicPr>
          <p:cNvPr id="67" name="Google Shape;67;p14"/>
          <p:cNvPicPr preferRelativeResize="0"/>
          <p:nvPr/>
        </p:nvPicPr>
        <p:blipFill>
          <a:blip r:embed="rId4">
            <a:alphaModFix/>
          </a:blip>
          <a:stretch>
            <a:fillRect/>
          </a:stretch>
        </p:blipFill>
        <p:spPr>
          <a:xfrm>
            <a:off x="7870250" y="136174"/>
            <a:ext cx="1185580" cy="738900"/>
          </a:xfrm>
          <a:prstGeom prst="rect">
            <a:avLst/>
          </a:prstGeom>
          <a:noFill/>
          <a:ln>
            <a:noFill/>
          </a:ln>
        </p:spPr>
      </p:pic>
      <p:sp>
        <p:nvSpPr>
          <p:cNvPr id="68" name="Google Shape;68;p14"/>
          <p:cNvSpPr txBox="1"/>
          <p:nvPr/>
        </p:nvSpPr>
        <p:spPr>
          <a:xfrm>
            <a:off x="5174800" y="4647625"/>
            <a:ext cx="333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Georgia"/>
                <a:ea typeface="Georgia"/>
                <a:cs typeface="Georgia"/>
                <a:sym typeface="Georgia"/>
              </a:rPr>
              <a:t>Figure: Labeled Chest X-Ray[2]</a:t>
            </a:r>
            <a:endParaRPr>
              <a:solidFill>
                <a:schemeClr val="lt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7894425" y="59799"/>
            <a:ext cx="1185580" cy="738900"/>
          </a:xfrm>
          <a:prstGeom prst="rect">
            <a:avLst/>
          </a:prstGeom>
          <a:noFill/>
          <a:ln>
            <a:noFill/>
          </a:ln>
        </p:spPr>
      </p:pic>
      <p:sp>
        <p:nvSpPr>
          <p:cNvPr id="74" name="Google Shape;74;p15"/>
          <p:cNvSpPr txBox="1"/>
          <p:nvPr/>
        </p:nvSpPr>
        <p:spPr>
          <a:xfrm>
            <a:off x="550125" y="121450"/>
            <a:ext cx="7344300" cy="1111200"/>
          </a:xfrm>
          <a:prstGeom prst="rect">
            <a:avLst/>
          </a:prstGeom>
          <a:noFill/>
          <a:ln>
            <a:noFill/>
          </a:ln>
        </p:spPr>
        <p:txBody>
          <a:bodyPr anchorCtr="0" anchor="ctr" bIns="91425" lIns="91425" spcFirstLastPara="1" rIns="91425" wrap="square" tIns="91425">
            <a:spAutoFit/>
          </a:bodyPr>
          <a:lstStyle/>
          <a:p>
            <a:pPr indent="0" lvl="0" marL="457200" rtl="0" algn="ctr">
              <a:lnSpc>
                <a:spcPct val="115000"/>
              </a:lnSpc>
              <a:spcBef>
                <a:spcPts val="0"/>
              </a:spcBef>
              <a:spcAft>
                <a:spcPts val="1200"/>
              </a:spcAft>
              <a:buNone/>
            </a:pPr>
            <a:r>
              <a:rPr b="1" lang="en" sz="2800">
                <a:solidFill>
                  <a:srgbClr val="FFFF00"/>
                </a:solidFill>
              </a:rPr>
              <a:t>Introduction on Pneumonia Detection Problem</a:t>
            </a:r>
            <a:endParaRPr/>
          </a:p>
        </p:txBody>
      </p:sp>
      <p:sp>
        <p:nvSpPr>
          <p:cNvPr id="75" name="Google Shape;75;p15"/>
          <p:cNvSpPr txBox="1"/>
          <p:nvPr/>
        </p:nvSpPr>
        <p:spPr>
          <a:xfrm>
            <a:off x="206475" y="1649550"/>
            <a:ext cx="4078500" cy="2555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Pneumonia is a life-threatening lung infection, resulting from several different viral infections</a:t>
            </a:r>
            <a:endParaRPr>
              <a:solidFill>
                <a:schemeClr val="lt1"/>
              </a:solidFill>
              <a:latin typeface="Georgia"/>
              <a:ea typeface="Georgia"/>
              <a:cs typeface="Georgia"/>
              <a:sym typeface="Georgia"/>
            </a:endParaRPr>
          </a:p>
          <a:p>
            <a:pPr indent="0" lvl="0" marL="457200" rtl="0" algn="just">
              <a:spcBef>
                <a:spcPts val="0"/>
              </a:spcBef>
              <a:spcAft>
                <a:spcPts val="0"/>
              </a:spcAft>
              <a:buNone/>
            </a:pPr>
            <a:r>
              <a:t/>
            </a:r>
            <a:endParaRPr>
              <a:solidFill>
                <a:schemeClr val="lt1"/>
              </a:solidFill>
              <a:latin typeface="Georgia"/>
              <a:ea typeface="Georgia"/>
              <a:cs typeface="Georgia"/>
              <a:sym typeface="Georgia"/>
            </a:endParaRPr>
          </a:p>
          <a:p>
            <a:pPr indent="-317500" lvl="0" marL="457200" rtl="0" algn="just">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Problem in detection due to similarity to other pulmonary (</a:t>
            </a:r>
            <a:r>
              <a:rPr lang="en">
                <a:solidFill>
                  <a:srgbClr val="00FF00"/>
                </a:solidFill>
                <a:latin typeface="Georgia"/>
                <a:ea typeface="Georgia"/>
                <a:cs typeface="Georgia"/>
                <a:sym typeface="Georgia"/>
              </a:rPr>
              <a:t>relating to the lungs</a:t>
            </a:r>
            <a:r>
              <a:rPr lang="en">
                <a:solidFill>
                  <a:schemeClr val="lt1"/>
                </a:solidFill>
                <a:latin typeface="Georgia"/>
                <a:ea typeface="Georgia"/>
                <a:cs typeface="Georgia"/>
                <a:sym typeface="Georgia"/>
              </a:rPr>
              <a:t>) diseases</a:t>
            </a:r>
            <a:endParaRPr>
              <a:solidFill>
                <a:schemeClr val="lt1"/>
              </a:solidFill>
              <a:latin typeface="Georgia"/>
              <a:ea typeface="Georgia"/>
              <a:cs typeface="Georgia"/>
              <a:sym typeface="Georgia"/>
            </a:endParaRPr>
          </a:p>
          <a:p>
            <a:pPr indent="0" lvl="0" marL="457200" rtl="0" algn="just">
              <a:spcBef>
                <a:spcPts val="0"/>
              </a:spcBef>
              <a:spcAft>
                <a:spcPts val="0"/>
              </a:spcAft>
              <a:buNone/>
            </a:pPr>
            <a:r>
              <a:t/>
            </a:r>
            <a:endParaRPr>
              <a:solidFill>
                <a:schemeClr val="lt1"/>
              </a:solidFill>
              <a:latin typeface="Georgia"/>
              <a:ea typeface="Georgia"/>
              <a:cs typeface="Georgia"/>
              <a:sym typeface="Georgia"/>
            </a:endParaRPr>
          </a:p>
          <a:p>
            <a:pPr indent="-317500" lvl="0" marL="457200" marR="0" rtl="0" algn="just">
              <a:lnSpc>
                <a:spcPct val="100000"/>
              </a:lnSpc>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Existing methods for predicting pneumonia cannot attain substantial levels of accuracy</a:t>
            </a:r>
            <a:endParaRPr>
              <a:solidFill>
                <a:schemeClr val="lt1"/>
              </a:solidFill>
              <a:latin typeface="Georgia"/>
              <a:ea typeface="Georgia"/>
              <a:cs typeface="Georgia"/>
              <a:sym typeface="Georgia"/>
            </a:endParaRPr>
          </a:p>
          <a:p>
            <a:pPr indent="0" lvl="0" marL="457200" rtl="0" algn="l">
              <a:spcBef>
                <a:spcPts val="0"/>
              </a:spcBef>
              <a:spcAft>
                <a:spcPts val="0"/>
              </a:spcAft>
              <a:buNone/>
            </a:pPr>
            <a:r>
              <a:t/>
            </a:r>
            <a:endParaRPr>
              <a:solidFill>
                <a:schemeClr val="lt1"/>
              </a:solidFill>
              <a:latin typeface="Georgia"/>
              <a:ea typeface="Georgia"/>
              <a:cs typeface="Georgia"/>
              <a:sym typeface="Georgia"/>
            </a:endParaRPr>
          </a:p>
        </p:txBody>
      </p:sp>
      <p:pic>
        <p:nvPicPr>
          <p:cNvPr id="76" name="Google Shape;76;p15"/>
          <p:cNvPicPr preferRelativeResize="0"/>
          <p:nvPr/>
        </p:nvPicPr>
        <p:blipFill>
          <a:blip r:embed="rId4">
            <a:alphaModFix/>
          </a:blip>
          <a:stretch>
            <a:fillRect/>
          </a:stretch>
        </p:blipFill>
        <p:spPr>
          <a:xfrm>
            <a:off x="4601625" y="1656200"/>
            <a:ext cx="4404900" cy="2541800"/>
          </a:xfrm>
          <a:prstGeom prst="rect">
            <a:avLst/>
          </a:prstGeom>
          <a:noFill/>
          <a:ln cap="flat" cmpd="sng" w="28575">
            <a:solidFill>
              <a:schemeClr val="dk2"/>
            </a:solidFill>
            <a:prstDash val="solid"/>
            <a:round/>
            <a:headEnd len="sm" w="sm" type="none"/>
            <a:tailEnd len="sm" w="sm" type="none"/>
          </a:ln>
        </p:spPr>
      </p:pic>
      <p:sp>
        <p:nvSpPr>
          <p:cNvPr id="77" name="Google Shape;77;p15"/>
          <p:cNvSpPr txBox="1"/>
          <p:nvPr/>
        </p:nvSpPr>
        <p:spPr>
          <a:xfrm>
            <a:off x="4601625" y="4335475"/>
            <a:ext cx="440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Georgia"/>
                <a:ea typeface="Georgia"/>
                <a:cs typeface="Georgia"/>
                <a:sym typeface="Georgia"/>
              </a:rPr>
              <a:t>Figure: Normal Vs. </a:t>
            </a:r>
            <a:r>
              <a:rPr lang="en">
                <a:solidFill>
                  <a:schemeClr val="lt1"/>
                </a:solidFill>
                <a:latin typeface="Georgia"/>
                <a:ea typeface="Georgia"/>
                <a:cs typeface="Georgia"/>
                <a:sym typeface="Georgia"/>
              </a:rPr>
              <a:t>Pneumonia</a:t>
            </a:r>
            <a:r>
              <a:rPr lang="en">
                <a:solidFill>
                  <a:schemeClr val="lt1"/>
                </a:solidFill>
                <a:latin typeface="Georgia"/>
                <a:ea typeface="Georgia"/>
                <a:cs typeface="Georgia"/>
                <a:sym typeface="Georgia"/>
              </a:rPr>
              <a:t> </a:t>
            </a:r>
            <a:r>
              <a:rPr lang="en">
                <a:solidFill>
                  <a:schemeClr val="lt1"/>
                </a:solidFill>
                <a:latin typeface="Georgia"/>
                <a:ea typeface="Georgia"/>
                <a:cs typeface="Georgia"/>
                <a:sym typeface="Georgia"/>
              </a:rPr>
              <a:t>Chest</a:t>
            </a:r>
            <a:r>
              <a:rPr lang="en">
                <a:solidFill>
                  <a:schemeClr val="lt1"/>
                </a:solidFill>
                <a:latin typeface="Georgia"/>
                <a:ea typeface="Georgia"/>
                <a:cs typeface="Georgia"/>
                <a:sym typeface="Georgia"/>
              </a:rPr>
              <a:t> X-Ray[2]</a:t>
            </a:r>
            <a:endParaRPr>
              <a:solidFill>
                <a:schemeClr val="lt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7894425" y="59799"/>
            <a:ext cx="1185580" cy="738900"/>
          </a:xfrm>
          <a:prstGeom prst="rect">
            <a:avLst/>
          </a:prstGeom>
          <a:noFill/>
          <a:ln>
            <a:noFill/>
          </a:ln>
        </p:spPr>
      </p:pic>
      <p:sp>
        <p:nvSpPr>
          <p:cNvPr id="83" name="Google Shape;83;p16"/>
          <p:cNvSpPr txBox="1"/>
          <p:nvPr/>
        </p:nvSpPr>
        <p:spPr>
          <a:xfrm>
            <a:off x="550125" y="121450"/>
            <a:ext cx="7344300" cy="615600"/>
          </a:xfrm>
          <a:prstGeom prst="rect">
            <a:avLst/>
          </a:prstGeom>
          <a:noFill/>
          <a:ln>
            <a:noFill/>
          </a:ln>
        </p:spPr>
        <p:txBody>
          <a:bodyPr anchorCtr="0" anchor="ctr" bIns="91425" lIns="91425" spcFirstLastPara="1" rIns="91425" wrap="square" tIns="91425">
            <a:spAutoFit/>
          </a:bodyPr>
          <a:lstStyle/>
          <a:p>
            <a:pPr indent="0" lvl="0" marL="457200" rtl="0" algn="ctr">
              <a:lnSpc>
                <a:spcPct val="115000"/>
              </a:lnSpc>
              <a:spcBef>
                <a:spcPts val="0"/>
              </a:spcBef>
              <a:spcAft>
                <a:spcPts val="1200"/>
              </a:spcAft>
              <a:buNone/>
            </a:pPr>
            <a:r>
              <a:rPr b="1" lang="en" sz="2800">
                <a:solidFill>
                  <a:srgbClr val="FFFF00"/>
                </a:solidFill>
              </a:rPr>
              <a:t>Dataset Description</a:t>
            </a:r>
            <a:endParaRPr/>
          </a:p>
        </p:txBody>
      </p:sp>
      <p:sp>
        <p:nvSpPr>
          <p:cNvPr id="84" name="Google Shape;84;p16"/>
          <p:cNvSpPr txBox="1"/>
          <p:nvPr/>
        </p:nvSpPr>
        <p:spPr>
          <a:xfrm>
            <a:off x="78800" y="737050"/>
            <a:ext cx="4191300" cy="42483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chemeClr val="lt1"/>
              </a:buClr>
              <a:buSzPts val="1200"/>
              <a:buFont typeface="Georgia"/>
              <a:buChar char="●"/>
            </a:pPr>
            <a:r>
              <a:rPr lang="en" sz="1200">
                <a:solidFill>
                  <a:schemeClr val="lt1"/>
                </a:solidFill>
                <a:latin typeface="Georgia"/>
                <a:ea typeface="Georgia"/>
                <a:cs typeface="Georgia"/>
                <a:sym typeface="Georgia"/>
              </a:rPr>
              <a:t>The dataset is organized into 3 folders (train, test, val) and contains subfolders for each image category (Pneumonia/Normal). </a:t>
            </a:r>
            <a:endParaRPr sz="1200">
              <a:solidFill>
                <a:schemeClr val="lt1"/>
              </a:solidFill>
              <a:latin typeface="Georgia"/>
              <a:ea typeface="Georgia"/>
              <a:cs typeface="Georgia"/>
              <a:sym typeface="Georgia"/>
            </a:endParaRPr>
          </a:p>
          <a:p>
            <a:pPr indent="0" lvl="0" marL="457200" marR="0" rtl="0" algn="just">
              <a:lnSpc>
                <a:spcPct val="100000"/>
              </a:lnSpc>
              <a:spcBef>
                <a:spcPts val="0"/>
              </a:spcBef>
              <a:spcAft>
                <a:spcPts val="0"/>
              </a:spcAft>
              <a:buNone/>
            </a:pPr>
            <a:r>
              <a:t/>
            </a:r>
            <a:endParaRPr sz="1200">
              <a:solidFill>
                <a:schemeClr val="lt1"/>
              </a:solidFill>
              <a:latin typeface="Georgia"/>
              <a:ea typeface="Georgia"/>
              <a:cs typeface="Georgia"/>
              <a:sym typeface="Georgia"/>
            </a:endParaRPr>
          </a:p>
          <a:p>
            <a:pPr indent="-304800" lvl="0" marL="457200" marR="0" rtl="0" algn="just">
              <a:lnSpc>
                <a:spcPct val="100000"/>
              </a:lnSpc>
              <a:spcBef>
                <a:spcPts val="0"/>
              </a:spcBef>
              <a:spcAft>
                <a:spcPts val="0"/>
              </a:spcAft>
              <a:buClr>
                <a:schemeClr val="lt1"/>
              </a:buClr>
              <a:buSzPts val="1200"/>
              <a:buFont typeface="Georgia"/>
              <a:buChar char="●"/>
            </a:pPr>
            <a:r>
              <a:rPr lang="en" sz="1200">
                <a:solidFill>
                  <a:schemeClr val="lt1"/>
                </a:solidFill>
                <a:latin typeface="Georgia"/>
                <a:ea typeface="Georgia"/>
                <a:cs typeface="Georgia"/>
                <a:sym typeface="Georgia"/>
              </a:rPr>
              <a:t>There are 5,863 X-Ray images (JPEG) and 2 categories (Pneumonia/Normal).</a:t>
            </a:r>
            <a:endParaRPr sz="1200">
              <a:solidFill>
                <a:schemeClr val="lt1"/>
              </a:solidFill>
              <a:latin typeface="Georgia"/>
              <a:ea typeface="Georgia"/>
              <a:cs typeface="Georgia"/>
              <a:sym typeface="Georgia"/>
            </a:endParaRPr>
          </a:p>
          <a:p>
            <a:pPr indent="0" lvl="0" marL="457200" marR="0" rtl="0" algn="just">
              <a:lnSpc>
                <a:spcPct val="100000"/>
              </a:lnSpc>
              <a:spcBef>
                <a:spcPts val="0"/>
              </a:spcBef>
              <a:spcAft>
                <a:spcPts val="0"/>
              </a:spcAft>
              <a:buNone/>
            </a:pPr>
            <a:r>
              <a:t/>
            </a:r>
            <a:endParaRPr sz="1200">
              <a:solidFill>
                <a:schemeClr val="lt1"/>
              </a:solidFill>
              <a:latin typeface="Georgia"/>
              <a:ea typeface="Georgia"/>
              <a:cs typeface="Georgia"/>
              <a:sym typeface="Georgia"/>
            </a:endParaRPr>
          </a:p>
          <a:p>
            <a:pPr indent="-304800" lvl="0" marL="457200" marR="0" rtl="0" algn="just">
              <a:lnSpc>
                <a:spcPct val="100000"/>
              </a:lnSpc>
              <a:spcBef>
                <a:spcPts val="0"/>
              </a:spcBef>
              <a:spcAft>
                <a:spcPts val="0"/>
              </a:spcAft>
              <a:buClr>
                <a:schemeClr val="lt1"/>
              </a:buClr>
              <a:buSzPts val="1200"/>
              <a:buFont typeface="Georgia"/>
              <a:buChar char="●"/>
            </a:pPr>
            <a:r>
              <a:rPr lang="en" sz="1200">
                <a:solidFill>
                  <a:schemeClr val="lt1"/>
                </a:solidFill>
                <a:latin typeface="Georgia"/>
                <a:ea typeface="Georgia"/>
                <a:cs typeface="Georgia"/>
                <a:sym typeface="Georgia"/>
              </a:rPr>
              <a:t>Chest X-ray images (anterior-posterior) were selected from retrospective cohorts of pediatric patients of one to five years old from Guangzhou Women and Children’s Medical Center, Guangzhou. All chest X-ray imaging was performed as part of patients’ routine clinical care.</a:t>
            </a:r>
            <a:endParaRPr sz="1200">
              <a:solidFill>
                <a:schemeClr val="lt1"/>
              </a:solidFill>
              <a:latin typeface="Georgia"/>
              <a:ea typeface="Georgia"/>
              <a:cs typeface="Georgia"/>
              <a:sym typeface="Georgia"/>
            </a:endParaRPr>
          </a:p>
          <a:p>
            <a:pPr indent="0" lvl="0" marL="457200" marR="0" rtl="0" algn="just">
              <a:lnSpc>
                <a:spcPct val="100000"/>
              </a:lnSpc>
              <a:spcBef>
                <a:spcPts val="0"/>
              </a:spcBef>
              <a:spcAft>
                <a:spcPts val="0"/>
              </a:spcAft>
              <a:buNone/>
            </a:pPr>
            <a:r>
              <a:t/>
            </a:r>
            <a:endParaRPr sz="1200">
              <a:solidFill>
                <a:schemeClr val="lt1"/>
              </a:solidFill>
              <a:latin typeface="Georgia"/>
              <a:ea typeface="Georgia"/>
              <a:cs typeface="Georgia"/>
              <a:sym typeface="Georgia"/>
            </a:endParaRPr>
          </a:p>
          <a:p>
            <a:pPr indent="-304800" lvl="0" marL="457200" marR="0" rtl="0" algn="just">
              <a:lnSpc>
                <a:spcPct val="100000"/>
              </a:lnSpc>
              <a:spcBef>
                <a:spcPts val="0"/>
              </a:spcBef>
              <a:spcAft>
                <a:spcPts val="0"/>
              </a:spcAft>
              <a:buClr>
                <a:schemeClr val="lt1"/>
              </a:buClr>
              <a:buSzPts val="1200"/>
              <a:buFont typeface="Georgia"/>
              <a:buChar char="●"/>
            </a:pPr>
            <a:r>
              <a:rPr lang="en" sz="1200">
                <a:solidFill>
                  <a:schemeClr val="lt1"/>
                </a:solidFill>
                <a:latin typeface="Georgia"/>
                <a:ea typeface="Georgia"/>
                <a:cs typeface="Georgia"/>
                <a:sym typeface="Georgia"/>
              </a:rPr>
              <a:t>For the analysis of chest x-ray images, all chest radiographs were initially screened for quality control by removing all low quality or unreadable scans. </a:t>
            </a:r>
            <a:endParaRPr sz="1200">
              <a:solidFill>
                <a:schemeClr val="lt1"/>
              </a:solidFill>
              <a:latin typeface="Georgia"/>
              <a:ea typeface="Georgia"/>
              <a:cs typeface="Georgia"/>
              <a:sym typeface="Georgia"/>
            </a:endParaRPr>
          </a:p>
          <a:p>
            <a:pPr indent="0" lvl="0" marL="457200" marR="0" rtl="0" algn="just">
              <a:lnSpc>
                <a:spcPct val="100000"/>
              </a:lnSpc>
              <a:spcBef>
                <a:spcPts val="0"/>
              </a:spcBef>
              <a:spcAft>
                <a:spcPts val="0"/>
              </a:spcAft>
              <a:buNone/>
            </a:pPr>
            <a:r>
              <a:t/>
            </a:r>
            <a:endParaRPr sz="1200">
              <a:solidFill>
                <a:schemeClr val="lt1"/>
              </a:solidFill>
              <a:latin typeface="Georgia"/>
              <a:ea typeface="Georgia"/>
              <a:cs typeface="Georgia"/>
              <a:sym typeface="Georgia"/>
            </a:endParaRPr>
          </a:p>
          <a:p>
            <a:pPr indent="-304800" lvl="0" marL="457200" marR="0" rtl="0" algn="just">
              <a:lnSpc>
                <a:spcPct val="100000"/>
              </a:lnSpc>
              <a:spcBef>
                <a:spcPts val="0"/>
              </a:spcBef>
              <a:spcAft>
                <a:spcPts val="0"/>
              </a:spcAft>
              <a:buClr>
                <a:schemeClr val="lt1"/>
              </a:buClr>
              <a:buSzPts val="1200"/>
              <a:buFont typeface="Georgia"/>
              <a:buChar char="●"/>
            </a:pPr>
            <a:r>
              <a:rPr lang="en" sz="1200">
                <a:solidFill>
                  <a:schemeClr val="lt1"/>
                </a:solidFill>
                <a:latin typeface="Georgia"/>
                <a:ea typeface="Georgia"/>
                <a:cs typeface="Georgia"/>
                <a:sym typeface="Georgia"/>
              </a:rPr>
              <a:t>The diagnoses for the images were then graded by two expert physicians before being cleared for training the AI system. </a:t>
            </a:r>
            <a:endParaRPr sz="1200">
              <a:solidFill>
                <a:schemeClr val="lt1"/>
              </a:solidFill>
              <a:latin typeface="Georgia"/>
              <a:ea typeface="Georgia"/>
              <a:cs typeface="Georgia"/>
              <a:sym typeface="Georgia"/>
            </a:endParaRPr>
          </a:p>
        </p:txBody>
      </p:sp>
      <p:sp>
        <p:nvSpPr>
          <p:cNvPr id="85" name="Google Shape;85;p16"/>
          <p:cNvSpPr txBox="1"/>
          <p:nvPr/>
        </p:nvSpPr>
        <p:spPr>
          <a:xfrm>
            <a:off x="4920313" y="3748800"/>
            <a:ext cx="3611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Georgia"/>
                <a:ea typeface="Georgia"/>
                <a:cs typeface="Georgia"/>
                <a:sym typeface="Georgia"/>
              </a:rPr>
              <a:t>Figure:</a:t>
            </a:r>
            <a:r>
              <a:rPr lang="en">
                <a:solidFill>
                  <a:schemeClr val="lt1"/>
                </a:solidFill>
                <a:latin typeface="Georgia"/>
                <a:ea typeface="Georgia"/>
                <a:cs typeface="Georgia"/>
                <a:sym typeface="Georgia"/>
              </a:rPr>
              <a:t> Examples of Chest X-Rays in Patients with Pneumonia[1]</a:t>
            </a:r>
            <a:endParaRPr>
              <a:solidFill>
                <a:schemeClr val="lt1"/>
              </a:solidFill>
              <a:latin typeface="Georgia"/>
              <a:ea typeface="Georgia"/>
              <a:cs typeface="Georgia"/>
              <a:sym typeface="Georgia"/>
            </a:endParaRPr>
          </a:p>
        </p:txBody>
      </p:sp>
      <p:pic>
        <p:nvPicPr>
          <p:cNvPr id="86" name="Google Shape;86;p16"/>
          <p:cNvPicPr preferRelativeResize="0"/>
          <p:nvPr/>
        </p:nvPicPr>
        <p:blipFill>
          <a:blip r:embed="rId4">
            <a:alphaModFix/>
          </a:blip>
          <a:stretch>
            <a:fillRect/>
          </a:stretch>
        </p:blipFill>
        <p:spPr>
          <a:xfrm>
            <a:off x="4418225" y="1555350"/>
            <a:ext cx="4615874" cy="21934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0"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a:off x="7910550" y="51724"/>
            <a:ext cx="1185580" cy="738900"/>
          </a:xfrm>
          <a:prstGeom prst="rect">
            <a:avLst/>
          </a:prstGeom>
          <a:noFill/>
          <a:ln>
            <a:noFill/>
          </a:ln>
        </p:spPr>
      </p:pic>
      <p:sp>
        <p:nvSpPr>
          <p:cNvPr id="92" name="Google Shape;92;p17"/>
          <p:cNvSpPr txBox="1"/>
          <p:nvPr/>
        </p:nvSpPr>
        <p:spPr>
          <a:xfrm>
            <a:off x="1742250" y="113375"/>
            <a:ext cx="5659500" cy="615600"/>
          </a:xfrm>
          <a:prstGeom prst="rect">
            <a:avLst/>
          </a:prstGeom>
          <a:noFill/>
          <a:ln>
            <a:noFill/>
          </a:ln>
        </p:spPr>
        <p:txBody>
          <a:bodyPr anchorCtr="0" anchor="ctr" bIns="91425" lIns="91425" spcFirstLastPara="1" rIns="91425" wrap="square" tIns="91425">
            <a:spAutoFit/>
          </a:bodyPr>
          <a:lstStyle/>
          <a:p>
            <a:pPr indent="0" lvl="0" marL="457200" rtl="0" algn="l">
              <a:lnSpc>
                <a:spcPct val="115000"/>
              </a:lnSpc>
              <a:spcBef>
                <a:spcPts val="0"/>
              </a:spcBef>
              <a:spcAft>
                <a:spcPts val="1200"/>
              </a:spcAft>
              <a:buNone/>
            </a:pPr>
            <a:r>
              <a:rPr b="1" lang="en" sz="2800">
                <a:solidFill>
                  <a:srgbClr val="FFFF00"/>
                </a:solidFill>
              </a:rPr>
              <a:t>What is Multitask learning?</a:t>
            </a:r>
            <a:endParaRPr/>
          </a:p>
        </p:txBody>
      </p:sp>
      <p:sp>
        <p:nvSpPr>
          <p:cNvPr id="93" name="Google Shape;93;p17"/>
          <p:cNvSpPr/>
          <p:nvPr/>
        </p:nvSpPr>
        <p:spPr>
          <a:xfrm>
            <a:off x="1850175" y="1841023"/>
            <a:ext cx="355200" cy="19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2845411" y="1841023"/>
            <a:ext cx="355200" cy="19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3689972" y="1841023"/>
            <a:ext cx="355200" cy="19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5529768" y="1221125"/>
            <a:ext cx="355200" cy="97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5529768" y="2338235"/>
            <a:ext cx="355200" cy="97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5529768" y="3455344"/>
            <a:ext cx="355200" cy="97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6344168" y="1221125"/>
            <a:ext cx="355200" cy="97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6344168" y="2338235"/>
            <a:ext cx="355200" cy="97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6344168" y="3455344"/>
            <a:ext cx="355200" cy="97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2236735" y="2762086"/>
            <a:ext cx="577200" cy="126300"/>
          </a:xfrm>
          <a:prstGeom prst="rightArrow">
            <a:avLst>
              <a:gd fmla="val 50000" name="adj1"/>
              <a:gd fmla="val 50000" name="adj2"/>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03" name="Google Shape;103;p17"/>
          <p:cNvSpPr/>
          <p:nvPr/>
        </p:nvSpPr>
        <p:spPr>
          <a:xfrm>
            <a:off x="3263421" y="2787095"/>
            <a:ext cx="804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7277750" y="1221125"/>
            <a:ext cx="355200" cy="97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7277750" y="2338235"/>
            <a:ext cx="355200" cy="97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7277750" y="3455344"/>
            <a:ext cx="355200" cy="97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flipH="1">
            <a:off x="3396293" y="2787095"/>
            <a:ext cx="804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3543153" y="2787095"/>
            <a:ext cx="804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6808481" y="1669986"/>
            <a:ext cx="804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flipH="1">
            <a:off x="6941353" y="1669986"/>
            <a:ext cx="804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7088214" y="1669986"/>
            <a:ext cx="804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6808481" y="2787095"/>
            <a:ext cx="804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flipH="1">
            <a:off x="6941353" y="2787095"/>
            <a:ext cx="804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7088214" y="2787095"/>
            <a:ext cx="804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6808481" y="3904205"/>
            <a:ext cx="804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flipH="1">
            <a:off x="6941353" y="3904205"/>
            <a:ext cx="804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7088214" y="3904205"/>
            <a:ext cx="80400" cy="7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5884898" y="1669986"/>
            <a:ext cx="426000" cy="126300"/>
          </a:xfrm>
          <a:prstGeom prst="rightArrow">
            <a:avLst>
              <a:gd fmla="val 50000" name="adj1"/>
              <a:gd fmla="val 50000" name="adj2"/>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19" name="Google Shape;119;p17"/>
          <p:cNvSpPr/>
          <p:nvPr/>
        </p:nvSpPr>
        <p:spPr>
          <a:xfrm>
            <a:off x="5884898" y="2762086"/>
            <a:ext cx="426000" cy="126300"/>
          </a:xfrm>
          <a:prstGeom prst="rightArrow">
            <a:avLst>
              <a:gd fmla="val 50000" name="adj1"/>
              <a:gd fmla="val 50000" name="adj2"/>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20" name="Google Shape;120;p17"/>
          <p:cNvSpPr/>
          <p:nvPr/>
        </p:nvSpPr>
        <p:spPr>
          <a:xfrm>
            <a:off x="5884898" y="3879195"/>
            <a:ext cx="426000" cy="126300"/>
          </a:xfrm>
          <a:prstGeom prst="rightArrow">
            <a:avLst>
              <a:gd fmla="val 50000" name="adj1"/>
              <a:gd fmla="val 50000" name="adj2"/>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21" name="Google Shape;121;p17"/>
          <p:cNvSpPr/>
          <p:nvPr/>
        </p:nvSpPr>
        <p:spPr>
          <a:xfrm rot="-2475805">
            <a:off x="3860722" y="2239283"/>
            <a:ext cx="1627543" cy="135408"/>
          </a:xfrm>
          <a:prstGeom prst="rightArrow">
            <a:avLst>
              <a:gd fmla="val 50000" name="adj1"/>
              <a:gd fmla="val 50000" name="adj2"/>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22" name="Google Shape;122;p17"/>
          <p:cNvSpPr/>
          <p:nvPr/>
        </p:nvSpPr>
        <p:spPr>
          <a:xfrm rot="2475805">
            <a:off x="3867082" y="3300794"/>
            <a:ext cx="1627543" cy="135408"/>
          </a:xfrm>
          <a:prstGeom prst="rightArrow">
            <a:avLst>
              <a:gd fmla="val 50000" name="adj1"/>
              <a:gd fmla="val 50000" name="adj2"/>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23" name="Google Shape;123;p17"/>
          <p:cNvSpPr/>
          <p:nvPr/>
        </p:nvSpPr>
        <p:spPr>
          <a:xfrm>
            <a:off x="4028961" y="2762086"/>
            <a:ext cx="1444200" cy="126300"/>
          </a:xfrm>
          <a:prstGeom prst="rightArrow">
            <a:avLst>
              <a:gd fmla="val 50000" name="adj1"/>
              <a:gd fmla="val 50000" name="adj2"/>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24" name="Google Shape;124;p17"/>
          <p:cNvSpPr txBox="1"/>
          <p:nvPr/>
        </p:nvSpPr>
        <p:spPr>
          <a:xfrm>
            <a:off x="806675" y="2571750"/>
            <a:ext cx="9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rPr>
              <a:t>X- Input</a:t>
            </a:r>
            <a:endParaRPr>
              <a:solidFill>
                <a:srgbClr val="00FF00"/>
              </a:solidFill>
            </a:endParaRPr>
          </a:p>
        </p:txBody>
      </p:sp>
      <p:sp>
        <p:nvSpPr>
          <p:cNvPr id="125" name="Google Shape;125;p17"/>
          <p:cNvSpPr txBox="1"/>
          <p:nvPr/>
        </p:nvSpPr>
        <p:spPr>
          <a:xfrm>
            <a:off x="2635400" y="1109975"/>
            <a:ext cx="77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rPr>
              <a:t>Shared Layers</a:t>
            </a:r>
            <a:endParaRPr/>
          </a:p>
        </p:txBody>
      </p:sp>
      <p:sp>
        <p:nvSpPr>
          <p:cNvPr id="126" name="Google Shape;126;p17"/>
          <p:cNvSpPr txBox="1"/>
          <p:nvPr/>
        </p:nvSpPr>
        <p:spPr>
          <a:xfrm>
            <a:off x="5093050" y="7906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FF00"/>
                </a:solidFill>
              </a:rPr>
              <a:t>Task-Specific Layers</a:t>
            </a:r>
            <a:endParaRPr/>
          </a:p>
        </p:txBody>
      </p:sp>
      <p:sp>
        <p:nvSpPr>
          <p:cNvPr id="127" name="Google Shape;127;p17"/>
          <p:cNvSpPr txBox="1"/>
          <p:nvPr/>
        </p:nvSpPr>
        <p:spPr>
          <a:xfrm>
            <a:off x="7888950" y="1507975"/>
            <a:ext cx="7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rPr>
              <a:t>Task 1</a:t>
            </a:r>
            <a:endParaRPr/>
          </a:p>
        </p:txBody>
      </p:sp>
      <p:sp>
        <p:nvSpPr>
          <p:cNvPr id="128" name="Google Shape;128;p17"/>
          <p:cNvSpPr txBox="1"/>
          <p:nvPr/>
        </p:nvSpPr>
        <p:spPr>
          <a:xfrm>
            <a:off x="7888950" y="2674250"/>
            <a:ext cx="7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rPr>
              <a:t>Task 2</a:t>
            </a:r>
            <a:endParaRPr/>
          </a:p>
        </p:txBody>
      </p:sp>
      <p:sp>
        <p:nvSpPr>
          <p:cNvPr id="129" name="Google Shape;129;p17"/>
          <p:cNvSpPr txBox="1"/>
          <p:nvPr/>
        </p:nvSpPr>
        <p:spPr>
          <a:xfrm>
            <a:off x="7888950" y="3742250"/>
            <a:ext cx="7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rPr>
              <a:t>Task 3</a:t>
            </a:r>
            <a:endParaRPr/>
          </a:p>
        </p:txBody>
      </p:sp>
      <p:sp>
        <p:nvSpPr>
          <p:cNvPr id="130" name="Google Shape;130;p17"/>
          <p:cNvSpPr txBox="1"/>
          <p:nvPr/>
        </p:nvSpPr>
        <p:spPr>
          <a:xfrm flipH="1">
            <a:off x="3028050" y="4572475"/>
            <a:ext cx="308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Georgia"/>
                <a:ea typeface="Georgia"/>
                <a:cs typeface="Georgia"/>
                <a:sym typeface="Georgia"/>
              </a:rPr>
              <a:t>Figure: Multitask Learning Setup[5]</a:t>
            </a:r>
            <a:endParaRPr>
              <a:solidFill>
                <a:schemeClr val="lt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4" name="Shape 134"/>
        <p:cNvGrpSpPr/>
        <p:nvPr/>
      </p:nvGrpSpPr>
      <p:grpSpPr>
        <a:xfrm>
          <a:off x="0" y="0"/>
          <a:ext cx="0" cy="0"/>
          <a:chOff x="0" y="0"/>
          <a:chExt cx="0" cy="0"/>
        </a:xfrm>
      </p:grpSpPr>
      <p:pic>
        <p:nvPicPr>
          <p:cNvPr id="135" name="Google Shape;135;p18"/>
          <p:cNvPicPr preferRelativeResize="0"/>
          <p:nvPr/>
        </p:nvPicPr>
        <p:blipFill>
          <a:blip r:embed="rId3">
            <a:alphaModFix/>
          </a:blip>
          <a:stretch>
            <a:fillRect/>
          </a:stretch>
        </p:blipFill>
        <p:spPr>
          <a:xfrm>
            <a:off x="7902500" y="51724"/>
            <a:ext cx="1185580" cy="738900"/>
          </a:xfrm>
          <a:prstGeom prst="rect">
            <a:avLst/>
          </a:prstGeom>
          <a:noFill/>
          <a:ln>
            <a:noFill/>
          </a:ln>
        </p:spPr>
      </p:pic>
      <p:sp>
        <p:nvSpPr>
          <p:cNvPr id="136" name="Google Shape;136;p18"/>
          <p:cNvSpPr txBox="1"/>
          <p:nvPr/>
        </p:nvSpPr>
        <p:spPr>
          <a:xfrm>
            <a:off x="2440650" y="175025"/>
            <a:ext cx="4262700" cy="6156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2800">
                <a:solidFill>
                  <a:srgbClr val="FFFF00"/>
                </a:solidFill>
              </a:rPr>
              <a:t>Related Works</a:t>
            </a:r>
            <a:endParaRPr>
              <a:solidFill>
                <a:srgbClr val="FFE146"/>
              </a:solidFill>
            </a:endParaRPr>
          </a:p>
        </p:txBody>
      </p:sp>
      <p:sp>
        <p:nvSpPr>
          <p:cNvPr id="137" name="Google Shape;137;p18"/>
          <p:cNvSpPr txBox="1"/>
          <p:nvPr/>
        </p:nvSpPr>
        <p:spPr>
          <a:xfrm>
            <a:off x="304650" y="1243325"/>
            <a:ext cx="8534700" cy="2555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CheXNet is a 121-layer CNN-based approach developed by Rajpurkar et al. [4] The approach was also applied using 420 chest X-rays, and the results were compared with those of radiologists. Therefore, it was found that the DL-based CNN method outperformed the average performance of radiological pneumonia detection.</a:t>
            </a:r>
            <a:endParaRPr>
              <a:solidFill>
                <a:schemeClr val="lt1"/>
              </a:solidFill>
              <a:latin typeface="Georgia"/>
              <a:ea typeface="Georgia"/>
              <a:cs typeface="Georgia"/>
              <a:sym typeface="Georgia"/>
            </a:endParaRPr>
          </a:p>
          <a:p>
            <a:pPr indent="0" lvl="0" marL="457200" rtl="0" algn="just">
              <a:spcBef>
                <a:spcPts val="0"/>
              </a:spcBef>
              <a:spcAft>
                <a:spcPts val="0"/>
              </a:spcAft>
              <a:buNone/>
            </a:pPr>
            <a:r>
              <a:t/>
            </a:r>
            <a:endParaRPr>
              <a:solidFill>
                <a:schemeClr val="lt1"/>
              </a:solidFill>
              <a:latin typeface="Georgia"/>
              <a:ea typeface="Georgia"/>
              <a:cs typeface="Georgia"/>
              <a:sym typeface="Georgia"/>
            </a:endParaRPr>
          </a:p>
          <a:p>
            <a:pPr indent="-317500" lvl="0" marL="457200" rtl="0" algn="just">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In [5], they trained a CNN method from scratch to retrieve features from chest X-ray images to achieve excellent classifier performance and used it to detect whether or not a patient had pneumonia, in contrast with previous studies based on traditional manual features.</a:t>
            </a:r>
            <a:endParaRPr>
              <a:solidFill>
                <a:schemeClr val="lt1"/>
              </a:solidFill>
              <a:latin typeface="Georgia"/>
              <a:ea typeface="Georgia"/>
              <a:cs typeface="Georgia"/>
              <a:sym typeface="Georgia"/>
            </a:endParaRPr>
          </a:p>
          <a:p>
            <a:pPr indent="0" lvl="0" marL="457200" rtl="0" algn="just">
              <a:spcBef>
                <a:spcPts val="0"/>
              </a:spcBef>
              <a:spcAft>
                <a:spcPts val="0"/>
              </a:spcAft>
              <a:buNone/>
            </a:pPr>
            <a:r>
              <a:t/>
            </a:r>
            <a:endParaRPr>
              <a:solidFill>
                <a:schemeClr val="lt1"/>
              </a:solidFill>
              <a:latin typeface="Georgia"/>
              <a:ea typeface="Georgia"/>
              <a:cs typeface="Georgia"/>
              <a:sym typeface="Georgia"/>
            </a:endParaRPr>
          </a:p>
          <a:p>
            <a:pPr indent="-317500" lvl="0" marL="457200" rtl="0" algn="just">
              <a:spcBef>
                <a:spcPts val="0"/>
              </a:spcBef>
              <a:spcAft>
                <a:spcPts val="0"/>
              </a:spcAft>
              <a:buClr>
                <a:schemeClr val="lt1"/>
              </a:buClr>
              <a:buSzPts val="1400"/>
              <a:buFont typeface="Georgia"/>
              <a:buChar char="●"/>
            </a:pPr>
            <a:r>
              <a:rPr lang="en">
                <a:solidFill>
                  <a:schemeClr val="lt1"/>
                </a:solidFill>
                <a:latin typeface="Georgia"/>
                <a:ea typeface="Georgia"/>
                <a:cs typeface="Georgia"/>
                <a:sym typeface="Georgia"/>
              </a:rPr>
              <a:t>Wu et al., in [5], suggested a method based on adaptive average filtration CNN and random forest to predict pneumonia using chest X-ray images. </a:t>
            </a:r>
            <a:endParaRPr>
              <a:solidFill>
                <a:schemeClr val="lt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1" name="Shape 141"/>
        <p:cNvGrpSpPr/>
        <p:nvPr/>
      </p:nvGrpSpPr>
      <p:grpSpPr>
        <a:xfrm>
          <a:off x="0" y="0"/>
          <a:ext cx="0" cy="0"/>
          <a:chOff x="0" y="0"/>
          <a:chExt cx="0" cy="0"/>
        </a:xfrm>
      </p:grpSpPr>
      <p:pic>
        <p:nvPicPr>
          <p:cNvPr id="142" name="Google Shape;142;p19"/>
          <p:cNvPicPr preferRelativeResize="0"/>
          <p:nvPr/>
        </p:nvPicPr>
        <p:blipFill>
          <a:blip r:embed="rId3">
            <a:alphaModFix/>
          </a:blip>
          <a:stretch>
            <a:fillRect/>
          </a:stretch>
        </p:blipFill>
        <p:spPr>
          <a:xfrm>
            <a:off x="7910575" y="51724"/>
            <a:ext cx="1185580" cy="738900"/>
          </a:xfrm>
          <a:prstGeom prst="rect">
            <a:avLst/>
          </a:prstGeom>
          <a:noFill/>
          <a:ln>
            <a:noFill/>
          </a:ln>
        </p:spPr>
      </p:pic>
      <p:sp>
        <p:nvSpPr>
          <p:cNvPr id="143" name="Google Shape;143;p19"/>
          <p:cNvSpPr txBox="1"/>
          <p:nvPr/>
        </p:nvSpPr>
        <p:spPr>
          <a:xfrm>
            <a:off x="1621800" y="81425"/>
            <a:ext cx="5900400" cy="615600"/>
          </a:xfrm>
          <a:prstGeom prst="rect">
            <a:avLst/>
          </a:prstGeom>
          <a:noFill/>
          <a:ln>
            <a:noFill/>
          </a:ln>
        </p:spPr>
        <p:txBody>
          <a:bodyPr anchorCtr="0" anchor="ctr" bIns="91425" lIns="91425" spcFirstLastPara="1" rIns="91425" wrap="square" tIns="91425">
            <a:spAutoFit/>
          </a:bodyPr>
          <a:lstStyle/>
          <a:p>
            <a:pPr indent="0" lvl="0" marL="457200" rtl="0" algn="ctr">
              <a:lnSpc>
                <a:spcPct val="150000"/>
              </a:lnSpc>
              <a:spcBef>
                <a:spcPts val="0"/>
              </a:spcBef>
              <a:spcAft>
                <a:spcPts val="1200"/>
              </a:spcAft>
              <a:buNone/>
            </a:pPr>
            <a:r>
              <a:rPr b="1" lang="en" sz="2800">
                <a:solidFill>
                  <a:srgbClr val="FFFF00"/>
                </a:solidFill>
              </a:rPr>
              <a:t>Proposed Setup</a:t>
            </a:r>
            <a:endParaRPr/>
          </a:p>
        </p:txBody>
      </p:sp>
      <p:sp>
        <p:nvSpPr>
          <p:cNvPr id="144" name="Google Shape;144;p19"/>
          <p:cNvSpPr/>
          <p:nvPr/>
        </p:nvSpPr>
        <p:spPr>
          <a:xfrm>
            <a:off x="251625" y="2507876"/>
            <a:ext cx="828900" cy="505200"/>
          </a:xfrm>
          <a:prstGeom prst="can">
            <a:avLst>
              <a:gd fmla="val 25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1563212" y="1450525"/>
            <a:ext cx="347100" cy="26199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2713403" y="1450525"/>
            <a:ext cx="2127000" cy="5052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a:off x="2713403" y="3565277"/>
            <a:ext cx="2127000" cy="5052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7467424" y="2002826"/>
            <a:ext cx="1513800" cy="5052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a:off x="5414279" y="1450525"/>
            <a:ext cx="1513800" cy="505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a:off x="5450224" y="2507901"/>
            <a:ext cx="1513800" cy="50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5450224" y="3565277"/>
            <a:ext cx="1513800" cy="50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1910300" y="2544800"/>
            <a:ext cx="3540000" cy="431400"/>
          </a:xfrm>
          <a:prstGeom prst="leftRightArrow">
            <a:avLst>
              <a:gd fmla="val 50000" name="adj1"/>
              <a:gd fmla="val 500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1910300" y="1618075"/>
            <a:ext cx="803100" cy="170100"/>
          </a:xfrm>
          <a:prstGeom prst="rightArrow">
            <a:avLst>
              <a:gd fmla="val 50000" name="adj1"/>
              <a:gd fmla="val 50000" name="adj2"/>
            </a:avLst>
          </a:prstGeom>
          <a:solidFill>
            <a:srgbClr val="D5B40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1910300" y="3732825"/>
            <a:ext cx="803100" cy="170100"/>
          </a:xfrm>
          <a:prstGeom prst="rightArrow">
            <a:avLst>
              <a:gd fmla="val 50000" name="adj1"/>
              <a:gd fmla="val 50000" name="adj2"/>
            </a:avLst>
          </a:prstGeom>
          <a:solidFill>
            <a:srgbClr val="D5B40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a:off x="4840400" y="1618075"/>
            <a:ext cx="573900" cy="170100"/>
          </a:xfrm>
          <a:prstGeom prst="rightArrow">
            <a:avLst>
              <a:gd fmla="val 50000" name="adj1"/>
              <a:gd fmla="val 50000" name="adj2"/>
            </a:avLst>
          </a:prstGeom>
          <a:solidFill>
            <a:srgbClr val="D5B40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4840401" y="3732825"/>
            <a:ext cx="609900" cy="17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6122075" y="3012975"/>
            <a:ext cx="170100" cy="552300"/>
          </a:xfrm>
          <a:prstGeom prst="upArrow">
            <a:avLst>
              <a:gd fmla="val 50000" name="adj1"/>
              <a:gd fmla="val 50000" name="adj2"/>
            </a:avLst>
          </a:prstGeom>
          <a:solidFill>
            <a:srgbClr val="D5B40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6111175" y="1955725"/>
            <a:ext cx="170100" cy="552300"/>
          </a:xfrm>
          <a:prstGeom prst="downArrow">
            <a:avLst>
              <a:gd fmla="val 50000" name="adj1"/>
              <a:gd fmla="val 50000" name="adj2"/>
            </a:avLst>
          </a:prstGeom>
          <a:solidFill>
            <a:srgbClr val="D5B40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rot="-2575719">
            <a:off x="6879663" y="2455398"/>
            <a:ext cx="669077" cy="197839"/>
          </a:xfrm>
          <a:prstGeom prst="rightArrow">
            <a:avLst>
              <a:gd fmla="val 50000" name="adj1"/>
              <a:gd fmla="val 50000" name="adj2"/>
            </a:avLst>
          </a:prstGeom>
          <a:solidFill>
            <a:srgbClr val="D5B40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7467424" y="3101826"/>
            <a:ext cx="1513800" cy="5052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Lesion</a:t>
            </a:r>
            <a:r>
              <a:rPr lang="en">
                <a:solidFill>
                  <a:schemeClr val="dk1"/>
                </a:solidFill>
              </a:rPr>
              <a:t> </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Segmentation</a:t>
            </a:r>
            <a:endParaRPr>
              <a:solidFill>
                <a:schemeClr val="dk1"/>
              </a:solidFill>
            </a:endParaRPr>
          </a:p>
        </p:txBody>
      </p:sp>
      <p:sp>
        <p:nvSpPr>
          <p:cNvPr id="161" name="Google Shape;161;p19"/>
          <p:cNvSpPr/>
          <p:nvPr/>
        </p:nvSpPr>
        <p:spPr>
          <a:xfrm rot="2824427">
            <a:off x="6858416" y="2936851"/>
            <a:ext cx="703466" cy="187648"/>
          </a:xfrm>
          <a:prstGeom prst="rightArrow">
            <a:avLst>
              <a:gd fmla="val 50000" name="adj1"/>
              <a:gd fmla="val 50000" name="adj2"/>
            </a:avLst>
          </a:prstGeom>
          <a:solidFill>
            <a:srgbClr val="D5B40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1080525" y="2688350"/>
            <a:ext cx="482700" cy="199800"/>
          </a:xfrm>
          <a:prstGeom prst="rightArrow">
            <a:avLst>
              <a:gd fmla="val 50000" name="adj1"/>
              <a:gd fmla="val 50000" name="adj2"/>
            </a:avLst>
          </a:prstGeom>
          <a:solidFill>
            <a:srgbClr val="D5B40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txBox="1"/>
          <p:nvPr/>
        </p:nvSpPr>
        <p:spPr>
          <a:xfrm>
            <a:off x="264525" y="2571750"/>
            <a:ext cx="803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202124"/>
                </a:solidFill>
              </a:rPr>
              <a:t>X-Ray</a:t>
            </a:r>
            <a:endParaRPr b="1" sz="1000">
              <a:solidFill>
                <a:srgbClr val="202124"/>
              </a:solidFill>
            </a:endParaRPr>
          </a:p>
          <a:p>
            <a:pPr indent="0" lvl="0" marL="0" rtl="0" algn="ctr">
              <a:spcBef>
                <a:spcPts val="0"/>
              </a:spcBef>
              <a:spcAft>
                <a:spcPts val="0"/>
              </a:spcAft>
              <a:buNone/>
            </a:pPr>
            <a:r>
              <a:rPr b="1" lang="en" sz="1000">
                <a:solidFill>
                  <a:srgbClr val="202124"/>
                </a:solidFill>
              </a:rPr>
              <a:t> Images</a:t>
            </a:r>
            <a:endParaRPr b="1" sz="1000">
              <a:solidFill>
                <a:srgbClr val="202124"/>
              </a:solidFill>
            </a:endParaRPr>
          </a:p>
        </p:txBody>
      </p:sp>
      <p:sp>
        <p:nvSpPr>
          <p:cNvPr id="164" name="Google Shape;164;p19"/>
          <p:cNvSpPr txBox="1"/>
          <p:nvPr/>
        </p:nvSpPr>
        <p:spPr>
          <a:xfrm rot="-5400000">
            <a:off x="752300" y="2560375"/>
            <a:ext cx="196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Parameter Sharing</a:t>
            </a:r>
            <a:endParaRPr/>
          </a:p>
        </p:txBody>
      </p:sp>
      <p:sp>
        <p:nvSpPr>
          <p:cNvPr id="165" name="Google Shape;165;p19"/>
          <p:cNvSpPr txBox="1"/>
          <p:nvPr/>
        </p:nvSpPr>
        <p:spPr>
          <a:xfrm>
            <a:off x="2713400" y="1503025"/>
            <a:ext cx="212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Classification Task</a:t>
            </a:r>
            <a:endParaRPr/>
          </a:p>
        </p:txBody>
      </p:sp>
      <p:sp>
        <p:nvSpPr>
          <p:cNvPr id="166" name="Google Shape;166;p19"/>
          <p:cNvSpPr txBox="1"/>
          <p:nvPr/>
        </p:nvSpPr>
        <p:spPr>
          <a:xfrm>
            <a:off x="2713401" y="3617775"/>
            <a:ext cx="212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Segmentation Task</a:t>
            </a:r>
            <a:endParaRPr/>
          </a:p>
        </p:txBody>
      </p:sp>
      <p:sp>
        <p:nvSpPr>
          <p:cNvPr id="167" name="Google Shape;167;p19"/>
          <p:cNvSpPr txBox="1"/>
          <p:nvPr/>
        </p:nvSpPr>
        <p:spPr>
          <a:xfrm>
            <a:off x="5414275" y="1395325"/>
            <a:ext cx="1513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Classification loss</a:t>
            </a:r>
            <a:endParaRPr/>
          </a:p>
        </p:txBody>
      </p:sp>
      <p:sp>
        <p:nvSpPr>
          <p:cNvPr id="168" name="Google Shape;168;p19"/>
          <p:cNvSpPr txBox="1"/>
          <p:nvPr/>
        </p:nvSpPr>
        <p:spPr>
          <a:xfrm>
            <a:off x="5439325" y="3510075"/>
            <a:ext cx="1513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Segmentation</a:t>
            </a:r>
            <a:endParaRPr/>
          </a:p>
          <a:p>
            <a:pPr indent="0" lvl="0" marL="0" rtl="0" algn="ctr">
              <a:spcBef>
                <a:spcPts val="0"/>
              </a:spcBef>
              <a:spcAft>
                <a:spcPts val="0"/>
              </a:spcAft>
              <a:buNone/>
            </a:pPr>
            <a:r>
              <a:rPr lang="en"/>
              <a:t>loss</a:t>
            </a:r>
            <a:endParaRPr/>
          </a:p>
        </p:txBody>
      </p:sp>
      <p:sp>
        <p:nvSpPr>
          <p:cNvPr id="169" name="Google Shape;169;p19"/>
          <p:cNvSpPr txBox="1"/>
          <p:nvPr/>
        </p:nvSpPr>
        <p:spPr>
          <a:xfrm>
            <a:off x="5450225" y="2560400"/>
            <a:ext cx="15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Combined Loss</a:t>
            </a:r>
            <a:endParaRPr/>
          </a:p>
        </p:txBody>
      </p:sp>
      <p:sp>
        <p:nvSpPr>
          <p:cNvPr id="170" name="Google Shape;170;p19"/>
          <p:cNvSpPr txBox="1"/>
          <p:nvPr/>
        </p:nvSpPr>
        <p:spPr>
          <a:xfrm>
            <a:off x="1910300" y="2568050"/>
            <a:ext cx="354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t>Backpropagation</a:t>
            </a:r>
            <a:endParaRPr sz="1300"/>
          </a:p>
        </p:txBody>
      </p:sp>
      <p:sp>
        <p:nvSpPr>
          <p:cNvPr id="171" name="Google Shape;171;p19"/>
          <p:cNvSpPr txBox="1"/>
          <p:nvPr/>
        </p:nvSpPr>
        <p:spPr>
          <a:xfrm>
            <a:off x="7454675" y="1947625"/>
            <a:ext cx="1539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Pneumonia Classification</a:t>
            </a:r>
            <a:endParaRPr/>
          </a:p>
        </p:txBody>
      </p:sp>
      <p:sp>
        <p:nvSpPr>
          <p:cNvPr id="172" name="Google Shape;172;p19"/>
          <p:cNvSpPr txBox="1"/>
          <p:nvPr/>
        </p:nvSpPr>
        <p:spPr>
          <a:xfrm>
            <a:off x="2440650" y="4396025"/>
            <a:ext cx="426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Georgia"/>
                <a:ea typeface="Georgia"/>
                <a:cs typeface="Georgia"/>
                <a:sym typeface="Georgia"/>
              </a:rPr>
              <a:t>Figure: Multitask Learning Setup</a:t>
            </a:r>
            <a:endParaRPr>
              <a:solidFill>
                <a:schemeClr val="lt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6" name="Shape 176"/>
        <p:cNvGrpSpPr/>
        <p:nvPr/>
      </p:nvGrpSpPr>
      <p:grpSpPr>
        <a:xfrm>
          <a:off x="0" y="0"/>
          <a:ext cx="0" cy="0"/>
          <a:chOff x="0" y="0"/>
          <a:chExt cx="0" cy="0"/>
        </a:xfrm>
      </p:grpSpPr>
      <p:pic>
        <p:nvPicPr>
          <p:cNvPr id="177" name="Google Shape;177;p20"/>
          <p:cNvPicPr preferRelativeResize="0"/>
          <p:nvPr/>
        </p:nvPicPr>
        <p:blipFill>
          <a:blip r:embed="rId3">
            <a:alphaModFix/>
          </a:blip>
          <a:stretch>
            <a:fillRect/>
          </a:stretch>
        </p:blipFill>
        <p:spPr>
          <a:xfrm>
            <a:off x="7910575" y="67849"/>
            <a:ext cx="1185580" cy="738900"/>
          </a:xfrm>
          <a:prstGeom prst="rect">
            <a:avLst/>
          </a:prstGeom>
          <a:noFill/>
          <a:ln>
            <a:noFill/>
          </a:ln>
        </p:spPr>
      </p:pic>
      <p:sp>
        <p:nvSpPr>
          <p:cNvPr id="178" name="Google Shape;178;p20"/>
          <p:cNvSpPr txBox="1"/>
          <p:nvPr/>
        </p:nvSpPr>
        <p:spPr>
          <a:xfrm>
            <a:off x="3072000" y="129500"/>
            <a:ext cx="3000000" cy="615600"/>
          </a:xfrm>
          <a:prstGeom prst="rect">
            <a:avLst/>
          </a:prstGeom>
          <a:noFill/>
          <a:ln>
            <a:noFill/>
          </a:ln>
        </p:spPr>
        <p:txBody>
          <a:bodyPr anchorCtr="0" anchor="ctr" bIns="91425" lIns="91425" spcFirstLastPara="1" rIns="91425" wrap="square" tIns="91425">
            <a:spAutoFit/>
          </a:bodyPr>
          <a:lstStyle/>
          <a:p>
            <a:pPr indent="0" lvl="0" marL="457200" rtl="0" algn="ctr">
              <a:lnSpc>
                <a:spcPct val="150000"/>
              </a:lnSpc>
              <a:spcBef>
                <a:spcPts val="0"/>
              </a:spcBef>
              <a:spcAft>
                <a:spcPts val="1200"/>
              </a:spcAft>
              <a:buNone/>
            </a:pPr>
            <a:r>
              <a:rPr b="1" lang="en" sz="2800">
                <a:solidFill>
                  <a:srgbClr val="FFFF00"/>
                </a:solidFill>
              </a:rPr>
              <a:t>Evaluation</a:t>
            </a:r>
            <a:endParaRPr/>
          </a:p>
        </p:txBody>
      </p:sp>
      <p:sp>
        <p:nvSpPr>
          <p:cNvPr id="179" name="Google Shape;179;p20"/>
          <p:cNvSpPr txBox="1"/>
          <p:nvPr/>
        </p:nvSpPr>
        <p:spPr>
          <a:xfrm>
            <a:off x="205500" y="1203950"/>
            <a:ext cx="8733000" cy="35094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chemeClr val="lt1"/>
              </a:buClr>
              <a:buSzPts val="1200"/>
              <a:buFont typeface="Georgia"/>
              <a:buChar char="●"/>
            </a:pPr>
            <a:r>
              <a:rPr lang="en" sz="1200">
                <a:solidFill>
                  <a:srgbClr val="00FF00"/>
                </a:solidFill>
                <a:latin typeface="Georgia"/>
                <a:ea typeface="Georgia"/>
                <a:cs typeface="Georgia"/>
                <a:sym typeface="Georgia"/>
              </a:rPr>
              <a:t>Accuracy</a:t>
            </a:r>
            <a:r>
              <a:rPr lang="en" sz="1200">
                <a:solidFill>
                  <a:schemeClr val="lt1"/>
                </a:solidFill>
                <a:latin typeface="Georgia"/>
                <a:ea typeface="Georgia"/>
                <a:cs typeface="Georgia"/>
                <a:sym typeface="Georgia"/>
              </a:rPr>
              <a:t>: This is the number of correct predictions made by the model divided by the total number of predictions. It is a common metric used to evaluate the performance of classification models.</a:t>
            </a:r>
            <a:endParaRPr sz="1200">
              <a:solidFill>
                <a:schemeClr val="lt1"/>
              </a:solidFill>
              <a:latin typeface="Georgia"/>
              <a:ea typeface="Georgia"/>
              <a:cs typeface="Georgia"/>
              <a:sym typeface="Georgia"/>
            </a:endParaRPr>
          </a:p>
          <a:p>
            <a:pPr indent="0" lvl="0" marL="457200" marR="0" rtl="0" algn="just">
              <a:lnSpc>
                <a:spcPct val="100000"/>
              </a:lnSpc>
              <a:spcBef>
                <a:spcPts val="0"/>
              </a:spcBef>
              <a:spcAft>
                <a:spcPts val="0"/>
              </a:spcAft>
              <a:buNone/>
            </a:pPr>
            <a:r>
              <a:t/>
            </a:r>
            <a:endParaRPr sz="1200">
              <a:solidFill>
                <a:schemeClr val="lt1"/>
              </a:solidFill>
              <a:latin typeface="Georgia"/>
              <a:ea typeface="Georgia"/>
              <a:cs typeface="Georgia"/>
              <a:sym typeface="Georgia"/>
            </a:endParaRPr>
          </a:p>
          <a:p>
            <a:pPr indent="0" lvl="0" marL="457200" marR="0" rtl="0" algn="ctr">
              <a:lnSpc>
                <a:spcPct val="100000"/>
              </a:lnSpc>
              <a:spcBef>
                <a:spcPts val="0"/>
              </a:spcBef>
              <a:spcAft>
                <a:spcPts val="0"/>
              </a:spcAft>
              <a:buNone/>
            </a:pPr>
            <a:r>
              <a:rPr lang="en" sz="1200">
                <a:solidFill>
                  <a:srgbClr val="00FFFF"/>
                </a:solidFill>
                <a:latin typeface="Georgia"/>
                <a:ea typeface="Georgia"/>
                <a:cs typeface="Georgia"/>
                <a:sym typeface="Georgia"/>
              </a:rPr>
              <a:t>Accuracy = (True Positives + True Negatives) / Total Predictions</a:t>
            </a:r>
            <a:endParaRPr sz="1200">
              <a:solidFill>
                <a:srgbClr val="00FFFF"/>
              </a:solidFill>
              <a:latin typeface="Georgia"/>
              <a:ea typeface="Georgia"/>
              <a:cs typeface="Georgia"/>
              <a:sym typeface="Georgia"/>
            </a:endParaRPr>
          </a:p>
          <a:p>
            <a:pPr indent="0" lvl="0" marL="457200" marR="0" rtl="0" algn="just">
              <a:lnSpc>
                <a:spcPct val="100000"/>
              </a:lnSpc>
              <a:spcBef>
                <a:spcPts val="0"/>
              </a:spcBef>
              <a:spcAft>
                <a:spcPts val="0"/>
              </a:spcAft>
              <a:buNone/>
            </a:pPr>
            <a:r>
              <a:t/>
            </a:r>
            <a:endParaRPr sz="1200">
              <a:solidFill>
                <a:schemeClr val="lt1"/>
              </a:solidFill>
              <a:latin typeface="Georgia"/>
              <a:ea typeface="Georgia"/>
              <a:cs typeface="Georgia"/>
              <a:sym typeface="Georgia"/>
            </a:endParaRPr>
          </a:p>
          <a:p>
            <a:pPr indent="0" lvl="0" marL="457200" marR="0" rtl="0" algn="just">
              <a:lnSpc>
                <a:spcPct val="100000"/>
              </a:lnSpc>
              <a:spcBef>
                <a:spcPts val="0"/>
              </a:spcBef>
              <a:spcAft>
                <a:spcPts val="0"/>
              </a:spcAft>
              <a:buNone/>
            </a:pPr>
            <a:r>
              <a:t/>
            </a:r>
            <a:endParaRPr sz="1200">
              <a:solidFill>
                <a:schemeClr val="lt1"/>
              </a:solidFill>
              <a:latin typeface="Georgia"/>
              <a:ea typeface="Georgia"/>
              <a:cs typeface="Georgia"/>
              <a:sym typeface="Georgia"/>
            </a:endParaRPr>
          </a:p>
          <a:p>
            <a:pPr indent="-304800" lvl="0" marL="457200" marR="0" rtl="0" algn="just">
              <a:lnSpc>
                <a:spcPct val="100000"/>
              </a:lnSpc>
              <a:spcBef>
                <a:spcPts val="0"/>
              </a:spcBef>
              <a:spcAft>
                <a:spcPts val="0"/>
              </a:spcAft>
              <a:buClr>
                <a:schemeClr val="lt1"/>
              </a:buClr>
              <a:buSzPts val="1200"/>
              <a:buFont typeface="Georgia"/>
              <a:buChar char="●"/>
            </a:pPr>
            <a:r>
              <a:rPr lang="en" sz="1200">
                <a:solidFill>
                  <a:srgbClr val="00FF00"/>
                </a:solidFill>
                <a:latin typeface="Georgia"/>
                <a:ea typeface="Georgia"/>
                <a:cs typeface="Georgia"/>
                <a:sym typeface="Georgia"/>
              </a:rPr>
              <a:t>Precision</a:t>
            </a:r>
            <a:r>
              <a:rPr lang="en" sz="1200">
                <a:solidFill>
                  <a:schemeClr val="lt1"/>
                </a:solidFill>
                <a:latin typeface="Georgia"/>
                <a:ea typeface="Georgia"/>
                <a:cs typeface="Georgia"/>
                <a:sym typeface="Georgia"/>
              </a:rPr>
              <a:t>: This is the number of true positive predictions made by the model divided by the total number of positive predictions. Precision measures how well the model is able to avoid false positive predictions.</a:t>
            </a:r>
            <a:endParaRPr sz="1200">
              <a:solidFill>
                <a:schemeClr val="lt1"/>
              </a:solidFill>
              <a:latin typeface="Georgia"/>
              <a:ea typeface="Georgia"/>
              <a:cs typeface="Georgia"/>
              <a:sym typeface="Georgia"/>
            </a:endParaRPr>
          </a:p>
          <a:p>
            <a:pPr indent="0" lvl="0" marL="457200" marR="0" rtl="0" algn="just">
              <a:lnSpc>
                <a:spcPct val="100000"/>
              </a:lnSpc>
              <a:spcBef>
                <a:spcPts val="0"/>
              </a:spcBef>
              <a:spcAft>
                <a:spcPts val="0"/>
              </a:spcAft>
              <a:buNone/>
            </a:pPr>
            <a:r>
              <a:t/>
            </a:r>
            <a:endParaRPr sz="1200">
              <a:solidFill>
                <a:schemeClr val="lt1"/>
              </a:solidFill>
              <a:latin typeface="Georgia"/>
              <a:ea typeface="Georgia"/>
              <a:cs typeface="Georgia"/>
              <a:sym typeface="Georgia"/>
            </a:endParaRPr>
          </a:p>
          <a:p>
            <a:pPr indent="0" lvl="0" marL="457200" marR="0" rtl="0" algn="ctr">
              <a:lnSpc>
                <a:spcPct val="100000"/>
              </a:lnSpc>
              <a:spcBef>
                <a:spcPts val="0"/>
              </a:spcBef>
              <a:spcAft>
                <a:spcPts val="0"/>
              </a:spcAft>
              <a:buClr>
                <a:schemeClr val="dk1"/>
              </a:buClr>
              <a:buSzPts val="1100"/>
              <a:buFont typeface="Arial"/>
              <a:buNone/>
            </a:pPr>
            <a:r>
              <a:rPr lang="en" sz="1200">
                <a:solidFill>
                  <a:srgbClr val="00FFFF"/>
                </a:solidFill>
                <a:latin typeface="Georgia"/>
                <a:ea typeface="Georgia"/>
                <a:cs typeface="Georgia"/>
                <a:sym typeface="Georgia"/>
              </a:rPr>
              <a:t>Precision = True Positives / (True Positives + False Positives)</a:t>
            </a:r>
            <a:endParaRPr sz="1200">
              <a:solidFill>
                <a:srgbClr val="00FFFF"/>
              </a:solidFill>
              <a:latin typeface="Georgia"/>
              <a:ea typeface="Georgia"/>
              <a:cs typeface="Georgia"/>
              <a:sym typeface="Georgia"/>
            </a:endParaRPr>
          </a:p>
          <a:p>
            <a:pPr indent="0" lvl="0" marL="0" marR="0" rtl="0" algn="just">
              <a:lnSpc>
                <a:spcPct val="100000"/>
              </a:lnSpc>
              <a:spcBef>
                <a:spcPts val="0"/>
              </a:spcBef>
              <a:spcAft>
                <a:spcPts val="0"/>
              </a:spcAft>
              <a:buNone/>
            </a:pPr>
            <a:r>
              <a:t/>
            </a:r>
            <a:endParaRPr sz="1200">
              <a:solidFill>
                <a:srgbClr val="00FFFF"/>
              </a:solidFill>
              <a:latin typeface="Georgia"/>
              <a:ea typeface="Georgia"/>
              <a:cs typeface="Georgia"/>
              <a:sym typeface="Georgia"/>
            </a:endParaRPr>
          </a:p>
          <a:p>
            <a:pPr indent="0" lvl="0" marL="457200" marR="0" rtl="0" algn="just">
              <a:lnSpc>
                <a:spcPct val="100000"/>
              </a:lnSpc>
              <a:spcBef>
                <a:spcPts val="0"/>
              </a:spcBef>
              <a:spcAft>
                <a:spcPts val="0"/>
              </a:spcAft>
              <a:buNone/>
            </a:pPr>
            <a:r>
              <a:t/>
            </a:r>
            <a:endParaRPr sz="1200">
              <a:solidFill>
                <a:schemeClr val="lt1"/>
              </a:solidFill>
              <a:latin typeface="Georgia"/>
              <a:ea typeface="Georgia"/>
              <a:cs typeface="Georgia"/>
              <a:sym typeface="Georgia"/>
            </a:endParaRPr>
          </a:p>
          <a:p>
            <a:pPr indent="-304800" lvl="0" marL="457200" marR="0" rtl="0" algn="just">
              <a:lnSpc>
                <a:spcPct val="100000"/>
              </a:lnSpc>
              <a:spcBef>
                <a:spcPts val="0"/>
              </a:spcBef>
              <a:spcAft>
                <a:spcPts val="0"/>
              </a:spcAft>
              <a:buClr>
                <a:schemeClr val="lt1"/>
              </a:buClr>
              <a:buSzPts val="1200"/>
              <a:buFont typeface="Georgia"/>
              <a:buChar char="●"/>
            </a:pPr>
            <a:r>
              <a:rPr lang="en" sz="1200">
                <a:solidFill>
                  <a:srgbClr val="00FF00"/>
                </a:solidFill>
                <a:latin typeface="Georgia"/>
                <a:ea typeface="Georgia"/>
                <a:cs typeface="Georgia"/>
                <a:sym typeface="Georgia"/>
              </a:rPr>
              <a:t>Recall (or Sensitivity)</a:t>
            </a:r>
            <a:r>
              <a:rPr lang="en" sz="1200">
                <a:solidFill>
                  <a:schemeClr val="lt1"/>
                </a:solidFill>
                <a:latin typeface="Georgia"/>
                <a:ea typeface="Georgia"/>
                <a:cs typeface="Georgia"/>
                <a:sym typeface="Georgia"/>
              </a:rPr>
              <a:t>: This is the number of true positive predictions made by the model divided by the total number of actual positive cases. Recall measures how well the model is able to identify all positive cases.</a:t>
            </a:r>
            <a:endParaRPr sz="1200">
              <a:solidFill>
                <a:schemeClr val="lt1"/>
              </a:solidFill>
              <a:latin typeface="Georgia"/>
              <a:ea typeface="Georgia"/>
              <a:cs typeface="Georgia"/>
              <a:sym typeface="Georgia"/>
            </a:endParaRPr>
          </a:p>
          <a:p>
            <a:pPr indent="0" lvl="0" marL="457200" marR="0" rtl="0" algn="just">
              <a:lnSpc>
                <a:spcPct val="100000"/>
              </a:lnSpc>
              <a:spcBef>
                <a:spcPts val="0"/>
              </a:spcBef>
              <a:spcAft>
                <a:spcPts val="0"/>
              </a:spcAft>
              <a:buNone/>
            </a:pPr>
            <a:r>
              <a:t/>
            </a:r>
            <a:endParaRPr sz="1200">
              <a:solidFill>
                <a:schemeClr val="lt1"/>
              </a:solidFill>
              <a:latin typeface="Georgia"/>
              <a:ea typeface="Georgia"/>
              <a:cs typeface="Georgia"/>
              <a:sym typeface="Georgia"/>
            </a:endParaRPr>
          </a:p>
          <a:p>
            <a:pPr indent="0" lvl="0" marL="457200" marR="0" rtl="0" algn="ctr">
              <a:lnSpc>
                <a:spcPct val="100000"/>
              </a:lnSpc>
              <a:spcBef>
                <a:spcPts val="0"/>
              </a:spcBef>
              <a:spcAft>
                <a:spcPts val="0"/>
              </a:spcAft>
              <a:buClr>
                <a:schemeClr val="dk1"/>
              </a:buClr>
              <a:buSzPts val="1100"/>
              <a:buFont typeface="Arial"/>
              <a:buNone/>
            </a:pPr>
            <a:r>
              <a:rPr lang="en" sz="1200">
                <a:solidFill>
                  <a:srgbClr val="00FFFF"/>
                </a:solidFill>
                <a:latin typeface="Georgia"/>
                <a:ea typeface="Georgia"/>
                <a:cs typeface="Georgia"/>
                <a:sym typeface="Georgia"/>
              </a:rPr>
              <a:t>Recall = True Positives / (True Positives + False Negatives)</a:t>
            </a:r>
            <a:endParaRPr sz="1200">
              <a:solidFill>
                <a:srgbClr val="00FFFF"/>
              </a:solidFill>
              <a:latin typeface="Georgia"/>
              <a:ea typeface="Georgia"/>
              <a:cs typeface="Georgia"/>
              <a:sym typeface="Georgia"/>
            </a:endParaRPr>
          </a:p>
          <a:p>
            <a:pPr indent="0" lvl="0" marL="457200" marR="0" rtl="0" algn="just">
              <a:lnSpc>
                <a:spcPct val="100000"/>
              </a:lnSpc>
              <a:spcBef>
                <a:spcPts val="0"/>
              </a:spcBef>
              <a:spcAft>
                <a:spcPts val="0"/>
              </a:spcAft>
              <a:buClr>
                <a:schemeClr val="dk1"/>
              </a:buClr>
              <a:buSzPts val="1100"/>
              <a:buFont typeface="Arial"/>
              <a:buNone/>
            </a:pPr>
            <a:r>
              <a:t/>
            </a:r>
            <a:endParaRPr sz="1200">
              <a:solidFill>
                <a:srgbClr val="00FF00"/>
              </a:solidFill>
              <a:latin typeface="Georgia"/>
              <a:ea typeface="Georgia"/>
              <a:cs typeface="Georgia"/>
              <a:sym typeface="Georgia"/>
            </a:endParaRPr>
          </a:p>
          <a:p>
            <a:pPr indent="0" lvl="0" marL="457200" marR="0" rtl="0" algn="just">
              <a:lnSpc>
                <a:spcPct val="100000"/>
              </a:lnSpc>
              <a:spcBef>
                <a:spcPts val="0"/>
              </a:spcBef>
              <a:spcAft>
                <a:spcPts val="0"/>
              </a:spcAft>
              <a:buNone/>
            </a:pPr>
            <a:r>
              <a:t/>
            </a:r>
            <a:endParaRPr sz="1200">
              <a:solidFill>
                <a:srgbClr val="00FF00"/>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3" name="Shape 183"/>
        <p:cNvGrpSpPr/>
        <p:nvPr/>
      </p:nvGrpSpPr>
      <p:grpSpPr>
        <a:xfrm>
          <a:off x="0" y="0"/>
          <a:ext cx="0" cy="0"/>
          <a:chOff x="0" y="0"/>
          <a:chExt cx="0" cy="0"/>
        </a:xfrm>
      </p:grpSpPr>
      <p:pic>
        <p:nvPicPr>
          <p:cNvPr id="184" name="Google Shape;184;p21"/>
          <p:cNvPicPr preferRelativeResize="0"/>
          <p:nvPr/>
        </p:nvPicPr>
        <p:blipFill>
          <a:blip r:embed="rId3">
            <a:alphaModFix/>
          </a:blip>
          <a:stretch>
            <a:fillRect/>
          </a:stretch>
        </p:blipFill>
        <p:spPr>
          <a:xfrm>
            <a:off x="7910575" y="67849"/>
            <a:ext cx="1185580" cy="738900"/>
          </a:xfrm>
          <a:prstGeom prst="rect">
            <a:avLst/>
          </a:prstGeom>
          <a:noFill/>
          <a:ln>
            <a:noFill/>
          </a:ln>
        </p:spPr>
      </p:pic>
      <p:sp>
        <p:nvSpPr>
          <p:cNvPr id="185" name="Google Shape;185;p21"/>
          <p:cNvSpPr txBox="1"/>
          <p:nvPr/>
        </p:nvSpPr>
        <p:spPr>
          <a:xfrm>
            <a:off x="3072000" y="129500"/>
            <a:ext cx="3000000" cy="615600"/>
          </a:xfrm>
          <a:prstGeom prst="rect">
            <a:avLst/>
          </a:prstGeom>
          <a:noFill/>
          <a:ln>
            <a:noFill/>
          </a:ln>
        </p:spPr>
        <p:txBody>
          <a:bodyPr anchorCtr="0" anchor="ctr" bIns="91425" lIns="91425" spcFirstLastPara="1" rIns="91425" wrap="square" tIns="91425">
            <a:spAutoFit/>
          </a:bodyPr>
          <a:lstStyle/>
          <a:p>
            <a:pPr indent="0" lvl="0" marL="457200" rtl="0" algn="ctr">
              <a:lnSpc>
                <a:spcPct val="150000"/>
              </a:lnSpc>
              <a:spcBef>
                <a:spcPts val="0"/>
              </a:spcBef>
              <a:spcAft>
                <a:spcPts val="1200"/>
              </a:spcAft>
              <a:buNone/>
            </a:pPr>
            <a:r>
              <a:rPr b="1" lang="en" sz="2800">
                <a:solidFill>
                  <a:srgbClr val="FFFF00"/>
                </a:solidFill>
              </a:rPr>
              <a:t>Evaluation</a:t>
            </a:r>
            <a:endParaRPr/>
          </a:p>
        </p:txBody>
      </p:sp>
      <p:sp>
        <p:nvSpPr>
          <p:cNvPr id="186" name="Google Shape;186;p21"/>
          <p:cNvSpPr txBox="1"/>
          <p:nvPr/>
        </p:nvSpPr>
        <p:spPr>
          <a:xfrm>
            <a:off x="205500" y="745100"/>
            <a:ext cx="8733000" cy="3879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t/>
            </a:r>
            <a:endParaRPr sz="1200">
              <a:solidFill>
                <a:schemeClr val="lt1"/>
              </a:solidFill>
              <a:latin typeface="Georgia"/>
              <a:ea typeface="Georgia"/>
              <a:cs typeface="Georgia"/>
              <a:sym typeface="Georgia"/>
            </a:endParaRPr>
          </a:p>
          <a:p>
            <a:pPr indent="0" lvl="0" marL="457200" marR="0" rtl="0" algn="just">
              <a:lnSpc>
                <a:spcPct val="100000"/>
              </a:lnSpc>
              <a:spcBef>
                <a:spcPts val="0"/>
              </a:spcBef>
              <a:spcAft>
                <a:spcPts val="0"/>
              </a:spcAft>
              <a:buNone/>
            </a:pPr>
            <a:r>
              <a:t/>
            </a:r>
            <a:endParaRPr sz="1200">
              <a:solidFill>
                <a:schemeClr val="lt1"/>
              </a:solidFill>
              <a:latin typeface="Georgia"/>
              <a:ea typeface="Georgia"/>
              <a:cs typeface="Georgia"/>
              <a:sym typeface="Georgia"/>
            </a:endParaRPr>
          </a:p>
          <a:p>
            <a:pPr indent="-304800" lvl="0" marL="457200" marR="0" rtl="0" algn="just">
              <a:lnSpc>
                <a:spcPct val="100000"/>
              </a:lnSpc>
              <a:spcBef>
                <a:spcPts val="0"/>
              </a:spcBef>
              <a:spcAft>
                <a:spcPts val="0"/>
              </a:spcAft>
              <a:buClr>
                <a:schemeClr val="lt1"/>
              </a:buClr>
              <a:buSzPts val="1200"/>
              <a:buFont typeface="Georgia"/>
              <a:buChar char="●"/>
            </a:pPr>
            <a:r>
              <a:rPr lang="en" sz="1200">
                <a:solidFill>
                  <a:srgbClr val="00FF00"/>
                </a:solidFill>
                <a:latin typeface="Georgia"/>
                <a:ea typeface="Georgia"/>
                <a:cs typeface="Georgia"/>
                <a:sym typeface="Georgia"/>
              </a:rPr>
              <a:t>F1 Score:</a:t>
            </a:r>
            <a:r>
              <a:rPr lang="en" sz="1200">
                <a:solidFill>
                  <a:schemeClr val="lt1"/>
                </a:solidFill>
                <a:latin typeface="Georgia"/>
                <a:ea typeface="Georgia"/>
                <a:cs typeface="Georgia"/>
                <a:sym typeface="Georgia"/>
              </a:rPr>
              <a:t> This is the harmonic mean of precision and recall. The F1 Score is a commonly used metric that provides a balance between precision and recall and is particularly useful when the distribution of positive and negative cases is imbalanced.</a:t>
            </a:r>
            <a:endParaRPr sz="1200">
              <a:solidFill>
                <a:schemeClr val="lt1"/>
              </a:solidFill>
              <a:latin typeface="Georgia"/>
              <a:ea typeface="Georgia"/>
              <a:cs typeface="Georgia"/>
              <a:sym typeface="Georgia"/>
            </a:endParaRPr>
          </a:p>
          <a:p>
            <a:pPr indent="0" lvl="0" marL="457200" marR="0" rtl="0" algn="just">
              <a:lnSpc>
                <a:spcPct val="100000"/>
              </a:lnSpc>
              <a:spcBef>
                <a:spcPts val="0"/>
              </a:spcBef>
              <a:spcAft>
                <a:spcPts val="0"/>
              </a:spcAft>
              <a:buNone/>
            </a:pPr>
            <a:r>
              <a:t/>
            </a:r>
            <a:endParaRPr sz="1200">
              <a:solidFill>
                <a:schemeClr val="lt1"/>
              </a:solidFill>
              <a:latin typeface="Georgia"/>
              <a:ea typeface="Georgia"/>
              <a:cs typeface="Georgia"/>
              <a:sym typeface="Georgia"/>
            </a:endParaRPr>
          </a:p>
          <a:p>
            <a:pPr indent="0" lvl="0" marL="457200" marR="0" rtl="0" algn="ctr">
              <a:lnSpc>
                <a:spcPct val="100000"/>
              </a:lnSpc>
              <a:spcBef>
                <a:spcPts val="0"/>
              </a:spcBef>
              <a:spcAft>
                <a:spcPts val="0"/>
              </a:spcAft>
              <a:buClr>
                <a:schemeClr val="dk1"/>
              </a:buClr>
              <a:buSzPts val="1100"/>
              <a:buFont typeface="Arial"/>
              <a:buNone/>
            </a:pPr>
            <a:r>
              <a:rPr lang="en" sz="1200">
                <a:solidFill>
                  <a:srgbClr val="00FFFF"/>
                </a:solidFill>
                <a:latin typeface="Georgia"/>
                <a:ea typeface="Georgia"/>
                <a:cs typeface="Georgia"/>
                <a:sym typeface="Georgia"/>
              </a:rPr>
              <a:t>F1 Score = 2 * Precision * Recall / (Precision + Recall)</a:t>
            </a:r>
            <a:endParaRPr sz="1200">
              <a:solidFill>
                <a:srgbClr val="00FFFF"/>
              </a:solidFill>
              <a:latin typeface="Georgia"/>
              <a:ea typeface="Georgia"/>
              <a:cs typeface="Georgia"/>
              <a:sym typeface="Georgia"/>
            </a:endParaRPr>
          </a:p>
          <a:p>
            <a:pPr indent="0" lvl="0" marL="0" marR="0" rtl="0" algn="just">
              <a:lnSpc>
                <a:spcPct val="100000"/>
              </a:lnSpc>
              <a:spcBef>
                <a:spcPts val="0"/>
              </a:spcBef>
              <a:spcAft>
                <a:spcPts val="0"/>
              </a:spcAft>
              <a:buNone/>
            </a:pPr>
            <a:r>
              <a:t/>
            </a:r>
            <a:endParaRPr sz="1200">
              <a:solidFill>
                <a:schemeClr val="lt1"/>
              </a:solidFill>
              <a:latin typeface="Georgia"/>
              <a:ea typeface="Georgia"/>
              <a:cs typeface="Georgia"/>
              <a:sym typeface="Georgia"/>
            </a:endParaRPr>
          </a:p>
          <a:p>
            <a:pPr indent="0" lvl="0" marL="457200" marR="0" rtl="0" algn="just">
              <a:lnSpc>
                <a:spcPct val="100000"/>
              </a:lnSpc>
              <a:spcBef>
                <a:spcPts val="0"/>
              </a:spcBef>
              <a:spcAft>
                <a:spcPts val="0"/>
              </a:spcAft>
              <a:buNone/>
            </a:pPr>
            <a:r>
              <a:t/>
            </a:r>
            <a:endParaRPr sz="1200">
              <a:solidFill>
                <a:schemeClr val="lt1"/>
              </a:solidFill>
              <a:latin typeface="Georgia"/>
              <a:ea typeface="Georgia"/>
              <a:cs typeface="Georgia"/>
              <a:sym typeface="Georgia"/>
            </a:endParaRPr>
          </a:p>
          <a:p>
            <a:pPr indent="-304800" lvl="0" marL="457200" marR="0" rtl="0" algn="just">
              <a:lnSpc>
                <a:spcPct val="100000"/>
              </a:lnSpc>
              <a:spcBef>
                <a:spcPts val="0"/>
              </a:spcBef>
              <a:spcAft>
                <a:spcPts val="0"/>
              </a:spcAft>
              <a:buClr>
                <a:schemeClr val="lt1"/>
              </a:buClr>
              <a:buSzPts val="1200"/>
              <a:buFont typeface="Georgia"/>
              <a:buChar char="●"/>
            </a:pPr>
            <a:r>
              <a:rPr lang="en" sz="1200">
                <a:solidFill>
                  <a:srgbClr val="00FF00"/>
                </a:solidFill>
                <a:latin typeface="Georgia"/>
                <a:ea typeface="Georgia"/>
                <a:cs typeface="Georgia"/>
                <a:sym typeface="Georgia"/>
              </a:rPr>
              <a:t>Receiver Operating Characteristic (ROC) Curve:</a:t>
            </a:r>
            <a:r>
              <a:rPr lang="en" sz="1200">
                <a:solidFill>
                  <a:schemeClr val="lt1"/>
                </a:solidFill>
                <a:latin typeface="Georgia"/>
                <a:ea typeface="Georgia"/>
                <a:cs typeface="Georgia"/>
                <a:sym typeface="Georgia"/>
              </a:rPr>
              <a:t> This is a graphical representation of the relationship between the true positive rate and the false positive rate for a classification model as the threshold for making predictions is varied. The area under the ROC curve (AUC) is often used as a summary metric to evaluate the performance of a classification model.</a:t>
            </a:r>
            <a:endParaRPr sz="1200">
              <a:solidFill>
                <a:schemeClr val="lt1"/>
              </a:solidFill>
              <a:latin typeface="Georgia"/>
              <a:ea typeface="Georgia"/>
              <a:cs typeface="Georgia"/>
              <a:sym typeface="Georgia"/>
            </a:endParaRPr>
          </a:p>
          <a:p>
            <a:pPr indent="0" lvl="0" marL="0" marR="0" rtl="0" algn="just">
              <a:lnSpc>
                <a:spcPct val="100000"/>
              </a:lnSpc>
              <a:spcBef>
                <a:spcPts val="0"/>
              </a:spcBef>
              <a:spcAft>
                <a:spcPts val="0"/>
              </a:spcAft>
              <a:buNone/>
            </a:pPr>
            <a:r>
              <a:t/>
            </a:r>
            <a:endParaRPr sz="1200">
              <a:solidFill>
                <a:schemeClr val="lt1"/>
              </a:solidFill>
              <a:latin typeface="Georgia"/>
              <a:ea typeface="Georgia"/>
              <a:cs typeface="Georgia"/>
              <a:sym typeface="Georgia"/>
            </a:endParaRPr>
          </a:p>
          <a:p>
            <a:pPr indent="0" lvl="0" marL="0" marR="0" rtl="0" algn="just">
              <a:lnSpc>
                <a:spcPct val="100000"/>
              </a:lnSpc>
              <a:spcBef>
                <a:spcPts val="0"/>
              </a:spcBef>
              <a:spcAft>
                <a:spcPts val="0"/>
              </a:spcAft>
              <a:buNone/>
            </a:pPr>
            <a:r>
              <a:t/>
            </a:r>
            <a:endParaRPr sz="1200">
              <a:solidFill>
                <a:schemeClr val="lt1"/>
              </a:solidFill>
              <a:latin typeface="Georgia"/>
              <a:ea typeface="Georgia"/>
              <a:cs typeface="Georgia"/>
              <a:sym typeface="Georgia"/>
            </a:endParaRPr>
          </a:p>
          <a:p>
            <a:pPr indent="0" lvl="0" marL="0" marR="0" rtl="0" algn="just">
              <a:lnSpc>
                <a:spcPct val="100000"/>
              </a:lnSpc>
              <a:spcBef>
                <a:spcPts val="0"/>
              </a:spcBef>
              <a:spcAft>
                <a:spcPts val="0"/>
              </a:spcAft>
              <a:buNone/>
            </a:pPr>
            <a:r>
              <a:rPr lang="en" sz="1200">
                <a:solidFill>
                  <a:schemeClr val="lt1"/>
                </a:solidFill>
                <a:latin typeface="Georgia"/>
                <a:ea typeface="Georgia"/>
                <a:cs typeface="Georgia"/>
                <a:sym typeface="Georgia"/>
              </a:rPr>
              <a:t>Note: In these formulas, </a:t>
            </a:r>
            <a:endParaRPr sz="1200">
              <a:solidFill>
                <a:schemeClr val="lt1"/>
              </a:solidFill>
              <a:latin typeface="Georgia"/>
              <a:ea typeface="Georgia"/>
              <a:cs typeface="Georgia"/>
              <a:sym typeface="Georgia"/>
            </a:endParaRPr>
          </a:p>
          <a:p>
            <a:pPr indent="-304800" lvl="0" marL="457200" marR="0" rtl="0" algn="just">
              <a:lnSpc>
                <a:spcPct val="100000"/>
              </a:lnSpc>
              <a:spcBef>
                <a:spcPts val="0"/>
              </a:spcBef>
              <a:spcAft>
                <a:spcPts val="0"/>
              </a:spcAft>
              <a:buClr>
                <a:schemeClr val="lt1"/>
              </a:buClr>
              <a:buSzPts val="1200"/>
              <a:buFont typeface="Georgia"/>
              <a:buChar char="➔"/>
            </a:pPr>
            <a:r>
              <a:rPr lang="en" sz="1200">
                <a:solidFill>
                  <a:srgbClr val="D5B409"/>
                </a:solidFill>
                <a:latin typeface="Georgia"/>
                <a:ea typeface="Georgia"/>
                <a:cs typeface="Georgia"/>
                <a:sym typeface="Georgia"/>
              </a:rPr>
              <a:t>True Positives (TP)</a:t>
            </a:r>
            <a:r>
              <a:rPr lang="en" sz="1200">
                <a:solidFill>
                  <a:schemeClr val="lt1"/>
                </a:solidFill>
                <a:latin typeface="Georgia"/>
                <a:ea typeface="Georgia"/>
                <a:cs typeface="Georgia"/>
                <a:sym typeface="Georgia"/>
              </a:rPr>
              <a:t> are the number of positive cases that were correctly identified by the model, </a:t>
            </a:r>
            <a:endParaRPr sz="1200">
              <a:solidFill>
                <a:schemeClr val="lt1"/>
              </a:solidFill>
              <a:latin typeface="Georgia"/>
              <a:ea typeface="Georgia"/>
              <a:cs typeface="Georgia"/>
              <a:sym typeface="Georgia"/>
            </a:endParaRPr>
          </a:p>
          <a:p>
            <a:pPr indent="-304800" lvl="0" marL="457200" marR="0" rtl="0" algn="just">
              <a:lnSpc>
                <a:spcPct val="100000"/>
              </a:lnSpc>
              <a:spcBef>
                <a:spcPts val="0"/>
              </a:spcBef>
              <a:spcAft>
                <a:spcPts val="0"/>
              </a:spcAft>
              <a:buClr>
                <a:schemeClr val="lt1"/>
              </a:buClr>
              <a:buSzPts val="1200"/>
              <a:buFont typeface="Georgia"/>
              <a:buChar char="➔"/>
            </a:pPr>
            <a:r>
              <a:rPr lang="en" sz="1200">
                <a:solidFill>
                  <a:srgbClr val="D5B409"/>
                </a:solidFill>
                <a:latin typeface="Georgia"/>
                <a:ea typeface="Georgia"/>
                <a:cs typeface="Georgia"/>
                <a:sym typeface="Georgia"/>
              </a:rPr>
              <a:t>False Positives (FP) </a:t>
            </a:r>
            <a:r>
              <a:rPr lang="en" sz="1200">
                <a:solidFill>
                  <a:schemeClr val="lt1"/>
                </a:solidFill>
                <a:latin typeface="Georgia"/>
                <a:ea typeface="Georgia"/>
                <a:cs typeface="Georgia"/>
                <a:sym typeface="Georgia"/>
              </a:rPr>
              <a:t>are the number of negative cases that were incorrectly identified as positive, </a:t>
            </a:r>
            <a:endParaRPr sz="1200">
              <a:solidFill>
                <a:schemeClr val="lt1"/>
              </a:solidFill>
              <a:latin typeface="Georgia"/>
              <a:ea typeface="Georgia"/>
              <a:cs typeface="Georgia"/>
              <a:sym typeface="Georgia"/>
            </a:endParaRPr>
          </a:p>
          <a:p>
            <a:pPr indent="-304800" lvl="0" marL="457200" marR="0" rtl="0" algn="just">
              <a:lnSpc>
                <a:spcPct val="100000"/>
              </a:lnSpc>
              <a:spcBef>
                <a:spcPts val="0"/>
              </a:spcBef>
              <a:spcAft>
                <a:spcPts val="0"/>
              </a:spcAft>
              <a:buClr>
                <a:schemeClr val="lt1"/>
              </a:buClr>
              <a:buSzPts val="1200"/>
              <a:buFont typeface="Georgia"/>
              <a:buChar char="➔"/>
            </a:pPr>
            <a:r>
              <a:rPr lang="en" sz="1200">
                <a:solidFill>
                  <a:srgbClr val="D5B409"/>
                </a:solidFill>
                <a:latin typeface="Georgia"/>
                <a:ea typeface="Georgia"/>
                <a:cs typeface="Georgia"/>
                <a:sym typeface="Georgia"/>
              </a:rPr>
              <a:t>True Negatives (TN)</a:t>
            </a:r>
            <a:r>
              <a:rPr lang="en" sz="1200">
                <a:solidFill>
                  <a:schemeClr val="lt1"/>
                </a:solidFill>
                <a:latin typeface="Georgia"/>
                <a:ea typeface="Georgia"/>
                <a:cs typeface="Georgia"/>
                <a:sym typeface="Georgia"/>
              </a:rPr>
              <a:t> are the number of negative cases that were correctly identified,</a:t>
            </a:r>
            <a:endParaRPr sz="1200">
              <a:solidFill>
                <a:schemeClr val="lt1"/>
              </a:solidFill>
              <a:latin typeface="Georgia"/>
              <a:ea typeface="Georgia"/>
              <a:cs typeface="Georgia"/>
              <a:sym typeface="Georgia"/>
            </a:endParaRPr>
          </a:p>
          <a:p>
            <a:pPr indent="-304800" lvl="0" marL="457200" marR="0" rtl="0" algn="just">
              <a:lnSpc>
                <a:spcPct val="100000"/>
              </a:lnSpc>
              <a:spcBef>
                <a:spcPts val="0"/>
              </a:spcBef>
              <a:spcAft>
                <a:spcPts val="0"/>
              </a:spcAft>
              <a:buClr>
                <a:schemeClr val="lt1"/>
              </a:buClr>
              <a:buSzPts val="1200"/>
              <a:buFont typeface="Georgia"/>
              <a:buChar char="➔"/>
            </a:pPr>
            <a:r>
              <a:rPr lang="en" sz="1200">
                <a:solidFill>
                  <a:srgbClr val="D5B409"/>
                </a:solidFill>
                <a:latin typeface="Georgia"/>
                <a:ea typeface="Georgia"/>
                <a:cs typeface="Georgia"/>
                <a:sym typeface="Georgia"/>
              </a:rPr>
              <a:t>False Negatives (FN)</a:t>
            </a:r>
            <a:r>
              <a:rPr lang="en" sz="1200">
                <a:solidFill>
                  <a:schemeClr val="lt1"/>
                </a:solidFill>
                <a:latin typeface="Georgia"/>
                <a:ea typeface="Georgia"/>
                <a:cs typeface="Georgia"/>
                <a:sym typeface="Georgia"/>
              </a:rPr>
              <a:t> are the number of positive cases that were incorrectly identified as negative.</a:t>
            </a:r>
            <a:endParaRPr sz="1200">
              <a:solidFill>
                <a:schemeClr val="lt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