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8A3F2B-C693-462D-A2C8-DB3E1848B963}">
  <a:tblStyle styleId="{A48A3F2B-C693-462D-A2C8-DB3E1848B9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b1346790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b1346790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1346790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b1346790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1346790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1346790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b3ad30db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b3ad30db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b1346790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b1346790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b3ad30d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b3ad30d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d6cd815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d6cd815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b3ad30d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b3ad30d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6cd8150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6cd8150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b1346790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b1346790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b134679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b134679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b1346790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b1346790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1346790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1346790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b3ad30db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b3ad30db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b3ad30db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b3ad30db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oogle.com/url?sa=i&amp;url=https%3A%2F%2Fanyi-guo.medium.com%2Flinear-regression-vs-generalized-linear-models-glm-whats-the-difference-a6bf78d2c968%3Fsource%3Dauthor_recirc-----8b1b67fcf01b----0----------------------------&amp;psig=AOvVaw3RoxOD-5eDQ4pH9l8ACsho&amp;ust=1682725769906000&amp;source=images&amp;cd=vfe&amp;ved=0CBIQjhxqFwoTCPjSop2gy_4CFQAAAAAdAAAAABA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13450" y="340900"/>
            <a:ext cx="6317100" cy="10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Students Performance 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Indicators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07175" y="1741775"/>
            <a:ext cx="255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Guided by:</a:t>
            </a:r>
            <a:endParaRPr sz="1500">
              <a:solidFill>
                <a:srgbClr val="00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Prof. Dr. Osita Onyejekwe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54825" y="2694600"/>
            <a:ext cx="265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Presented by :</a:t>
            </a:r>
            <a:endParaRPr>
              <a:solidFill>
                <a:srgbClr val="00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Sushil Deore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Charan Kanwal Preet Singh 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Max Solko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Vishadh Vilas Sawant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85975" y="3932125"/>
            <a:ext cx="3996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700">
                <a:solidFill>
                  <a:srgbClr val="D5B409"/>
                </a:solidFill>
                <a:latin typeface="Georgia"/>
                <a:ea typeface="Georgia"/>
                <a:cs typeface="Georgia"/>
                <a:sym typeface="Georgia"/>
              </a:rPr>
              <a:t>University of Colorado Boulder</a:t>
            </a:r>
            <a:endParaRPr sz="1700">
              <a:solidFill>
                <a:srgbClr val="D5B40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Master of Science in Data Science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 5010-002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0328" y="115175"/>
            <a:ext cx="1099373" cy="6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375" y="1526625"/>
            <a:ext cx="3543475" cy="33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583125" y="1129925"/>
            <a:ext cx="76329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OLS is the Best Linear Unbiased Estimator(BLUE) under Gauss Markov Assumptions and therefore OLS is applied when these assumptions hold.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assumptions are: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Constant variance(</a:t>
            </a:r>
            <a:r>
              <a:rPr lang="en" sz="14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Homoscedasticity</a:t>
            </a:r>
            <a:r>
              <a:rPr lang="en" sz="14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4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Independence of error terms</a:t>
            </a:r>
            <a:endParaRPr sz="14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Linear relationship between predictor and response</a:t>
            </a:r>
            <a:endParaRPr sz="14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Normal Distribution</a:t>
            </a:r>
            <a:endParaRPr sz="14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Violation for any of these calls for adoption of GLS in which transformations are needed to meet the assumptions.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-10890" l="-3280" r="3279" t="10890"/>
          <a:stretch/>
        </p:blipFill>
        <p:spPr>
          <a:xfrm>
            <a:off x="5749075" y="118288"/>
            <a:ext cx="2051575" cy="11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type="title"/>
          </p:nvPr>
        </p:nvSpPr>
        <p:spPr>
          <a:xfrm>
            <a:off x="2088450" y="340375"/>
            <a:ext cx="49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When to Use OLS Vs GLS</a:t>
            </a:r>
            <a:r>
              <a:rPr b="1" lang="en" sz="23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688" y="134575"/>
            <a:ext cx="8520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CHECKING VALIDITY OF ASSUMPTIONS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980" y="1665525"/>
            <a:ext cx="3991432" cy="29702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3"/>
          <p:cNvSpPr txBox="1"/>
          <p:nvPr/>
        </p:nvSpPr>
        <p:spPr>
          <a:xfrm>
            <a:off x="327075" y="7825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Residuals vs Fitted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shows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randomly spread residuals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with no visible trend.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Q-Q plot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shows most of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points lying on the diagonal with some outliers</a:t>
            </a:r>
            <a:endParaRPr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319225" y="4714325"/>
            <a:ext cx="40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Fig.10  Fitted Vs. Residual Plot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876150" y="4714325"/>
            <a:ext cx="40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Fig.11  Q-Q Plot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65525"/>
            <a:ext cx="3991426" cy="29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0" y="1829600"/>
            <a:ext cx="3986802" cy="27641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4"/>
          <p:cNvSpPr txBox="1"/>
          <p:nvPr/>
        </p:nvSpPr>
        <p:spPr>
          <a:xfrm>
            <a:off x="311700" y="649675"/>
            <a:ext cx="872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Histogram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the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Residuals shows a normal distribution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the superimposed kde has a bell shaped curve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plot of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leverage V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s. Residual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plot shows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a random scatter of points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then there is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no evidence of high leverage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influence in the data.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281850" y="4669475"/>
            <a:ext cx="40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Fig.12  Residual(error) distribution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762150" y="4669475"/>
            <a:ext cx="40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Fig.13  Leverage Vs Residual Plot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4"/>
          <p:cNvSpPr txBox="1"/>
          <p:nvPr>
            <p:ph idx="4294967295" type="title"/>
          </p:nvPr>
        </p:nvSpPr>
        <p:spPr>
          <a:xfrm>
            <a:off x="311688" y="134575"/>
            <a:ext cx="8520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CHECKING VALIDITY OF ASSUMPTIONS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927" y="1811038"/>
            <a:ext cx="4437379" cy="28012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4294967295" type="title"/>
          </p:nvPr>
        </p:nvSpPr>
        <p:spPr>
          <a:xfrm>
            <a:off x="219249" y="134575"/>
            <a:ext cx="34788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ANOVA</a:t>
            </a:r>
            <a:r>
              <a:rPr b="1" lang="en" sz="23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 Test</a:t>
            </a:r>
            <a:endParaRPr sz="23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513" y="201100"/>
            <a:ext cx="5056724" cy="15811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513" y="2505725"/>
            <a:ext cx="5056725" cy="20669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5"/>
          <p:cNvSpPr txBox="1"/>
          <p:nvPr/>
        </p:nvSpPr>
        <p:spPr>
          <a:xfrm>
            <a:off x="157000" y="844725"/>
            <a:ext cx="3603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Looking at the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full model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it is seen that the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p-value is not low enough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reject the null hypothesis, which means those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two models are not significantly different from each other.</a:t>
            </a:r>
            <a:endParaRPr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The model compared to the mean value however is very much statistically significant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Looking at the individual columns, the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most influential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aspects on the math score is the </a:t>
            </a: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writing score, then the gender.</a:t>
            </a:r>
            <a:endParaRPr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that whether the student completed the test prep or not, type of lunch, the student's socioeconomic status (RE__group), then finally their parents' education.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412325" y="1921975"/>
            <a:ext cx="40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Fig.14  Anova test with Conditions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412313" y="4639975"/>
            <a:ext cx="40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Fig.15  One Way ANOVA tests on the parameters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654100" y="256425"/>
            <a:ext cx="37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Results &amp; Conclusions</a:t>
            </a:r>
            <a:endParaRPr sz="2300"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0" y="829125"/>
            <a:ext cx="49194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Since all the </a:t>
            </a:r>
            <a:r>
              <a:rPr lang="en" sz="12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assumptions were valid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OLS was used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OLS model used had a </a:t>
            </a:r>
            <a:r>
              <a:rPr lang="en" sz="12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R2 score of 0.518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2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AIC of 4677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the </a:t>
            </a:r>
            <a:r>
              <a:rPr lang="en" sz="12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predictors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</a:t>
            </a:r>
            <a:r>
              <a:rPr lang="en" sz="12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final model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came out as </a:t>
            </a:r>
            <a:r>
              <a:rPr lang="en" sz="12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statistically significant.</a:t>
            </a:r>
            <a:endParaRPr sz="12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 of lunch, writing score, gender and completion of the preparatory course were the strongest predictors for ‘math scores’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4980850" y="1280800"/>
            <a:ext cx="29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850" y="155025"/>
            <a:ext cx="4049652" cy="3141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550" y="2571750"/>
            <a:ext cx="3686175" cy="22243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6"/>
          <p:cNvSpPr txBox="1"/>
          <p:nvPr/>
        </p:nvSpPr>
        <p:spPr>
          <a:xfrm>
            <a:off x="5002125" y="3421000"/>
            <a:ext cx="40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Fig.16  OLS Regression Results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517588" y="4796075"/>
            <a:ext cx="40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Fig.17  Application of Other Supervised models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[1]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google.com/url?sa=i&amp;url=https%3A%2F%2Fanyi-guo.medium.com%2Flinear-regression-vs-generalized-linear-models-glm-whats-the-difference-a6bf78d2c968%3Fsource%3Dauthor_recirc-----8b1b67fcf01b----0----------------------------&amp;psig=AOvVaw3RoxOD-5eDQ4pH9l8ACsho&amp;ust=1682725769906000&amp;source=images&amp;cd=vfe&amp;ved=0CBIQjhxqFwoTCPjSop2gy_4CFQAAAAAdAAAAABA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[2]</a:t>
            </a:r>
            <a:r>
              <a:rPr lang="en" sz="1200" u="sng">
                <a:solidFill>
                  <a:schemeClr val="hlink"/>
                </a:solidFill>
              </a:rPr>
              <a:t> https://www.google.com/url?sa=i&amp;url=https%3A%2F%2Fwww.iconsdb.com%2Fwhite-icons%2Faccept-database-icon.html&amp;psig=AOvVaw1ZbIqUJnFWenrYwBFVkkFO&amp;ust=1682726773781000&amp;source=images&amp;cd=vfe&amp;ved=0CBIQjhxqFwoTCOCaxPGjy_4CFQAAAAAdAAAAABAD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224650" y="1851575"/>
            <a:ext cx="46947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 You !</a:t>
            </a:r>
            <a:endParaRPr sz="6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578" y="4354075"/>
            <a:ext cx="1099373" cy="6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310200" y="269125"/>
            <a:ext cx="252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Contents</a:t>
            </a:r>
            <a:endParaRPr b="1" sz="280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6050" y="1055838"/>
            <a:ext cx="4665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Dataset</a:t>
            </a:r>
            <a:endParaRPr sz="1700">
              <a:solidFill>
                <a:srgbClr val="00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 sz="17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What is OLS Vs. GLS?</a:t>
            </a:r>
            <a:endParaRPr sz="17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Comparison between Models</a:t>
            </a:r>
            <a:endParaRPr sz="17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Assumption Validity</a:t>
            </a:r>
            <a:endParaRPr sz="1700">
              <a:solidFill>
                <a:srgbClr val="00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Results and Conclusion</a:t>
            </a:r>
            <a:endParaRPr sz="17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1700">
              <a:solidFill>
                <a:srgbClr val="00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200" y="1241000"/>
            <a:ext cx="4017950" cy="32161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4"/>
          <p:cNvSpPr txBox="1"/>
          <p:nvPr/>
        </p:nvSpPr>
        <p:spPr>
          <a:xfrm>
            <a:off x="5395975" y="4582800"/>
            <a:ext cx="25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 LR Vs. GLM [1]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2507100" y="261650"/>
            <a:ext cx="41298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DATASET</a:t>
            </a:r>
            <a:endParaRPr b="1" sz="300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89275" y="1172325"/>
            <a:ext cx="48168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Student Performance Dataset with </a:t>
            </a:r>
            <a:r>
              <a:rPr lang="en" sz="15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8 columns and 1000 rows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Columns include </a:t>
            </a:r>
            <a:r>
              <a:rPr lang="en" sz="15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gender, race, parent’s educational level, lunch and preparatory course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Scores in three different domains (</a:t>
            </a:r>
            <a:r>
              <a:rPr lang="en" sz="15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maths, reading, writing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have been averaged to obtain a variable defined as 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score.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No null values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were present in dataset hence imputation was not required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125" y="1400175"/>
            <a:ext cx="2631900" cy="25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257425" y="4156675"/>
            <a:ext cx="17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 2 Database [2]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640825" y="238375"/>
            <a:ext cx="536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Composition of the data by gender and ethnicity.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C and D have the largest numbers in the data at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roughly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32% and 26%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Males and Females are almost equal.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400" y="1580905"/>
            <a:ext cx="2741650" cy="2741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025" y="1580912"/>
            <a:ext cx="3458694" cy="27417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6"/>
          <p:cNvSpPr txBox="1"/>
          <p:nvPr/>
        </p:nvSpPr>
        <p:spPr>
          <a:xfrm>
            <a:off x="336425" y="269125"/>
            <a:ext cx="2930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 b="1" sz="390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57425" y="4460600"/>
            <a:ext cx="351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Fig.3 Race/Ethnicity column Value Distribution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204275" y="4430675"/>
            <a:ext cx="351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Fig.4 Gender column Value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Distribution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2365350" y="179425"/>
            <a:ext cx="4413300" cy="4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 sz="36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0" y="1619375"/>
            <a:ext cx="4877926" cy="28728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7"/>
          <p:cNvSpPr txBox="1"/>
          <p:nvPr/>
        </p:nvSpPr>
        <p:spPr>
          <a:xfrm>
            <a:off x="273311" y="761450"/>
            <a:ext cx="86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Females perform better than Males on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average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scores but Males have higher math scores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650" y="1616301"/>
            <a:ext cx="3663424" cy="28790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7"/>
          <p:cNvSpPr txBox="1"/>
          <p:nvPr/>
        </p:nvSpPr>
        <p:spPr>
          <a:xfrm>
            <a:off x="549575" y="4528300"/>
            <a:ext cx="41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 5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Score distribution &amp; Average score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considering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Gender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640350" y="44922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 6 Total Average Vs. Math average Score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considering Gender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375" y="152825"/>
            <a:ext cx="4778476" cy="22138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 txBox="1"/>
          <p:nvPr/>
        </p:nvSpPr>
        <p:spPr>
          <a:xfrm>
            <a:off x="381300" y="1191750"/>
            <a:ext cx="311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Most of the students have scores between 60-80 in Maths whereas in reading and writing most of them score from 50-80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63" y="2503025"/>
            <a:ext cx="4885627" cy="2082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8"/>
          <p:cNvSpPr txBox="1"/>
          <p:nvPr/>
        </p:nvSpPr>
        <p:spPr>
          <a:xfrm>
            <a:off x="6093000" y="3432175"/>
            <a:ext cx="285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Reading, Writing and Math scores for different ethnicities. Group E is the best performer for all three tests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169000" y="2387100"/>
            <a:ext cx="292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 7 Violin plot for scores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241375" y="46467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 8 Bar plot for scores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8"/>
          <p:cNvSpPr/>
          <p:nvPr/>
        </p:nvSpPr>
        <p:spPr>
          <a:xfrm rot="10800000">
            <a:off x="3602675" y="1610400"/>
            <a:ext cx="527400" cy="20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5516075" y="3850825"/>
            <a:ext cx="527400" cy="20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71000" y="119600"/>
            <a:ext cx="2930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 b="1" sz="3900">
              <a:solidFill>
                <a:schemeClr val="accent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37" y="1435375"/>
            <a:ext cx="8550523" cy="32151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9"/>
          <p:cNvSpPr txBox="1"/>
          <p:nvPr/>
        </p:nvSpPr>
        <p:spPr>
          <a:xfrm>
            <a:off x="296700" y="730075"/>
            <a:ext cx="85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Average, Parent’s level of education did not play much role in student’s performance. However for males, students whose parents had master’s or associate degree performed better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568425" y="4650500"/>
            <a:ext cx="40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Fig.9  Parent’s level education Vs. Average Score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9"/>
          <p:cNvSpPr txBox="1"/>
          <p:nvPr>
            <p:ph idx="4294967295" type="ctrTitle"/>
          </p:nvPr>
        </p:nvSpPr>
        <p:spPr>
          <a:xfrm>
            <a:off x="2365350" y="157075"/>
            <a:ext cx="44133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2088450" y="41350"/>
            <a:ext cx="49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What is OLS Vs. GLS?</a:t>
            </a:r>
            <a:endParaRPr b="1" sz="23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50" y="2489500"/>
            <a:ext cx="2597050" cy="4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82225" y="667325"/>
            <a:ext cx="4067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Ordinary Least Squares(OLS)</a:t>
            </a:r>
            <a:endParaRPr sz="15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OLS, we </a:t>
            </a:r>
            <a:r>
              <a:rPr lang="en" sz="12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seek to minimize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</a:t>
            </a:r>
            <a:r>
              <a:rPr lang="en" sz="12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sum of squared errors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between the actual values of a dependent variable Y and the predicted values of Y based on an independent variable X. The OLS regression equation takes the following form:</a:t>
            </a:r>
            <a:endParaRPr sz="1200">
              <a:solidFill>
                <a:schemeClr val="dk1"/>
              </a:solidFill>
              <a:highlight>
                <a:srgbClr val="444654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82225" y="3147375"/>
            <a:ext cx="406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where: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dependent variable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independent variable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β0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intercept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β1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slope of the regression line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ε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error term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268800" y="667325"/>
            <a:ext cx="48147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Generalized Linear Models</a:t>
            </a:r>
            <a:r>
              <a:rPr lang="en" sz="15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(GLS</a:t>
            </a:r>
            <a:r>
              <a:rPr lang="en" sz="1500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500">
              <a:solidFill>
                <a:srgbClr val="00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GLS </a:t>
            </a:r>
            <a:r>
              <a:rPr lang="en" sz="12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relaxes the assumption of homoscedasticity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by </a:t>
            </a:r>
            <a:r>
              <a:rPr lang="en" sz="12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allowing the variances of the errors to vary across observations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GLS estimates the regression coefficients by </a:t>
            </a:r>
            <a:r>
              <a:rPr lang="en" sz="12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first estimating the variance-covariance matrix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</a:t>
            </a:r>
            <a:r>
              <a:rPr lang="en" sz="12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errors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which is typically assumed to have a specific structure, such as a </a:t>
            </a:r>
            <a:r>
              <a:rPr lang="en" sz="12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diagonal or autoregressive structure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GLS then </a:t>
            </a:r>
            <a:r>
              <a:rPr lang="en" sz="12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uses a weighted least squares approach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where each </a:t>
            </a:r>
            <a:r>
              <a:rPr lang="en" sz="12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observation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en" sz="12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weighted by the inverse of its estimated variance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to estimate the regression coefficients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461625" y="3232625"/>
            <a:ext cx="43095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where: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dependent variable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independent variable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β0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intercept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β1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slope of the regression line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ε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error term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00FFFF"/>
                </a:solidFill>
                <a:latin typeface="Georgia"/>
                <a:ea typeface="Georgia"/>
                <a:cs typeface="Georgia"/>
                <a:sym typeface="Georgia"/>
              </a:rPr>
              <a:t>Ω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Covariance matrix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325" y="2823675"/>
            <a:ext cx="3854100" cy="4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1"/>
          <p:cNvGraphicFramePr/>
          <p:nvPr/>
        </p:nvGraphicFramePr>
        <p:xfrm>
          <a:off x="211938" y="9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{A48A3F2B-C693-462D-A2C8-DB3E1848B963}</a:tableStyleId>
              </a:tblPr>
              <a:tblGrid>
                <a:gridCol w="1744025"/>
                <a:gridCol w="1744025"/>
                <a:gridCol w="1744025"/>
                <a:gridCol w="1744025"/>
                <a:gridCol w="1744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Assumptions</a:t>
                      </a:r>
                      <a:endParaRPr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OLS</a:t>
                      </a:r>
                      <a:endParaRPr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GLS</a:t>
                      </a:r>
                      <a:endParaRPr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GLM</a:t>
                      </a:r>
                      <a:endParaRPr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GAM</a:t>
                      </a:r>
                      <a:endParaRPr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Linearity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3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Homoscedasticity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Normality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No*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5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Error Covariance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Homogeneous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Heterogeneous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 Assumptions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 Assumptions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Formula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Estimation Method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Ordinary least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squares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Generalized least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squares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requires estimation of Ω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Maximum likelihood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Smoothing technique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Efficiency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Inefficient when errors are heteroskedasticity and correlated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fficient when errors are heteroskedasticity and correlated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Depends on the choice of link function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Depends on the choice of smoothing function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588" y="2893400"/>
            <a:ext cx="1652200" cy="3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900" y="2916673"/>
            <a:ext cx="1652200" cy="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238" y="2916675"/>
            <a:ext cx="1652200" cy="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0563" y="2916675"/>
            <a:ext cx="1652200" cy="2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818604" y="171950"/>
            <a:ext cx="550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Comparison between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