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Vishakan 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0954453"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9050" y="64443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a:off x="10578215" y="5589344"/>
            <a:ext cx="1209675" cy="4572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EE58F906-72BE-5A3F-7426-6BBE0EA92406}"/>
              </a:ext>
            </a:extLst>
          </p:cNvPr>
          <p:cNvSpPr txBox="1"/>
          <p:nvPr/>
        </p:nvSpPr>
        <p:spPr>
          <a:xfrm>
            <a:off x="609600" y="1142669"/>
            <a:ext cx="11178290" cy="1200329"/>
          </a:xfrm>
          <a:prstGeom prst="rect">
            <a:avLst/>
          </a:prstGeom>
          <a:noFill/>
        </p:spPr>
        <p:txBody>
          <a:bodyPr wrap="square" rtlCol="0">
            <a:spAutoFit/>
          </a:bodyPr>
          <a:lstStyle/>
          <a:p>
            <a:r>
              <a:rPr lang="en-US" dirty="0"/>
              <a:t>The LSTM neural network model accurately predicts future stock prices, demonstrating its effectiveness in capturing complex patterns in the data.</a:t>
            </a:r>
          </a:p>
          <a:p>
            <a:r>
              <a:rPr lang="en-US" dirty="0"/>
              <a:t>Visualizations of predicted stock prices alongside actual prices provide clear insights into model performance and help users make informed decisions in the stock market.</a:t>
            </a:r>
            <a:endParaRPr lang="en-IN" dirty="0"/>
          </a:p>
        </p:txBody>
      </p:sp>
      <p:pic>
        <p:nvPicPr>
          <p:cNvPr id="11" name="Picture 2">
            <a:extLst>
              <a:ext uri="{FF2B5EF4-FFF2-40B4-BE49-F238E27FC236}">
                <a16:creationId xmlns:a16="http://schemas.microsoft.com/office/drawing/2014/main" id="{C17E3CA5-62A9-5D98-797B-F77E9B0EA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07381"/>
            <a:ext cx="9067800" cy="35425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B87EECE-10AF-A49D-1551-0E0D4532A01E}"/>
              </a:ext>
            </a:extLst>
          </p:cNvPr>
          <p:cNvPicPr>
            <a:picLocks noChangeAspect="1"/>
          </p:cNvPicPr>
          <p:nvPr/>
        </p:nvPicPr>
        <p:blipFill>
          <a:blip r:embed="rId4"/>
          <a:stretch>
            <a:fillRect/>
          </a:stretch>
        </p:blipFill>
        <p:spPr>
          <a:xfrm>
            <a:off x="9372600" y="2314945"/>
            <a:ext cx="2595110" cy="3533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IN" sz="4250" dirty="0"/>
              <a:t>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40F2A63-9354-F559-4227-449CF11EBA47}"/>
              </a:ext>
            </a:extLst>
          </p:cNvPr>
          <p:cNvSpPr txBox="1"/>
          <p:nvPr/>
        </p:nvSpPr>
        <p:spPr>
          <a:xfrm>
            <a:off x="822954" y="2412943"/>
            <a:ext cx="5865747" cy="1200329"/>
          </a:xfrm>
          <a:prstGeom prst="rect">
            <a:avLst/>
          </a:prstGeom>
          <a:noFill/>
        </p:spPr>
        <p:txBody>
          <a:bodyPr wrap="square" rtlCol="0">
            <a:spAutoFit/>
          </a:bodyPr>
          <a:lstStyle/>
          <a:p>
            <a:r>
              <a:rPr lang="en-IN" sz="3600" dirty="0"/>
              <a:t>Prediction of stock prices using LSTM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74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31E4354-6583-2682-1C5C-46E6E7C351D3}"/>
              </a:ext>
            </a:extLst>
          </p:cNvPr>
          <p:cNvSpPr txBox="1"/>
          <p:nvPr/>
        </p:nvSpPr>
        <p:spPr>
          <a:xfrm>
            <a:off x="2679864" y="1449147"/>
            <a:ext cx="5186516" cy="5016758"/>
          </a:xfrm>
          <a:prstGeom prst="rect">
            <a:avLst/>
          </a:prstGeom>
          <a:noFill/>
        </p:spPr>
        <p:txBody>
          <a:bodyPr wrap="square" rtlCol="0">
            <a:spAutoFit/>
          </a:bodyPr>
          <a:lstStyle/>
          <a:p>
            <a:pPr marL="514350" indent="-514350">
              <a:buFont typeface="+mj-lt"/>
              <a:buAutoNum type="arabicPeriod"/>
            </a:pPr>
            <a:r>
              <a:rPr lang="en-IN" sz="3200" dirty="0"/>
              <a:t>PROBLEM STATEMENT</a:t>
            </a:r>
          </a:p>
          <a:p>
            <a:pPr marL="514350" indent="-514350">
              <a:buFont typeface="+mj-lt"/>
              <a:buAutoNum type="arabicPeriod"/>
            </a:pPr>
            <a:r>
              <a:rPr lang="en-IN" sz="3200" dirty="0"/>
              <a:t>PROJECT OVERVIEW</a:t>
            </a:r>
          </a:p>
          <a:p>
            <a:pPr marL="514350" indent="-514350">
              <a:buFont typeface="+mj-lt"/>
              <a:buAutoNum type="arabicPeriod"/>
            </a:pPr>
            <a:r>
              <a:rPr lang="en-IN" sz="3200" dirty="0"/>
              <a:t>WHO ARE THE END USER?</a:t>
            </a:r>
          </a:p>
          <a:p>
            <a:pPr marL="514350" indent="-514350">
              <a:buFont typeface="+mj-lt"/>
              <a:buAutoNum type="arabicPeriod"/>
            </a:pPr>
            <a:r>
              <a:rPr lang="en-IN" sz="3200" dirty="0"/>
              <a:t>YOUR SOLUTION AND ITS VALUE PROPOSITION</a:t>
            </a:r>
          </a:p>
          <a:p>
            <a:pPr marL="514350" indent="-514350">
              <a:buFont typeface="+mj-lt"/>
              <a:buAutoNum type="arabicPeriod"/>
            </a:pPr>
            <a:r>
              <a:rPr lang="en-IN" sz="3200" dirty="0"/>
              <a:t>THE WOW IN YOUR SOLUTION</a:t>
            </a:r>
          </a:p>
          <a:p>
            <a:pPr marL="514350" indent="-514350">
              <a:buFont typeface="+mj-lt"/>
              <a:buAutoNum type="arabicPeriod"/>
            </a:pPr>
            <a:r>
              <a:rPr lang="en-IN" sz="3200" dirty="0"/>
              <a:t>MODELLING </a:t>
            </a:r>
          </a:p>
          <a:p>
            <a:pPr marL="514350" indent="-514350">
              <a:buFont typeface="+mj-lt"/>
              <a:buAutoNum type="arabicPeriod"/>
            </a:pPr>
            <a:r>
              <a:rPr lang="en-IN" sz="3200" dirty="0"/>
              <a:t>RESULTS</a:t>
            </a:r>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0FF9C3E-3943-0FA5-B534-329BB06A32E0}"/>
              </a:ext>
            </a:extLst>
          </p:cNvPr>
          <p:cNvSpPr txBox="1"/>
          <p:nvPr/>
        </p:nvSpPr>
        <p:spPr>
          <a:xfrm>
            <a:off x="700088" y="2171061"/>
            <a:ext cx="700087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 stock analysis tool was developed to provide insights into the performance, risk, and correlations of a selection of technology stocks. </a:t>
            </a:r>
          </a:p>
          <a:p>
            <a:pPr marL="342900" indent="-342900">
              <a:buFont typeface="Arial" panose="020B0604020202020204" pitchFamily="34" charset="0"/>
              <a:buChar char="•"/>
            </a:pPr>
            <a:r>
              <a:rPr lang="en-US" sz="2000" dirty="0"/>
              <a:t>This tool allowed users to visualize historical data, calculate moving averages, analyze daily returns, explore correlations between different stocks, and quantify risk. </a:t>
            </a:r>
          </a:p>
          <a:p>
            <a:pPr marL="342900" indent="-342900">
              <a:buFont typeface="Arial" panose="020B0604020202020204" pitchFamily="34" charset="0"/>
              <a:buChar char="•"/>
            </a:pPr>
            <a:r>
              <a:rPr lang="en-US" sz="2000" dirty="0"/>
              <a:t>Additionally, this tool included a predictive component using a machine learning model to forecast future stock prices. </a:t>
            </a:r>
          </a:p>
          <a:p>
            <a:pPr marL="342900" indent="-342900">
              <a:buFont typeface="Arial" panose="020B0604020202020204" pitchFamily="34" charset="0"/>
              <a:buChar char="•"/>
            </a:pPr>
            <a:r>
              <a:rPr lang="en-US" sz="2000" dirty="0"/>
              <a:t>The goal was to empower investors with actionable insights to make informed decisions about their investment portfolios.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2971800"/>
            <a:ext cx="259080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934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381000" y="6685915"/>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D993637-C614-C8E4-F057-CAD462D07451}"/>
              </a:ext>
            </a:extLst>
          </p:cNvPr>
          <p:cNvSpPr txBox="1"/>
          <p:nvPr/>
        </p:nvSpPr>
        <p:spPr>
          <a:xfrm>
            <a:off x="381000" y="671278"/>
            <a:ext cx="10893944" cy="646331"/>
          </a:xfrm>
          <a:prstGeom prst="rect">
            <a:avLst/>
          </a:prstGeom>
          <a:noFill/>
        </p:spPr>
        <p:txBody>
          <a:bodyPr wrap="none" rtlCol="0">
            <a:spAutoFit/>
          </a:bodyPr>
          <a:lstStyle/>
          <a:p>
            <a:r>
              <a:rPr lang="en-US" dirty="0"/>
              <a:t>This project involves analyzing stock data for four major technology companies: Apple Inc. (AAPL), </a:t>
            </a:r>
          </a:p>
          <a:p>
            <a:r>
              <a:rPr lang="en-US" dirty="0"/>
              <a:t>Google (GOOG), Microsoft (MSFT), and Amazon (AMZN). Here's an overview of the tasks performed in the project:</a:t>
            </a:r>
            <a:endParaRPr lang="en-IN" dirty="0"/>
          </a:p>
        </p:txBody>
      </p:sp>
      <p:sp>
        <p:nvSpPr>
          <p:cNvPr id="12" name="TextBox 11">
            <a:extLst>
              <a:ext uri="{FF2B5EF4-FFF2-40B4-BE49-F238E27FC236}">
                <a16:creationId xmlns:a16="http://schemas.microsoft.com/office/drawing/2014/main" id="{386E5AED-D3D6-20A0-29B5-D84E117B4DFA}"/>
              </a:ext>
            </a:extLst>
          </p:cNvPr>
          <p:cNvSpPr txBox="1"/>
          <p:nvPr/>
        </p:nvSpPr>
        <p:spPr>
          <a:xfrm>
            <a:off x="0" y="1506597"/>
            <a:ext cx="3657600" cy="5078313"/>
          </a:xfrm>
          <a:prstGeom prst="rect">
            <a:avLst/>
          </a:prstGeom>
          <a:noFill/>
        </p:spPr>
        <p:txBody>
          <a:bodyPr wrap="square" rtlCol="0">
            <a:spAutoFit/>
          </a:bodyPr>
          <a:lstStyle/>
          <a:p>
            <a:r>
              <a:rPr lang="en-US" b="1" dirty="0"/>
              <a:t>Data Retrieval and Visualization:</a:t>
            </a:r>
          </a:p>
          <a:p>
            <a:pPr marL="285750" indent="-285750">
              <a:buFont typeface="Arial" panose="020B0604020202020204" pitchFamily="34" charset="0"/>
              <a:buChar char="•"/>
            </a:pPr>
            <a:r>
              <a:rPr lang="en-US" dirty="0"/>
              <a:t>Stock data for the selected companies is retrieved using the Yahoo Finance API through the </a:t>
            </a:r>
            <a:r>
              <a:rPr lang="en-US" dirty="0" err="1"/>
              <a:t>yfinance</a:t>
            </a:r>
            <a:r>
              <a:rPr lang="en-US" dirty="0"/>
              <a:t> library in Python.</a:t>
            </a:r>
          </a:p>
          <a:p>
            <a:pPr marL="285750" indent="-285750">
              <a:buFont typeface="Arial" panose="020B0604020202020204" pitchFamily="34" charset="0"/>
              <a:buChar char="•"/>
            </a:pPr>
            <a:r>
              <a:rPr lang="en-US" dirty="0"/>
              <a:t>Various visualizations are created to understand the data, including:</a:t>
            </a:r>
          </a:p>
          <a:p>
            <a:pPr marL="1200150" lvl="2" indent="-285750">
              <a:buFont typeface="Arial" panose="020B0604020202020204" pitchFamily="34" charset="0"/>
              <a:buChar char="•"/>
            </a:pPr>
            <a:r>
              <a:rPr lang="en-US" dirty="0"/>
              <a:t>Historical view of the closing price for each company.</a:t>
            </a:r>
          </a:p>
          <a:p>
            <a:pPr marL="1200150" lvl="2" indent="-285750">
              <a:buFont typeface="Arial" panose="020B0604020202020204" pitchFamily="34" charset="0"/>
              <a:buChar char="•"/>
            </a:pPr>
            <a:r>
              <a:rPr lang="en-US" dirty="0"/>
              <a:t>Volume of sales traded each day.</a:t>
            </a:r>
          </a:p>
          <a:p>
            <a:pPr marL="1200150" lvl="2" indent="-285750">
              <a:buFont typeface="Arial" panose="020B0604020202020204" pitchFamily="34" charset="0"/>
              <a:buChar char="•"/>
            </a:pPr>
            <a:r>
              <a:rPr lang="en-US" dirty="0"/>
              <a:t>Moving averages for different periods (10, 20, and 50 days) to analyze trends.</a:t>
            </a:r>
          </a:p>
          <a:p>
            <a:pPr marL="1200150" lvl="2" indent="-285750">
              <a:buFont typeface="Arial" panose="020B0604020202020204" pitchFamily="34" charset="0"/>
              <a:buChar char="•"/>
            </a:pPr>
            <a:r>
              <a:rPr lang="en-US" dirty="0"/>
              <a:t>Daily return percentage for each company.</a:t>
            </a:r>
            <a:endParaRPr lang="en-IN" dirty="0"/>
          </a:p>
        </p:txBody>
      </p:sp>
      <p:cxnSp>
        <p:nvCxnSpPr>
          <p:cNvPr id="14" name="Straight Connector 13">
            <a:extLst>
              <a:ext uri="{FF2B5EF4-FFF2-40B4-BE49-F238E27FC236}">
                <a16:creationId xmlns:a16="http://schemas.microsoft.com/office/drawing/2014/main" id="{366FB72F-3DDA-B4E1-4AE7-929AD1F93559}"/>
              </a:ext>
            </a:extLst>
          </p:cNvPr>
          <p:cNvCxnSpPr/>
          <p:nvPr/>
        </p:nvCxnSpPr>
        <p:spPr>
          <a:xfrm>
            <a:off x="3581400" y="1607169"/>
            <a:ext cx="0" cy="507831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A59601-EEAF-94F2-9A0D-837BEECE7A33}"/>
              </a:ext>
            </a:extLst>
          </p:cNvPr>
          <p:cNvSpPr txBox="1"/>
          <p:nvPr/>
        </p:nvSpPr>
        <p:spPr>
          <a:xfrm>
            <a:off x="3581400" y="1499771"/>
            <a:ext cx="6825203" cy="4801314"/>
          </a:xfrm>
          <a:prstGeom prst="rect">
            <a:avLst/>
          </a:prstGeom>
          <a:noFill/>
        </p:spPr>
        <p:txBody>
          <a:bodyPr wrap="square" rtlCol="0">
            <a:spAutoFit/>
          </a:bodyPr>
          <a:lstStyle/>
          <a:p>
            <a:r>
              <a:rPr lang="en-US" b="1" dirty="0"/>
              <a:t>Descriptive Statistics and Analysis:</a:t>
            </a:r>
          </a:p>
          <a:p>
            <a:pPr marL="285750" indent="-285750">
              <a:buFont typeface="Arial" panose="020B0604020202020204" pitchFamily="34" charset="0"/>
              <a:buChar char="•"/>
            </a:pPr>
            <a:r>
              <a:rPr lang="en-US" dirty="0"/>
              <a:t>Descriptive statistics like mean, standard deviation, and quartiles are calculated to understand the distribution of the data.</a:t>
            </a:r>
          </a:p>
          <a:p>
            <a:pPr marL="285750" indent="-285750">
              <a:buFont typeface="Arial" panose="020B0604020202020204" pitchFamily="34" charset="0"/>
              <a:buChar char="•"/>
            </a:pPr>
            <a:r>
              <a:rPr lang="en-US" dirty="0"/>
              <a:t>Risk assessment is done by comparing the expected return with the standard deviation of daily returns.</a:t>
            </a:r>
          </a:p>
          <a:p>
            <a:endParaRPr lang="en-US" b="1" dirty="0"/>
          </a:p>
          <a:p>
            <a:r>
              <a:rPr lang="en-US" b="1" dirty="0"/>
              <a:t>Stock Price Prediction (for Apple Inc.):</a:t>
            </a:r>
          </a:p>
          <a:p>
            <a:pPr marL="285750" indent="-285750">
              <a:buFont typeface="Arial" panose="020B0604020202020204" pitchFamily="34" charset="0"/>
              <a:buChar char="•"/>
            </a:pPr>
            <a:r>
              <a:rPr lang="en-US" dirty="0"/>
              <a:t>A Long Short-Term Memory (LSTM) neural network model is built using </a:t>
            </a:r>
            <a:r>
              <a:rPr lang="en-US" dirty="0" err="1"/>
              <a:t>Keras</a:t>
            </a:r>
            <a:r>
              <a:rPr lang="en-US" dirty="0"/>
              <a:t> to predict the closing price of Apple Inc.'s stock.</a:t>
            </a:r>
          </a:p>
          <a:p>
            <a:pPr marL="285750" indent="-285750">
              <a:buFont typeface="Arial" panose="020B0604020202020204" pitchFamily="34" charset="0"/>
              <a:buChar char="•"/>
            </a:pPr>
            <a:r>
              <a:rPr lang="en-US" dirty="0"/>
              <a:t>Data preprocessing involves scaling the data and creating training and testing datasets.</a:t>
            </a:r>
          </a:p>
          <a:p>
            <a:pPr marL="285750" indent="-285750">
              <a:buFont typeface="Arial" panose="020B0604020202020204" pitchFamily="34" charset="0"/>
              <a:buChar char="•"/>
            </a:pPr>
            <a:r>
              <a:rPr lang="en-US" dirty="0"/>
              <a:t>The model is trained on historical data and then used to make predictions.</a:t>
            </a:r>
          </a:p>
          <a:p>
            <a:pPr marL="285750" indent="-285750">
              <a:buFont typeface="Arial" panose="020B0604020202020204" pitchFamily="34" charset="0"/>
              <a:buChar char="•"/>
            </a:pPr>
            <a:r>
              <a:rPr lang="en-US" dirty="0"/>
              <a:t>The root mean squared error (RMSE) is calculated to evaluate the model's performance.</a:t>
            </a:r>
          </a:p>
          <a:p>
            <a:pPr marL="285750" indent="-285750">
              <a:buFont typeface="Arial" panose="020B0604020202020204" pitchFamily="34" charset="0"/>
              <a:buChar char="•"/>
            </a:pPr>
            <a:r>
              <a:rPr lang="en-US" dirty="0"/>
              <a:t>Visualizations are created to compare the predicted prices with actual prices.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15437" y="6429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990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996362" y="6234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0" y="23341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CDA85A64-8BEF-3511-5798-37ECFB33E2A2}"/>
              </a:ext>
            </a:extLst>
          </p:cNvPr>
          <p:cNvSpPr txBox="1"/>
          <p:nvPr/>
        </p:nvSpPr>
        <p:spPr>
          <a:xfrm>
            <a:off x="0" y="877529"/>
            <a:ext cx="11909425" cy="5632311"/>
          </a:xfrm>
          <a:prstGeom prst="rect">
            <a:avLst/>
          </a:prstGeom>
          <a:noFill/>
        </p:spPr>
        <p:txBody>
          <a:bodyPr wrap="square" rtlCol="0">
            <a:spAutoFit/>
          </a:bodyPr>
          <a:lstStyle/>
          <a:p>
            <a:r>
              <a:rPr lang="en-US" sz="2000" dirty="0"/>
              <a:t>The end users of the project analyzing stock data for major technology companies are:</a:t>
            </a:r>
          </a:p>
          <a:p>
            <a:endParaRPr lang="en-US" sz="2000" dirty="0"/>
          </a:p>
          <a:p>
            <a:r>
              <a:rPr lang="en-US" sz="2000" b="1" dirty="0"/>
              <a:t>1.Investors and Traders:</a:t>
            </a:r>
          </a:p>
          <a:p>
            <a:r>
              <a:rPr lang="en-US" sz="2000" dirty="0"/>
              <a:t>Investors and traders in the stock market can use the insights gained from the analysis to make informed decisions about buying, selling, or holding stocks.</a:t>
            </a:r>
          </a:p>
          <a:p>
            <a:endParaRPr lang="en-US" sz="2000" dirty="0"/>
          </a:p>
          <a:p>
            <a:r>
              <a:rPr lang="en-US" sz="2000" b="1" dirty="0"/>
              <a:t>2.Financial Analysts and Advisors:</a:t>
            </a:r>
          </a:p>
          <a:p>
            <a:r>
              <a:rPr lang="en-US" sz="2000" dirty="0"/>
              <a:t>Financial analysts and advisors can utilize the project's findings to provide recommendations and guidance to their clients.</a:t>
            </a:r>
          </a:p>
          <a:p>
            <a:r>
              <a:rPr lang="en-US" sz="2000" dirty="0"/>
              <a:t>The stock price prediction model can assist in developing investment strategies and managing risk for clients.</a:t>
            </a:r>
          </a:p>
          <a:p>
            <a:endParaRPr lang="en-US" sz="2000" dirty="0"/>
          </a:p>
          <a:p>
            <a:r>
              <a:rPr lang="en-US" sz="2000" b="1" dirty="0"/>
              <a:t>3.Researchers and Academics:</a:t>
            </a:r>
          </a:p>
          <a:p>
            <a:r>
              <a:rPr lang="en-US" sz="2000" dirty="0"/>
              <a:t>The project provides valuable insights into the application of machine learning algorithms, such as LSTM, for stock price prediction, which can contribute to academic research and further development in the field.</a:t>
            </a:r>
          </a:p>
          <a:p>
            <a:endParaRPr lang="en-US" sz="2000" dirty="0"/>
          </a:p>
          <a:p>
            <a:r>
              <a:rPr lang="en-US" sz="2000" b="1" dirty="0"/>
              <a:t>4.Educational Institutions:</a:t>
            </a:r>
          </a:p>
          <a:p>
            <a:r>
              <a:rPr lang="en-US" sz="2000" dirty="0"/>
              <a:t>Educational institutions offering courses in finance, data science, or machine learning can use the project as a practical example for teaching concepts related to stock market analysis and prediction.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124818"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1172443" y="533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01DE3BE-A0AD-D2FA-07F8-73E5AC49D4D6}"/>
              </a:ext>
            </a:extLst>
          </p:cNvPr>
          <p:cNvSpPr txBox="1"/>
          <p:nvPr/>
        </p:nvSpPr>
        <p:spPr>
          <a:xfrm>
            <a:off x="2689787" y="1482162"/>
            <a:ext cx="7543800"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Comprehensive Analysis: </a:t>
            </a:r>
            <a:r>
              <a:rPr lang="en-US" sz="2000" dirty="0"/>
              <a:t>The project offers a thorough analysis of stock data for major technology companies, including descriptive statistics, visualizations, correlation analysis, and risk assessment.</a:t>
            </a:r>
          </a:p>
          <a:p>
            <a:pPr marL="285750" indent="-285750">
              <a:buFont typeface="Arial" panose="020B0604020202020204" pitchFamily="34" charset="0"/>
              <a:buChar char="•"/>
            </a:pPr>
            <a:r>
              <a:rPr lang="en-US" sz="2000" b="1" u="sng" dirty="0"/>
              <a:t>Predictive Modeling: </a:t>
            </a:r>
            <a:r>
              <a:rPr lang="en-US" sz="2000" dirty="0"/>
              <a:t>Utilizing advanced machine learning techniques, such as LSTM neural networks, the project provides a predictive model for estimating future stock prices, enhancing decision-making capabilities for investors and traders.</a:t>
            </a:r>
          </a:p>
          <a:p>
            <a:pPr marL="285750" indent="-285750">
              <a:buFont typeface="Arial" panose="020B0604020202020204" pitchFamily="34" charset="0"/>
              <a:buChar char="•"/>
            </a:pPr>
            <a:r>
              <a:rPr lang="en-US" sz="2000" b="1" u="sng" dirty="0"/>
              <a:t>Educational Resource: </a:t>
            </a:r>
            <a:r>
              <a:rPr lang="en-US" sz="2000" dirty="0"/>
              <a:t>The project serves as an educational resource for students, researchers, and academics interested in finance, data science, and machine learning, offering a practical example of applying analytical techniques to real-world financial data.</a:t>
            </a:r>
          </a:p>
          <a:p>
            <a:pPr marL="285750" indent="-285750">
              <a:buFont typeface="Arial" panose="020B0604020202020204" pitchFamily="34" charset="0"/>
              <a:buChar char="•"/>
            </a:pPr>
            <a:r>
              <a:rPr lang="en-US" sz="2000" b="1" u="sng" dirty="0"/>
              <a:t>Value Proposition: </a:t>
            </a:r>
            <a:r>
              <a:rPr lang="en-US" sz="2000" dirty="0"/>
              <a:t>By combining data analysis, predictive modeling, and educational aspects, the project facilitates informed decision-making, risk management, and learning opportunities for various stakeholders in the financial domain.</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765782" y="5426477"/>
            <a:ext cx="85725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10372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210543" y="51282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09575" y="3405986"/>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DB80421-2D57-2330-4C6D-8E9CC0C9C5F9}"/>
              </a:ext>
            </a:extLst>
          </p:cNvPr>
          <p:cNvSpPr txBox="1"/>
          <p:nvPr/>
        </p:nvSpPr>
        <p:spPr>
          <a:xfrm>
            <a:off x="1981200" y="1332153"/>
            <a:ext cx="8610600" cy="5262979"/>
          </a:xfrm>
          <a:prstGeom prst="rect">
            <a:avLst/>
          </a:prstGeom>
          <a:noFill/>
        </p:spPr>
        <p:txBody>
          <a:bodyPr wrap="square" rtlCol="0">
            <a:spAutoFit/>
          </a:bodyPr>
          <a:lstStyle/>
          <a:p>
            <a:r>
              <a:rPr lang="en-US" sz="2400" b="1" u="sng" dirty="0"/>
              <a:t>Accurate Predictions: </a:t>
            </a:r>
            <a:r>
              <a:rPr lang="en-US" sz="2400" dirty="0"/>
              <a:t>The use of LSTM neural networks enables highly accurate predictions of future stock prices, providing a competitive edge in decision-making.</a:t>
            </a:r>
          </a:p>
          <a:p>
            <a:r>
              <a:rPr lang="en-US" sz="2400" b="1" u="sng" dirty="0"/>
              <a:t>Comprehensive Insights: </a:t>
            </a:r>
            <a:r>
              <a:rPr lang="en-US" sz="2400" dirty="0"/>
              <a:t>The project offers a holistic view of stock market behavior through detailed descriptive statistics, visualizations, and correlation analysis, empowering users with comprehensive insights.</a:t>
            </a:r>
          </a:p>
          <a:p>
            <a:r>
              <a:rPr lang="en-US" sz="2400" b="1" u="sng" dirty="0"/>
              <a:t>Innovative Approach: </a:t>
            </a:r>
            <a:r>
              <a:rPr lang="en-US" sz="2400" dirty="0"/>
              <a:t>Leveraging cutting-edge machine learning techniques in finance showcases innovation and sophistication in analyzing and predicting stock market trends.</a:t>
            </a:r>
          </a:p>
          <a:p>
            <a:r>
              <a:rPr lang="en-US" sz="2400" b="1" u="sng" dirty="0"/>
              <a:t>Educational Impact: </a:t>
            </a:r>
            <a:r>
              <a:rPr lang="en-US" sz="2400" dirty="0"/>
              <a:t>Serving as a valuable educational resource, the project bridges the gap between theory and practice, offering hands-on learning experiences for students and professionals in finance and data science.</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6774815"/>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1660288"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3348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69800"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E3D1C732-70AD-6A56-8820-235E69476983}"/>
              </a:ext>
            </a:extLst>
          </p:cNvPr>
          <p:cNvSpPr txBox="1"/>
          <p:nvPr/>
        </p:nvSpPr>
        <p:spPr>
          <a:xfrm>
            <a:off x="0" y="1049337"/>
            <a:ext cx="10668000" cy="5262979"/>
          </a:xfrm>
          <a:prstGeom prst="rect">
            <a:avLst/>
          </a:prstGeom>
          <a:noFill/>
        </p:spPr>
        <p:txBody>
          <a:bodyPr wrap="square" rtlCol="0">
            <a:spAutoFit/>
          </a:bodyPr>
          <a:lstStyle/>
          <a:p>
            <a:pPr marL="514350" indent="-514350">
              <a:buFont typeface="+mj-lt"/>
              <a:buAutoNum type="arabicPeriod"/>
            </a:pPr>
            <a:r>
              <a:rPr lang="en-US" sz="2800" b="1" u="sng" dirty="0"/>
              <a:t>Data Preprocessing: </a:t>
            </a:r>
          </a:p>
          <a:p>
            <a:pPr lvl="2"/>
            <a:r>
              <a:rPr lang="en-US" sz="2800" dirty="0"/>
              <a:t>Clean and preprocess raw stock data, including scaling and splitting into training and testing datasets.</a:t>
            </a:r>
          </a:p>
          <a:p>
            <a:pPr marL="514350" indent="-514350">
              <a:buFont typeface="+mj-lt"/>
              <a:buAutoNum type="arabicPeriod"/>
            </a:pPr>
            <a:r>
              <a:rPr lang="en-US" sz="2800" b="1" u="sng" dirty="0"/>
              <a:t>LSTM Neural Network: </a:t>
            </a:r>
          </a:p>
          <a:p>
            <a:pPr lvl="2"/>
            <a:r>
              <a:rPr lang="en-US" sz="2800" dirty="0"/>
              <a:t>Implement LSTM architecture for time-series prediction, with multiple layers for capturing complex patterns in stock price data.</a:t>
            </a:r>
          </a:p>
          <a:p>
            <a:pPr marL="514350" indent="-514350">
              <a:buFont typeface="+mj-lt"/>
              <a:buAutoNum type="arabicPeriod"/>
            </a:pPr>
            <a:r>
              <a:rPr lang="en-US" sz="2800" b="1" u="sng" dirty="0"/>
              <a:t>Training and Evaluation: </a:t>
            </a:r>
          </a:p>
          <a:p>
            <a:pPr lvl="2"/>
            <a:r>
              <a:rPr lang="en-US" sz="2800" dirty="0"/>
              <a:t>Train the model on historical stock data and evaluate performance using metrics like RMSE to ensure accuracy.</a:t>
            </a:r>
          </a:p>
          <a:p>
            <a:pPr marL="514350" indent="-514350">
              <a:buFont typeface="+mj-lt"/>
              <a:buAutoNum type="arabicPeriod"/>
            </a:pPr>
            <a:r>
              <a:rPr lang="en-US" sz="2800" b="1" u="sng" dirty="0"/>
              <a:t>Prediction Visualization: </a:t>
            </a:r>
          </a:p>
          <a:p>
            <a:pPr lvl="2"/>
            <a:r>
              <a:rPr lang="en-US" sz="2800" dirty="0"/>
              <a:t>Visualize predicted stock prices alongside actual prices to assess model effectiveness and provide intuitive insights.</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994</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Vishakan 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Vishakan N</dc:title>
  <cp:lastModifiedBy>Vishakan Nellai</cp:lastModifiedBy>
  <cp:revision>3</cp:revision>
  <dcterms:created xsi:type="dcterms:W3CDTF">2024-04-24T16:34:46Z</dcterms:created>
  <dcterms:modified xsi:type="dcterms:W3CDTF">2024-04-25T04:31:48Z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