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29-09-2020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29-09-2020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29-09-2020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29-09-2020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29-09-2020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a:t>
            </a:r>
            <a:r>
              <a:rPr lang="en-IN" sz="1800" dirty="0" smtClean="0"/>
              <a:t>: Vishakh Mehta</a:t>
            </a: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2000" dirty="0" smtClean="0"/>
          </a:p>
          <a:p>
            <a:pPr marL="457200" indent="-457200">
              <a:buAutoNum type="arabicPeriod"/>
            </a:pPr>
            <a:r>
              <a:rPr lang="en-IN" sz="2000" dirty="0" smtClean="0"/>
              <a:t>The funding type suitable for the client according to the client’s requirement is Venture.</a:t>
            </a:r>
          </a:p>
          <a:p>
            <a:pPr marL="457200" indent="-457200">
              <a:buAutoNum type="arabicPeriod"/>
            </a:pPr>
            <a:r>
              <a:rPr lang="en-IN" sz="2000" dirty="0" smtClean="0"/>
              <a:t>The top three English-speaking countries to invest in are USA, UK and India.</a:t>
            </a:r>
          </a:p>
          <a:p>
            <a:pPr marL="457200" indent="-457200">
              <a:buAutoNum type="arabicPeriod"/>
            </a:pPr>
            <a:r>
              <a:rPr lang="en-IN" sz="2000" dirty="0" smtClean="0"/>
              <a:t>The top three sectors for USA and UK are Others, </a:t>
            </a:r>
            <a:r>
              <a:rPr lang="en-IN" sz="2000" dirty="0" err="1" smtClean="0"/>
              <a:t>Cleantech</a:t>
            </a:r>
            <a:r>
              <a:rPr lang="en-IN" sz="2000" dirty="0" smtClean="0"/>
              <a:t> or Semiconductors and Social, Finance, Analytics and Advertising.</a:t>
            </a:r>
          </a:p>
          <a:p>
            <a:pPr marL="457200" indent="-457200">
              <a:buAutoNum type="arabicPeriod"/>
            </a:pPr>
            <a:r>
              <a:rPr lang="en-IN" sz="2000" dirty="0" smtClean="0"/>
              <a:t>The top three sectors for India are Others, News, Search and Message </a:t>
            </a:r>
            <a:r>
              <a:rPr lang="en-IN" sz="2000" dirty="0"/>
              <a:t>and Social, Finance, Analytics and </a:t>
            </a:r>
            <a:r>
              <a:rPr lang="en-IN" sz="2000" dirty="0" smtClean="0"/>
              <a:t>Advertising.</a:t>
            </a:r>
            <a:endParaRPr lang="en-IN" sz="20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dirty="0" smtClean="0"/>
              <a:t>Conclusions</a:t>
            </a:r>
            <a:endParaRPr lang="en-IN" dirty="0"/>
          </a:p>
        </p:txBody>
      </p:sp>
    </p:spTree>
    <p:extLst>
      <p:ext uri="{BB962C8B-B14F-4D97-AF65-F5344CB8AC3E}">
        <p14:creationId xmlns:p14="http://schemas.microsoft.com/office/powerpoint/2010/main" val="1399706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400" dirty="0" smtClean="0"/>
              <a:t>Our aim was to provide the client with information on where to invest. We collected different data on investment trends in different sectors in different countries and have handpicked one fund type and three countries based on the requirements given by our clients.</a:t>
            </a:r>
            <a:endParaRPr lang="en-IN" sz="2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dirty="0" smtClean="0"/>
              <a:t>Aim</a:t>
            </a:r>
            <a:endParaRPr lang="en-IN" sz="2800" dirty="0"/>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t> </a:t>
            </a:r>
            <a:r>
              <a:rPr lang="en-IN" dirty="0" smtClean="0"/>
              <a:t>How did we achieve it?</a:t>
            </a:r>
            <a:endParaRPr lang="en-IN" dirty="0"/>
          </a:p>
        </p:txBody>
      </p:sp>
      <p:sp>
        <p:nvSpPr>
          <p:cNvPr id="6" name="Rounded Rectangle 5"/>
          <p:cNvSpPr/>
          <p:nvPr/>
        </p:nvSpPr>
        <p:spPr>
          <a:xfrm>
            <a:off x="647700" y="3505200"/>
            <a:ext cx="1714500" cy="825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Understanding</a:t>
            </a:r>
            <a:endParaRPr lang="en-US" dirty="0"/>
          </a:p>
        </p:txBody>
      </p:sp>
      <p:sp>
        <p:nvSpPr>
          <p:cNvPr id="7" name="Right Arrow 6"/>
          <p:cNvSpPr/>
          <p:nvPr/>
        </p:nvSpPr>
        <p:spPr>
          <a:xfrm>
            <a:off x="2539806" y="3775327"/>
            <a:ext cx="863794" cy="3013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467876" y="3505200"/>
            <a:ext cx="1688324" cy="825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Understanding</a:t>
            </a:r>
            <a:endParaRPr lang="en-US" dirty="0"/>
          </a:p>
        </p:txBody>
      </p:sp>
      <p:sp>
        <p:nvSpPr>
          <p:cNvPr id="9" name="Right Arrow 8"/>
          <p:cNvSpPr/>
          <p:nvPr/>
        </p:nvSpPr>
        <p:spPr>
          <a:xfrm>
            <a:off x="5351450" y="3775327"/>
            <a:ext cx="1125550" cy="3013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667888" y="3387271"/>
            <a:ext cx="1701412" cy="943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Preparation</a:t>
            </a:r>
          </a:p>
        </p:txBody>
      </p:sp>
      <p:sp>
        <p:nvSpPr>
          <p:cNvPr id="11" name="Right Arrow 10"/>
          <p:cNvSpPr/>
          <p:nvPr/>
        </p:nvSpPr>
        <p:spPr>
          <a:xfrm>
            <a:off x="8646955" y="3772505"/>
            <a:ext cx="916145" cy="393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9635034" y="3387271"/>
            <a:ext cx="1858466" cy="943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Analysis + Visualization</a:t>
            </a:r>
            <a:endParaRPr lang="en-US" dirty="0"/>
          </a:p>
        </p:txBody>
      </p:sp>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dirty="0" smtClean="0"/>
              <a:t>Goals</a:t>
            </a:r>
            <a:endParaRPr lang="en-IN" sz="2800" dirty="0"/>
          </a:p>
        </p:txBody>
      </p:sp>
      <p:sp>
        <p:nvSpPr>
          <p:cNvPr id="3" name="Content Placeholder 2"/>
          <p:cNvSpPr>
            <a:spLocks noGrp="1"/>
          </p:cNvSpPr>
          <p:nvPr>
            <p:ph idx="1"/>
          </p:nvPr>
        </p:nvSpPr>
        <p:spPr/>
        <p:txBody>
          <a:bodyPr>
            <a:normAutofit/>
          </a:bodyPr>
          <a:lstStyle/>
          <a:p>
            <a:pPr marL="0" indent="0">
              <a:buNone/>
            </a:pPr>
            <a:endParaRPr lang="en-IN" sz="1400" dirty="0" smtClean="0"/>
          </a:p>
          <a:p>
            <a:pPr marL="457200" indent="-457200">
              <a:buAutoNum type="arabicPeriod"/>
            </a:pPr>
            <a:r>
              <a:rPr lang="en-IN" sz="2000" dirty="0" smtClean="0"/>
              <a:t>The client wants to invest no less than 5 million USD and no more than 15 million USD. </a:t>
            </a:r>
          </a:p>
          <a:p>
            <a:pPr marL="457200" indent="-457200">
              <a:buAutoNum type="arabicPeriod"/>
            </a:pPr>
            <a:r>
              <a:rPr lang="en-IN" sz="2000" dirty="0" smtClean="0"/>
              <a:t>The client wants to invest only in countries where English is an official language.</a:t>
            </a:r>
          </a:p>
          <a:p>
            <a:pPr marL="0" indent="0">
              <a:buNone/>
            </a:pPr>
            <a:endParaRPr lang="en-IN" sz="2000" dirty="0"/>
          </a:p>
        </p:txBody>
      </p:sp>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dirty="0" smtClean="0"/>
              <a:t>Process</a:t>
            </a:r>
            <a:endParaRPr lang="en-IN" sz="2800" dirty="0"/>
          </a:p>
        </p:txBody>
      </p:sp>
      <p:sp>
        <p:nvSpPr>
          <p:cNvPr id="3" name="Content Placeholder 2"/>
          <p:cNvSpPr>
            <a:spLocks noGrp="1"/>
          </p:cNvSpPr>
          <p:nvPr>
            <p:ph idx="1"/>
          </p:nvPr>
        </p:nvSpPr>
        <p:spPr/>
        <p:txBody>
          <a:bodyPr>
            <a:normAutofit/>
          </a:bodyPr>
          <a:lstStyle/>
          <a:p>
            <a:pPr marL="0" indent="0">
              <a:buNone/>
            </a:pPr>
            <a:endParaRPr lang="en-IN" sz="1400" dirty="0" smtClean="0"/>
          </a:p>
          <a:p>
            <a:pPr marL="457200" indent="-457200">
              <a:buAutoNum type="arabicPeriod"/>
            </a:pPr>
            <a:r>
              <a:rPr lang="en-IN" sz="2000" dirty="0" smtClean="0"/>
              <a:t>We received the real time data about companies, investment rounds and sectors.</a:t>
            </a:r>
          </a:p>
          <a:p>
            <a:pPr marL="457200" indent="-457200">
              <a:buAutoNum type="arabicPeriod"/>
            </a:pPr>
            <a:r>
              <a:rPr lang="en-IN" sz="2000" dirty="0" smtClean="0"/>
              <a:t>We removed all the unwanted data from companies and investment rounds.</a:t>
            </a:r>
          </a:p>
          <a:p>
            <a:pPr marL="457200" indent="-457200">
              <a:buAutoNum type="arabicPeriod"/>
            </a:pPr>
            <a:r>
              <a:rPr lang="en-IN" sz="2000" dirty="0" smtClean="0"/>
              <a:t>We combined companies and rounds into one single </a:t>
            </a:r>
            <a:r>
              <a:rPr lang="en-IN" sz="2000" dirty="0" err="1" smtClean="0"/>
              <a:t>dataframe</a:t>
            </a:r>
            <a:r>
              <a:rPr lang="en-IN" sz="2000" dirty="0" smtClean="0"/>
              <a:t>.</a:t>
            </a:r>
          </a:p>
          <a:p>
            <a:pPr marL="457200" indent="-457200">
              <a:buAutoNum type="arabicPeriod"/>
            </a:pPr>
            <a:r>
              <a:rPr lang="en-IN" sz="2000" dirty="0" smtClean="0"/>
              <a:t>We remove all the data of non English-speaking countries.</a:t>
            </a:r>
          </a:p>
          <a:p>
            <a:pPr marL="457200" indent="-457200">
              <a:buAutoNum type="arabicPeriod"/>
            </a:pPr>
            <a:r>
              <a:rPr lang="en-IN" sz="2000" dirty="0" smtClean="0"/>
              <a:t>We keep only those funding types that the client needs to look at.</a:t>
            </a:r>
          </a:p>
          <a:p>
            <a:pPr marL="457200" indent="-457200">
              <a:buAutoNum type="arabicPeriod"/>
            </a:pPr>
            <a:r>
              <a:rPr lang="en-IN" sz="2000" dirty="0" smtClean="0"/>
              <a:t>We find the average investment amount for each round type.</a:t>
            </a:r>
            <a:endParaRPr lang="en-IN" sz="2000" dirty="0"/>
          </a:p>
        </p:txBody>
      </p:sp>
    </p:spTree>
    <p:extLst>
      <p:ext uri="{BB962C8B-B14F-4D97-AF65-F5344CB8AC3E}">
        <p14:creationId xmlns:p14="http://schemas.microsoft.com/office/powerpoint/2010/main" val="1302983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dirty="0" smtClean="0"/>
              <a:t>Process II</a:t>
            </a:r>
            <a:endParaRPr lang="en-IN" dirty="0"/>
          </a:p>
        </p:txBody>
      </p:sp>
      <p:sp>
        <p:nvSpPr>
          <p:cNvPr id="3" name="Content Placeholder 2"/>
          <p:cNvSpPr>
            <a:spLocks noGrp="1"/>
          </p:cNvSpPr>
          <p:nvPr>
            <p:ph idx="1"/>
          </p:nvPr>
        </p:nvSpPr>
        <p:spPr/>
        <p:txBody>
          <a:bodyPr>
            <a:normAutofit/>
          </a:bodyPr>
          <a:lstStyle/>
          <a:p>
            <a:pPr marL="0" indent="0">
              <a:buNone/>
            </a:pPr>
            <a:endParaRPr lang="en-IN" sz="1400" dirty="0" smtClean="0"/>
          </a:p>
          <a:p>
            <a:pPr marL="457200" indent="-457200">
              <a:buAutoNum type="arabicPeriod"/>
            </a:pPr>
            <a:r>
              <a:rPr lang="en-IN" sz="2000" dirty="0" smtClean="0"/>
              <a:t>We find the most ideal investment type for the client and remove all the data about other investment types.</a:t>
            </a:r>
          </a:p>
          <a:p>
            <a:pPr marL="457200" indent="-457200">
              <a:buAutoNum type="arabicPeriod"/>
            </a:pPr>
            <a:r>
              <a:rPr lang="en-IN" sz="2000" dirty="0" smtClean="0"/>
              <a:t>We find the top 9 countries according to the total amount invested and from that we get the top three countries for the client.</a:t>
            </a:r>
          </a:p>
          <a:p>
            <a:pPr marL="457200" indent="-457200">
              <a:buAutoNum type="arabicPeriod"/>
            </a:pPr>
            <a:r>
              <a:rPr lang="en-IN" sz="2000" dirty="0" smtClean="0"/>
              <a:t>We map the category of the companies to the eight sectors given in mapping </a:t>
            </a:r>
            <a:r>
              <a:rPr lang="en-IN" sz="2000" dirty="0" err="1" smtClean="0"/>
              <a:t>dataframe</a:t>
            </a:r>
            <a:r>
              <a:rPr lang="en-IN" sz="2000" dirty="0" smtClean="0"/>
              <a:t> by merging it with the </a:t>
            </a:r>
            <a:r>
              <a:rPr lang="en-IN" sz="2000" dirty="0" err="1" smtClean="0"/>
              <a:t>dataframe</a:t>
            </a:r>
            <a:r>
              <a:rPr lang="en-IN" sz="2000" dirty="0" smtClean="0"/>
              <a:t> we were working.</a:t>
            </a:r>
          </a:p>
          <a:p>
            <a:pPr marL="457200" indent="-457200">
              <a:buAutoNum type="arabicPeriod"/>
            </a:pPr>
            <a:r>
              <a:rPr lang="en-IN" sz="2000" dirty="0" smtClean="0"/>
              <a:t>We create three different </a:t>
            </a:r>
            <a:r>
              <a:rPr lang="en-IN" sz="2000" dirty="0" err="1" smtClean="0"/>
              <a:t>dataframes</a:t>
            </a:r>
            <a:r>
              <a:rPr lang="en-IN" sz="2000" dirty="0" smtClean="0"/>
              <a:t>, one for each country and find out the no of investments in each sector and the total amount of investment in each sector.</a:t>
            </a:r>
          </a:p>
          <a:p>
            <a:pPr marL="457200" indent="-457200">
              <a:buAutoNum type="arabicPeriod"/>
            </a:pPr>
            <a:r>
              <a:rPr lang="en-IN" sz="2000" dirty="0" smtClean="0"/>
              <a:t>We find out what companies have the </a:t>
            </a:r>
            <a:r>
              <a:rPr lang="en-IN" sz="2000" dirty="0" smtClean="0"/>
              <a:t>highest </a:t>
            </a:r>
            <a:r>
              <a:rPr lang="en-IN" sz="2000" dirty="0" smtClean="0"/>
              <a:t>investment in the top 2 sectors in all three countries</a:t>
            </a:r>
            <a:r>
              <a:rPr lang="en-IN" sz="2000" dirty="0" smtClean="0"/>
              <a:t>.</a:t>
            </a:r>
          </a:p>
          <a:p>
            <a:pPr marL="457200" indent="-457200">
              <a:buAutoNum type="arabicPeriod"/>
            </a:pPr>
            <a:r>
              <a:rPr lang="en-IN" sz="2000" dirty="0" smtClean="0"/>
              <a:t>We plot graphs for average amount of investments in all four funding types, total amount of investment in top 9 countries with respect to the chosen funding type, and the no of investments in the top 3 sectors in the top 3 countries.</a:t>
            </a:r>
          </a:p>
        </p:txBody>
      </p:sp>
    </p:spTree>
    <p:extLst>
      <p:ext uri="{BB962C8B-B14F-4D97-AF65-F5344CB8AC3E}">
        <p14:creationId xmlns:p14="http://schemas.microsoft.com/office/powerpoint/2010/main" val="567511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normAutofit/>
          </a:bodyPr>
          <a:lstStyle/>
          <a:p>
            <a:r>
              <a:rPr lang="en-IN" b="1" dirty="0"/>
              <a:t> </a:t>
            </a:r>
            <a:r>
              <a:rPr lang="en-IN" dirty="0" smtClean="0"/>
              <a:t>Type of </a:t>
            </a:r>
            <a:r>
              <a:rPr lang="en-IN" dirty="0" smtClean="0"/>
              <a:t>Funding:</a:t>
            </a:r>
            <a:endParaRPr lang="en-IN" dirty="0"/>
          </a:p>
        </p:txBody>
      </p:sp>
      <p:sp>
        <p:nvSpPr>
          <p:cNvPr id="2" name="Content Placeholder 1"/>
          <p:cNvSpPr>
            <a:spLocks noGrp="1"/>
          </p:cNvSpPr>
          <p:nvPr>
            <p:ph idx="1"/>
          </p:nvPr>
        </p:nvSpPr>
        <p:spPr/>
        <p:txBody>
          <a:bodyPr>
            <a:normAutofit fontScale="92500" lnSpcReduction="20000"/>
          </a:bodyPr>
          <a:lstStyle/>
          <a:p>
            <a:pPr marL="0" indent="0">
              <a:buNone/>
            </a:pPr>
            <a:r>
              <a:rPr lang="en-US" sz="2200" dirty="0" smtClean="0"/>
              <a:t>The following graph shows the trends of the favored funding types. The values of the amount are of the scale of 10 million dollars.</a:t>
            </a:r>
          </a:p>
          <a:p>
            <a:pPr marL="0" indent="0">
              <a:buNone/>
            </a:pPr>
            <a:endParaRPr lang="en-US" sz="22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2200" dirty="0" smtClean="0"/>
              <a:t>As you can see, private equity has an average investment of a little less than 70 million dollars, whereas angel and seed do not even exceed 5 million dollars. Venture on the other hand is ideal as it averages just over 10 million dollars.</a:t>
            </a:r>
            <a:endParaRPr lang="en-US" sz="2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505" y="2533252"/>
            <a:ext cx="4058196" cy="2960223"/>
          </a:xfrm>
          <a:prstGeom prst="rect">
            <a:avLst/>
          </a:prstGeom>
        </p:spPr>
      </p:pic>
    </p:spTree>
    <p:extLst>
      <p:ext uri="{BB962C8B-B14F-4D97-AF65-F5344CB8AC3E}">
        <p14:creationId xmlns:p14="http://schemas.microsoft.com/office/powerpoint/2010/main" val="173985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b="1" dirty="0"/>
              <a:t> </a:t>
            </a:r>
            <a:r>
              <a:rPr lang="en-IN" dirty="0" smtClean="0"/>
              <a:t>Top 9 </a:t>
            </a:r>
            <a:r>
              <a:rPr lang="en-IN" dirty="0" smtClean="0"/>
              <a:t>Countries:</a:t>
            </a:r>
            <a:endParaRPr lang="en-IN" sz="2800"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smtClean="0"/>
              <a:t>The following graph shows the top 9 English speaking countries that received funding in the funding type venture. The Y-axis shows amount in 100 billion dollars.</a:t>
            </a:r>
          </a:p>
          <a:p>
            <a:pPr marL="0" indent="0">
              <a:buNone/>
            </a:pPr>
            <a:endParaRPr lang="en-US" sz="20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2000" dirty="0" smtClean="0"/>
          </a:p>
          <a:p>
            <a:pPr marL="0" indent="0">
              <a:buNone/>
            </a:pPr>
            <a:r>
              <a:rPr lang="en-US" sz="2000" dirty="0" smtClean="0"/>
              <a:t>As </a:t>
            </a:r>
            <a:r>
              <a:rPr lang="en-US" sz="2000" dirty="0" smtClean="0"/>
              <a:t>you can see, USA has received the highest amount of funding at nearly 400 billion dollars followed by the United Kingdom with about 18 billion dollars and India with about 14 billion dollars.</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7890" y="2286759"/>
            <a:ext cx="4916020" cy="3480593"/>
          </a:xfrm>
          <a:prstGeom prst="rect">
            <a:avLst/>
          </a:prstGeom>
        </p:spPr>
      </p:pic>
    </p:spTree>
    <p:extLst>
      <p:ext uri="{BB962C8B-B14F-4D97-AF65-F5344CB8AC3E}">
        <p14:creationId xmlns:p14="http://schemas.microsoft.com/office/powerpoint/2010/main" val="3733554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a:t>The following graph shows the top </a:t>
            </a:r>
            <a:r>
              <a:rPr lang="en-US" sz="2000" dirty="0" smtClean="0"/>
              <a:t>3 sectors in the top 3 countries. The </a:t>
            </a:r>
            <a:r>
              <a:rPr lang="en-US" sz="2000" dirty="0"/>
              <a:t>Y-axis </a:t>
            </a:r>
            <a:r>
              <a:rPr lang="en-US" sz="2000" dirty="0" smtClean="0"/>
              <a:t>shows the number of investments.</a:t>
            </a:r>
          </a:p>
          <a:p>
            <a:pPr marL="0" indent="0">
              <a:buNone/>
            </a:pPr>
            <a:endParaRPr lang="en-US" sz="2000" dirty="0"/>
          </a:p>
          <a:p>
            <a:pPr marL="0" indent="0">
              <a:buNone/>
            </a:pPr>
            <a:endParaRPr lang="en-IN" sz="2000" dirty="0" smtClean="0"/>
          </a:p>
          <a:p>
            <a:pPr marL="0" indent="0">
              <a:buNone/>
            </a:pPr>
            <a:endParaRPr lang="en-IN" sz="2000" dirty="0"/>
          </a:p>
          <a:p>
            <a:pPr marL="0" indent="0">
              <a:buNone/>
            </a:pPr>
            <a:endParaRPr lang="en-IN" sz="2000" dirty="0" smtClean="0"/>
          </a:p>
          <a:p>
            <a:pPr marL="0" indent="0">
              <a:buNone/>
            </a:pPr>
            <a:endParaRPr lang="en-IN" sz="2000" dirty="0"/>
          </a:p>
          <a:p>
            <a:pPr marL="0" indent="0">
              <a:buNone/>
            </a:pPr>
            <a:endParaRPr lang="en-IN" sz="2000" dirty="0" smtClean="0"/>
          </a:p>
          <a:p>
            <a:pPr marL="0" indent="0">
              <a:buNone/>
            </a:pPr>
            <a:endParaRPr lang="en-IN" sz="2000" dirty="0"/>
          </a:p>
          <a:p>
            <a:pPr marL="0" indent="0">
              <a:buNone/>
            </a:pPr>
            <a:endParaRPr lang="en-IN" sz="2000" dirty="0" smtClean="0"/>
          </a:p>
          <a:p>
            <a:pPr marL="0" indent="0">
              <a:buNone/>
            </a:pPr>
            <a:r>
              <a:rPr lang="en-IN" sz="2000" dirty="0" smtClean="0"/>
              <a:t>As you can see, the others sector has received the highest investment in all three countries.</a:t>
            </a:r>
            <a:endParaRPr lang="en-IN" sz="20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dirty="0" smtClean="0"/>
              <a:t>Top 3 Sectors in Top 3 Countries:</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8204" y="2622167"/>
            <a:ext cx="4494196" cy="3007480"/>
          </a:xfrm>
          <a:prstGeom prst="rect">
            <a:avLst/>
          </a:prstGeom>
        </p:spPr>
      </p:pic>
    </p:spTree>
    <p:extLst>
      <p:ext uri="{BB962C8B-B14F-4D97-AF65-F5344CB8AC3E}">
        <p14:creationId xmlns:p14="http://schemas.microsoft.com/office/powerpoint/2010/main" val="1057818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631</TotalTime>
  <Words>622</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INVESTMENT ASSIGNMENT  SUBMISSION </vt:lpstr>
      <vt:lpstr> Aim</vt:lpstr>
      <vt:lpstr> How did we achieve it?</vt:lpstr>
      <vt:lpstr> Goals</vt:lpstr>
      <vt:lpstr> Process</vt:lpstr>
      <vt:lpstr> Process II</vt:lpstr>
      <vt:lpstr> Type of Funding:</vt:lpstr>
      <vt:lpstr> Top 9 Countries:</vt:lpstr>
      <vt:lpstr> Top 3 Sectors in Top 3 Countries:</vt:lpstr>
      <vt:lpstr> Conclusions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Admin</cp:lastModifiedBy>
  <cp:revision>41</cp:revision>
  <dcterms:created xsi:type="dcterms:W3CDTF">2016-06-09T08:16:28Z</dcterms:created>
  <dcterms:modified xsi:type="dcterms:W3CDTF">2020-09-29T09:51:44Z</dcterms:modified>
</cp:coreProperties>
</file>