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25"/>
  </p:notesMasterIdLst>
  <p:sldIdLst>
    <p:sldId id="350" r:id="rId3"/>
    <p:sldId id="260" r:id="rId4"/>
    <p:sldId id="259" r:id="rId5"/>
    <p:sldId id="270" r:id="rId6"/>
    <p:sldId id="351" r:id="rId7"/>
    <p:sldId id="261" r:id="rId8"/>
    <p:sldId id="262" r:id="rId9"/>
    <p:sldId id="353" r:id="rId10"/>
    <p:sldId id="354" r:id="rId11"/>
    <p:sldId id="288" r:id="rId12"/>
    <p:sldId id="289" r:id="rId13"/>
    <p:sldId id="355" r:id="rId14"/>
    <p:sldId id="267" r:id="rId15"/>
    <p:sldId id="283" r:id="rId16"/>
    <p:sldId id="356" r:id="rId17"/>
    <p:sldId id="263" r:id="rId18"/>
    <p:sldId id="282" r:id="rId19"/>
    <p:sldId id="357" r:id="rId20"/>
    <p:sldId id="358" r:id="rId21"/>
    <p:sldId id="281" r:id="rId22"/>
    <p:sldId id="359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655"/>
    <a:srgbClr val="F9D448"/>
    <a:srgbClr val="4495A2"/>
    <a:srgbClr val="F8CC27"/>
    <a:srgbClr val="C6A1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1311" autoAdjust="0"/>
  </p:normalViewPr>
  <p:slideViewPr>
    <p:cSldViewPr snapToGrid="0" showGuides="1">
      <p:cViewPr varScale="1">
        <p:scale>
          <a:sx n="58" d="100"/>
          <a:sy n="58" d="100"/>
        </p:scale>
        <p:origin x="102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9AE01-76B9-47F1-97D9-9D931A3E7CA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4B973-0F44-4F11-9718-D0FF2714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7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hoto-of-person-holding-black-tablet-3734641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105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9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86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84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43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38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62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081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25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48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95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40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07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99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12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2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52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https://www.pexels.com/photo/photo-of-person-holding-black-tablet-3734641/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11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4B973-0F44-4F11-9718-D0FF271452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30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5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7054" y="758752"/>
            <a:ext cx="5491571" cy="287144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67055" y="4549553"/>
            <a:ext cx="5491570" cy="1606189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9379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42455"/>
            <a:ext cx="7532276" cy="134747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2046306"/>
            <a:ext cx="2133600" cy="53709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500" y="2639004"/>
            <a:ext cx="2133600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63042" y="2046306"/>
            <a:ext cx="2128157" cy="53709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2639004"/>
            <a:ext cx="2128157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2500" y="4359309"/>
            <a:ext cx="2133600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2500" y="4925112"/>
            <a:ext cx="2133600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3042" y="4359309"/>
            <a:ext cx="2128157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63042" y="4925112"/>
            <a:ext cx="2128157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67054" y="4359309"/>
            <a:ext cx="2129245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7054" y="4925112"/>
            <a:ext cx="2129245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42F3846-3FA1-A704-DD1C-4F4EDD8FE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250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2713"/>
            <a:ext cx="4572001" cy="2286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499" y="2810201"/>
            <a:ext cx="4572001" cy="256032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0A569B5-C0E0-B13D-812D-D5FA97791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6880543"/>
          </a:xfrm>
        </p:spPr>
        <p:txBody>
          <a:bodyPr tIns="18288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3337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>
          <p15:clr>
            <a:srgbClr val="FBAE40"/>
          </p15:clr>
        </p15:guide>
        <p15:guide id="7" orient="horz" pos="1440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29D7C82-45D3-B736-77A1-FE479F1AD0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7154721 w 12191998"/>
              <a:gd name="connsiteY0" fmla="*/ 3951843 h 6858000"/>
              <a:gd name="connsiteX1" fmla="*/ 7154721 w 12191998"/>
              <a:gd name="connsiteY1" fmla="*/ 4052427 h 6858000"/>
              <a:gd name="connsiteX2" fmla="*/ 9288321 w 12191998"/>
              <a:gd name="connsiteY2" fmla="*/ 4052427 h 6858000"/>
              <a:gd name="connsiteX3" fmla="*/ 9288321 w 12191998"/>
              <a:gd name="connsiteY3" fmla="*/ 3951843 h 6858000"/>
              <a:gd name="connsiteX4" fmla="*/ 0 w 12191998"/>
              <a:gd name="connsiteY4" fmla="*/ 0 h 6858000"/>
              <a:gd name="connsiteX5" fmla="*/ 12191998 w 12191998"/>
              <a:gd name="connsiteY5" fmla="*/ 0 h 6858000"/>
              <a:gd name="connsiteX6" fmla="*/ 12191998 w 12191998"/>
              <a:gd name="connsiteY6" fmla="*/ 6858000 h 6858000"/>
              <a:gd name="connsiteX7" fmla="*/ 0 w 1219199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6858000">
                <a:moveTo>
                  <a:pt x="7154721" y="3951843"/>
                </a:moveTo>
                <a:lnTo>
                  <a:pt x="7154721" y="4052427"/>
                </a:lnTo>
                <a:lnTo>
                  <a:pt x="9288321" y="4052427"/>
                </a:lnTo>
                <a:lnTo>
                  <a:pt x="9288321" y="3951843"/>
                </a:ln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txBody>
          <a:bodyPr wrap="square" tIns="27432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3943" y="2092817"/>
            <a:ext cx="4941477" cy="156348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1ED476-3924-7E52-1A9D-0E0424695B24}"/>
              </a:ext>
            </a:extLst>
          </p:cNvPr>
          <p:cNvSpPr/>
          <p:nvPr userDrawn="1"/>
        </p:nvSpPr>
        <p:spPr>
          <a:xfrm>
            <a:off x="7154721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60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01169"/>
            <a:ext cx="10352810" cy="128875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F404C10-744B-3A30-6A97-DEF88914A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825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10313"/>
            <a:ext cx="10287000" cy="127961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52500" y="2209800"/>
            <a:ext cx="10287000" cy="25931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7A8E389-98BB-3534-2651-FEF1E37EB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5262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00165"/>
          </a:xfrm>
          <a:prstGeom prst="rect">
            <a:avLst/>
          </a:prstGeom>
          <a:noFill/>
        </p:spPr>
        <p:txBody>
          <a:bodyPr wrap="square" tIns="457200" bIns="0" rtlCol="0" anchor="b" anchorCtr="0">
            <a:no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220429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2" y="151023"/>
            <a:ext cx="10275477" cy="133890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500" y="4823250"/>
            <a:ext cx="2133600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5339379"/>
            <a:ext cx="2133600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4823250"/>
            <a:ext cx="2128157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63042" y="5339379"/>
            <a:ext cx="2128157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67054" y="4823250"/>
            <a:ext cx="2129245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67054" y="5339379"/>
            <a:ext cx="2129245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0254" y="4823250"/>
            <a:ext cx="2129245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10254" y="5339379"/>
            <a:ext cx="2129245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BEE3F78-D640-47E6-F461-2CF028EAD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6755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05247"/>
            <a:ext cx="10169152" cy="128467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340167"/>
            <a:ext cx="2133600" cy="546841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473389"/>
            <a:ext cx="2133600" cy="546841"/>
          </a:xfrm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60433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340167"/>
            <a:ext cx="2133600" cy="546841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473389"/>
            <a:ext cx="2133600" cy="546841"/>
          </a:xfrm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60433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3C5F14A-2BEC-E1E4-FD6D-B181CD59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0338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41475"/>
            <a:ext cx="10163506" cy="134845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4023" y="2185427"/>
            <a:ext cx="4827178" cy="58466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362700" y="2185427"/>
            <a:ext cx="4764829" cy="58466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0FEE6CB-7A68-C30C-38DD-5D9B336CEAD4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9701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0" y="3181657"/>
            <a:ext cx="12192000" cy="3676343"/>
          </a:xfrm>
          <a:custGeom>
            <a:avLst/>
            <a:gdLst>
              <a:gd name="connsiteX0" fmla="*/ 0 w 12192000"/>
              <a:gd name="connsiteY0" fmla="*/ 234874 h 3676343"/>
              <a:gd name="connsiteX1" fmla="*/ 4716640 w 12192000"/>
              <a:gd name="connsiteY1" fmla="*/ 234874 h 3676343"/>
              <a:gd name="connsiteX2" fmla="*/ 6095998 w 12192000"/>
              <a:gd name="connsiteY2" fmla="*/ 1614234 h 3676343"/>
              <a:gd name="connsiteX3" fmla="*/ 7475358 w 12192000"/>
              <a:gd name="connsiteY3" fmla="*/ 234874 h 3676343"/>
              <a:gd name="connsiteX4" fmla="*/ 12192000 w 12192000"/>
              <a:gd name="connsiteY4" fmla="*/ 234874 h 3676343"/>
              <a:gd name="connsiteX5" fmla="*/ 12192000 w 12192000"/>
              <a:gd name="connsiteY5" fmla="*/ 3676343 h 3676343"/>
              <a:gd name="connsiteX6" fmla="*/ 0 w 12192000"/>
              <a:gd name="connsiteY6" fmla="*/ 3676343 h 3676343"/>
              <a:gd name="connsiteX7" fmla="*/ 5183718 w 12192000"/>
              <a:gd name="connsiteY7" fmla="*/ 0 h 3676343"/>
              <a:gd name="connsiteX8" fmla="*/ 6096000 w 12192000"/>
              <a:gd name="connsiteY8" fmla="*/ 926320 h 3676343"/>
              <a:gd name="connsiteX9" fmla="*/ 7006632 w 12192000"/>
              <a:gd name="connsiteY9" fmla="*/ 1676 h 3676343"/>
              <a:gd name="connsiteX10" fmla="*/ 7239831 w 12192000"/>
              <a:gd name="connsiteY10" fmla="*/ 234875 h 3676343"/>
              <a:gd name="connsiteX11" fmla="*/ 6094336 w 12192000"/>
              <a:gd name="connsiteY11" fmla="*/ 1380370 h 3676343"/>
              <a:gd name="connsiteX12" fmla="*/ 4948842 w 12192000"/>
              <a:gd name="connsiteY12" fmla="*/ 234875 h 367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3676343">
                <a:moveTo>
                  <a:pt x="0" y="234874"/>
                </a:moveTo>
                <a:lnTo>
                  <a:pt x="4716640" y="234874"/>
                </a:lnTo>
                <a:lnTo>
                  <a:pt x="6095998" y="1614234"/>
                </a:lnTo>
                <a:lnTo>
                  <a:pt x="7475358" y="234874"/>
                </a:lnTo>
                <a:lnTo>
                  <a:pt x="12192000" y="234874"/>
                </a:lnTo>
                <a:lnTo>
                  <a:pt x="12192000" y="3676343"/>
                </a:lnTo>
                <a:lnTo>
                  <a:pt x="0" y="3676343"/>
                </a:lnTo>
                <a:close/>
                <a:moveTo>
                  <a:pt x="5183718" y="0"/>
                </a:moveTo>
                <a:lnTo>
                  <a:pt x="6096000" y="926320"/>
                </a:lnTo>
                <a:lnTo>
                  <a:pt x="7006632" y="1676"/>
                </a:lnTo>
                <a:lnTo>
                  <a:pt x="7239831" y="234875"/>
                </a:lnTo>
                <a:lnTo>
                  <a:pt x="6094336" y="1380370"/>
                </a:lnTo>
                <a:lnTo>
                  <a:pt x="4948842" y="2348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28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19553"/>
            <a:ext cx="10259471" cy="137037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52500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569372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187017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1E69DAA-34F6-FC8E-3187-DACC516CCFB9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3659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>
          <p15:clr>
            <a:srgbClr val="FBAE40"/>
          </p15:clr>
        </p15:guide>
        <p15:guide id="11" pos="2880">
          <p15:clr>
            <a:srgbClr val="FBAE40"/>
          </p15:clr>
        </p15:guide>
        <p15:guide id="12" orient="horz" pos="175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60385"/>
            <a:ext cx="10274324" cy="132954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2303930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2500" y="2656903"/>
            <a:ext cx="4838700" cy="705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3655" y="3488872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3655" y="3841846"/>
            <a:ext cx="4838700" cy="77007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4664927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2500" y="5017901"/>
            <a:ext cx="4838700" cy="9083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9647" y="2303930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99647" y="2656903"/>
            <a:ext cx="4838700" cy="705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99647" y="3488872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99647" y="3841846"/>
            <a:ext cx="4838700" cy="9083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51AB775-D834-FE78-61E7-1D421831F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5122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6100" y="398440"/>
            <a:ext cx="4903377" cy="238608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96100" y="3591098"/>
            <a:ext cx="4903377" cy="15069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96100" y="5155853"/>
            <a:ext cx="4914900" cy="806659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15146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36733" cy="6858000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530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09574" y="478565"/>
            <a:ext cx="5452217" cy="5935054"/>
          </a:xfrm>
          <a:custGeom>
            <a:avLst/>
            <a:gdLst>
              <a:gd name="connsiteX0" fmla="*/ 0 w 5452217"/>
              <a:gd name="connsiteY0" fmla="*/ 0 h 5935054"/>
              <a:gd name="connsiteX1" fmla="*/ 5452217 w 5452217"/>
              <a:gd name="connsiteY1" fmla="*/ 0 h 5935054"/>
              <a:gd name="connsiteX2" fmla="*/ 5452217 w 5452217"/>
              <a:gd name="connsiteY2" fmla="*/ 5935054 h 5935054"/>
              <a:gd name="connsiteX3" fmla="*/ 0 w 5452217"/>
              <a:gd name="connsiteY3" fmla="*/ 5935054 h 593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2217" h="5935054">
                <a:moveTo>
                  <a:pt x="0" y="0"/>
                </a:moveTo>
                <a:lnTo>
                  <a:pt x="5452217" y="0"/>
                </a:lnTo>
                <a:lnTo>
                  <a:pt x="5452217" y="5935054"/>
                </a:lnTo>
                <a:lnTo>
                  <a:pt x="0" y="593505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8899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29547" y="825910"/>
            <a:ext cx="8062453" cy="206719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73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1294" y="478565"/>
            <a:ext cx="5452217" cy="5935054"/>
          </a:xfrm>
          <a:custGeom>
            <a:avLst/>
            <a:gdLst>
              <a:gd name="connsiteX0" fmla="*/ 0 w 5452217"/>
              <a:gd name="connsiteY0" fmla="*/ 0 h 5935054"/>
              <a:gd name="connsiteX1" fmla="*/ 5452217 w 5452217"/>
              <a:gd name="connsiteY1" fmla="*/ 0 h 5935054"/>
              <a:gd name="connsiteX2" fmla="*/ 5452217 w 5452217"/>
              <a:gd name="connsiteY2" fmla="*/ 5935054 h 5935054"/>
              <a:gd name="connsiteX3" fmla="*/ 0 w 5452217"/>
              <a:gd name="connsiteY3" fmla="*/ 5935054 h 593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2217" h="5935054">
                <a:moveTo>
                  <a:pt x="0" y="0"/>
                </a:moveTo>
                <a:lnTo>
                  <a:pt x="5452217" y="0"/>
                </a:lnTo>
                <a:lnTo>
                  <a:pt x="5452217" y="5935054"/>
                </a:lnTo>
                <a:lnTo>
                  <a:pt x="0" y="593505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5795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155267" y="0"/>
            <a:ext cx="6036733" cy="6858000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3118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7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27A0-A752-D0A9-75EF-3D51FE81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617C6-6569-66A9-5453-6FF356C25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22BF9-A1AB-3E78-6E24-103939FD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269D-01AE-544A-AC77-93E8A9268049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7B599-0370-4AF7-FC47-AD96361C8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6429F-E7E6-FC00-7A24-C2FFDC42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9052-6C69-AE42-AEE4-89FC9059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5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s://www.free-power-point-templates.com/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9C8A1-6BCF-4D46-8A2E-39220EDB6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24694-13DE-4520-91BF-1120F1451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73E67-6E1E-4F7F-803B-82FD3FEF0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E073-B2A3-429B-9FF7-963590C1FEA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8AFC3-B5B0-4D84-9026-862ADD73C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6AEC9-268F-4DD2-B9AE-1DA766BF8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8C297-5864-4FDA-A08A-9B4C53B07E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94191-4856-4F6A-9D3A-09FBC339697C}"/>
              </a:ext>
            </a:extLst>
          </p:cNvPr>
          <p:cNvSpPr txBox="1"/>
          <p:nvPr userDrawn="1"/>
        </p:nvSpPr>
        <p:spPr>
          <a:xfrm>
            <a:off x="-46180" y="688988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https://www.free-power-point-templates.com/</a:t>
            </a:r>
            <a:endParaRPr 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E32FAA-E2F6-408E-8C70-5501A36FC3DA}"/>
              </a:ext>
            </a:extLst>
          </p:cNvPr>
          <p:cNvSpPr txBox="1"/>
          <p:nvPr userDrawn="1"/>
        </p:nvSpPr>
        <p:spPr>
          <a:xfrm>
            <a:off x="11042213" y="6889887"/>
            <a:ext cx="1206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139154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73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0607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3.jp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sv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sv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jp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3.sv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557551"/>
            <a:ext cx="5491571" cy="2871449"/>
          </a:xfrm>
        </p:spPr>
        <p:txBody>
          <a:bodyPr/>
          <a:lstStyle/>
          <a:p>
            <a:r>
              <a:rPr lang="en-US" sz="3600" dirty="0"/>
              <a:t>IS 610-Case B (Group 4)</a:t>
            </a:r>
            <a:br>
              <a:rPr lang="en-US" sz="3600" dirty="0"/>
            </a:br>
            <a:r>
              <a:rPr lang="en-US" sz="2400" dirty="0"/>
              <a:t>Aggregate Planning at Green Mills - Fall 2023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4" y="3557095"/>
            <a:ext cx="6947501" cy="2871449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 610 Sec01 12349 Business Data Analysis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(Dr. Ming Chen)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 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Vishakha Maruti Sonmore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Anusha Satish </a:t>
            </a:r>
            <a:r>
              <a:rPr lang="en-US" sz="2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Manchi</a:t>
            </a:r>
            <a:endParaRPr lang="en-US" sz="2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Deepak </a:t>
            </a:r>
            <a:r>
              <a:rPr lang="en-US" sz="2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Balasaheb</a:t>
            </a:r>
            <a:r>
              <a:rPr lang="en-US" sz="2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Deokar</a:t>
            </a:r>
            <a:endParaRPr lang="en-US" sz="2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Saumya Chandrakant Prasad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Bommalapura</a:t>
            </a:r>
            <a:r>
              <a:rPr lang="en-US" sz="2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Panjaru</a:t>
            </a:r>
            <a:r>
              <a:rPr lang="en-US" sz="2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Shashidhar Reddy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06A41-254C-47CB-A019-0E4058CBC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6466" y="326979"/>
            <a:ext cx="1247140" cy="12471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FBCBCC-8FB0-43E0-8539-452A4582326F}"/>
              </a:ext>
            </a:extLst>
          </p:cNvPr>
          <p:cNvSpPr/>
          <p:nvPr/>
        </p:nvSpPr>
        <p:spPr>
          <a:xfrm>
            <a:off x="0" y="0"/>
            <a:ext cx="12192000" cy="1208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8D25408-DD6F-1077-C618-90A38CCF8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0066"/>
            <a:ext cx="3435527" cy="35879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963D5-36C8-91AA-9B08-7AE6AED1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62" y="2003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Open Sans" panose="020B0606030504020204" pitchFamily="34" charset="0"/>
                <a:ea typeface="Open Sans Extrabold" panose="020B0906030804020204" pitchFamily="34" charset="0"/>
                <a:cs typeface="Open Sans" panose="020B0606030504020204" pitchFamily="34" charset="0"/>
              </a:rPr>
              <a:t>Input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22B2E7-CD19-9279-3A35-8C6C0FBE7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614" y="248920"/>
            <a:ext cx="930445" cy="930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73BF2A-9472-5541-CBB8-FF329248F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735816"/>
            <a:ext cx="12192000" cy="1219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B7DDC1-4F1E-8A74-6733-899E4DC96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402" y="1640949"/>
            <a:ext cx="6610681" cy="42640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A02D2A-3F5E-BD11-1CEF-9AFBC4CC73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1206" y="1640949"/>
            <a:ext cx="4003023" cy="42640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3268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540A-8547-8976-8211-4239741B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Open Sans" panose="020B0606030504020204" pitchFamily="34" charset="0"/>
                <a:ea typeface="Open Sans Extrabold" panose="020B0906030804020204" pitchFamily="34" charset="0"/>
                <a:cs typeface="Open Sans" panose="020B0606030504020204" pitchFamily="34" charset="0"/>
              </a:rPr>
              <a:t>Input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E43CC1-B85C-74F6-9A70-9FDF9B4A2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614" y="248920"/>
            <a:ext cx="930445" cy="9304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4C5FA9-5EDE-DF12-C38D-EF038A6EA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735816"/>
            <a:ext cx="12192000" cy="121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A8D34F-27E3-5952-C92B-743D036EB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70066"/>
            <a:ext cx="3435527" cy="35879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BF7093-E8C9-BC13-1FFC-BE550097BD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0933" y="1928813"/>
            <a:ext cx="8131265" cy="31286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958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275987B6-7513-4058-A93C-746FCB3456F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79" b="13679"/>
          <a:stretch>
            <a:fillRect/>
          </a:stretch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5446E91-003F-4028-826D-C8C2229260D8}"/>
              </a:ext>
            </a:extLst>
          </p:cNvPr>
          <p:cNvSpPr/>
          <p:nvPr/>
        </p:nvSpPr>
        <p:spPr>
          <a:xfrm>
            <a:off x="521293" y="478565"/>
            <a:ext cx="5452217" cy="590087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3DDD2A-DE59-C4B4-A4B7-A18A511AF40D}"/>
              </a:ext>
            </a:extLst>
          </p:cNvPr>
          <p:cNvSpPr txBox="1"/>
          <p:nvPr/>
        </p:nvSpPr>
        <p:spPr>
          <a:xfrm>
            <a:off x="6278110" y="443638"/>
            <a:ext cx="545221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/>
              <a:t>Chase Strategy </a:t>
            </a:r>
          </a:p>
          <a:p>
            <a:r>
              <a:rPr lang="en-IN" sz="4400" b="1" dirty="0"/>
              <a:t>Implementation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F03C1B-425D-8448-EA64-A70F9CBC3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6614" y="248920"/>
            <a:ext cx="930445" cy="9304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93BD0B-10F9-ACE0-C5F5-8C0D5063EB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735816"/>
            <a:ext cx="12192000" cy="1219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0B2C53-5371-39FE-2487-4013B6456D80}"/>
              </a:ext>
            </a:extLst>
          </p:cNvPr>
          <p:cNvSpPr txBox="1"/>
          <p:nvPr/>
        </p:nvSpPr>
        <p:spPr>
          <a:xfrm>
            <a:off x="6278109" y="2171018"/>
            <a:ext cx="539259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When a company uses a chase strategy, it needs to be able to quickly adjust its capacity in order to be able to quickly change its output level.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Ex: If you order food at a restaurant, the employees will "chase the demand.“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Spot market and overtime are not taken into account in this case study.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Spot market: cash payments for commodities are made instantly as well as the trading of financial instruments f</a:t>
            </a:r>
            <a:r>
              <a:rPr lang="en-US" sz="1600" dirty="0"/>
              <a:t>or instant delivery.</a:t>
            </a:r>
          </a:p>
        </p:txBody>
      </p:sp>
    </p:spTree>
    <p:extLst>
      <p:ext uri="{BB962C8B-B14F-4D97-AF65-F5344CB8AC3E}">
        <p14:creationId xmlns:p14="http://schemas.microsoft.com/office/powerpoint/2010/main" val="1636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902300" y="4260333"/>
            <a:ext cx="4317400" cy="139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Lower inventory levels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Flexibility to meet demands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Saves 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2300" y="3756979"/>
            <a:ext cx="237468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sz="2400" b="1" spc="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91A17F8E-BA49-45DB-A988-3C12EB76A60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03" b="39229"/>
          <a:stretch/>
        </p:blipFill>
        <p:spPr>
          <a:xfrm>
            <a:off x="4711700" y="825910"/>
            <a:ext cx="7480300" cy="2067192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332C55A-7120-4358-8E46-A921E33D31C2}"/>
              </a:ext>
            </a:extLst>
          </p:cNvPr>
          <p:cNvSpPr/>
          <p:nvPr/>
        </p:nvSpPr>
        <p:spPr>
          <a:xfrm>
            <a:off x="4711700" y="822599"/>
            <a:ext cx="7480300" cy="2067192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A87F4-89D0-C935-6664-C24AA4FE3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735816"/>
            <a:ext cx="12192000" cy="121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3C06FA-1386-E4D1-8249-2932FC693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6614" y="248920"/>
            <a:ext cx="930445" cy="930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886141-9211-65F6-E293-D5D51417B6AC}"/>
              </a:ext>
            </a:extLst>
          </p:cNvPr>
          <p:cNvSpPr txBox="1"/>
          <p:nvPr/>
        </p:nvSpPr>
        <p:spPr>
          <a:xfrm>
            <a:off x="815359" y="773793"/>
            <a:ext cx="449128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/>
              <a:t>Chase Strategy</a:t>
            </a:r>
          </a:p>
          <a:p>
            <a:r>
              <a:rPr lang="en-IN" sz="4400" b="1" dirty="0"/>
              <a:t>Advantages &amp; </a:t>
            </a:r>
          </a:p>
          <a:p>
            <a:r>
              <a:rPr lang="en-IN" sz="4400" b="1" dirty="0"/>
              <a:t>Disadvantage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3B1BE7-FC7D-DD97-012D-6B62767A269C}"/>
              </a:ext>
            </a:extLst>
          </p:cNvPr>
          <p:cNvSpPr txBox="1"/>
          <p:nvPr/>
        </p:nvSpPr>
        <p:spPr>
          <a:xfrm>
            <a:off x="6096000" y="3748887"/>
            <a:ext cx="29902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sz="2400" b="1" spc="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DISADVANTAGE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817B5064-61D5-E6DA-83D3-FB3D2515E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60333"/>
            <a:ext cx="5941059" cy="139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Hiring cost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Laying off cost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Longer lead times from order to delivery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33ABFBD-BA42-ECD5-628B-F44ADC327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6989" y="3582599"/>
            <a:ext cx="546211" cy="62795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424AF78-4650-57D8-CBDB-5A95141179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6242" y="3644268"/>
            <a:ext cx="578666" cy="67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9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2108-E1C9-7F80-D6F1-C79747DD2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41" y="446504"/>
            <a:ext cx="10308455" cy="41560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Open Sans" panose="020B0606030504020204" pitchFamily="34" charset="0"/>
                <a:ea typeface="Open Sans Extrabold" panose="020B0906030804020204" pitchFamily="34" charset="0"/>
                <a:cs typeface="Open Sans" panose="020B0606030504020204" pitchFamily="34" charset="0"/>
              </a:rPr>
              <a:t>Cost Plan for Green Mill Inc Using Chase strategy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0B148E-1ADF-2335-0179-65907CC6A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614" y="248920"/>
            <a:ext cx="930445" cy="93044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E55089-F20E-AB8C-630E-802C90394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7C222C-236C-1C6B-09B7-79D6E66AC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84" y="1260219"/>
            <a:ext cx="11543431" cy="51512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7B8EDA-677B-AA44-AE99-E22D90786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735816"/>
            <a:ext cx="12192000" cy="1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10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153B3A1-C2ED-4D55-94BE-C71F5D5AB83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96" b="29896"/>
          <a:stretch>
            <a:fillRect/>
          </a:stretch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1CA5A8F-5586-45C0-9653-95BE5564492D}"/>
              </a:ext>
            </a:extLst>
          </p:cNvPr>
          <p:cNvSpPr/>
          <p:nvPr/>
        </p:nvSpPr>
        <p:spPr>
          <a:xfrm>
            <a:off x="1" y="3418243"/>
            <a:ext cx="12191999" cy="343975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5A0B0-F38D-4014-A8FB-A1EF98486702}"/>
              </a:ext>
            </a:extLst>
          </p:cNvPr>
          <p:cNvSpPr txBox="1"/>
          <p:nvPr/>
        </p:nvSpPr>
        <p:spPr>
          <a:xfrm>
            <a:off x="625476" y="464985"/>
            <a:ext cx="10677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" panose="020B0606030504020204" pitchFamily="34" charset="0"/>
                <a:ea typeface="Open Sans Extrabold" panose="020B0906030804020204" pitchFamily="34" charset="0"/>
                <a:cs typeface="Open Sans" panose="020B0606030504020204" pitchFamily="34" charset="0"/>
              </a:rPr>
              <a:t>Level Strategy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28EDBC-9B7D-4855-A3C9-C02BE9582450}"/>
              </a:ext>
            </a:extLst>
          </p:cNvPr>
          <p:cNvSpPr/>
          <p:nvPr/>
        </p:nvSpPr>
        <p:spPr>
          <a:xfrm>
            <a:off x="533400" y="1367148"/>
            <a:ext cx="11379200" cy="1710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Maintaining the workforce and production rate is the aim of an aggregate planning strategy.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decide whether to raise or lower production levels in response to changing customer demands, precise demand forecasting is necessary.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no hiring or firing expenses, it boasts a steady workforce.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357EE1-DE0B-487A-8FF0-2B762A9A7695}"/>
              </a:ext>
            </a:extLst>
          </p:cNvPr>
          <p:cNvSpPr/>
          <p:nvPr/>
        </p:nvSpPr>
        <p:spPr>
          <a:xfrm rot="10800000">
            <a:off x="4600071" y="3301816"/>
            <a:ext cx="2979868" cy="1515066"/>
          </a:xfrm>
          <a:custGeom>
            <a:avLst/>
            <a:gdLst>
              <a:gd name="connsiteX0" fmla="*/ 2979868 w 2979868"/>
              <a:gd name="connsiteY0" fmla="*/ 1515066 h 1515066"/>
              <a:gd name="connsiteX1" fmla="*/ 2733370 w 2979868"/>
              <a:gd name="connsiteY1" fmla="*/ 1515066 h 1515066"/>
              <a:gd name="connsiteX2" fmla="*/ 1479176 w 2979868"/>
              <a:gd name="connsiteY2" fmla="*/ 239716 h 1515066"/>
              <a:gd name="connsiteX3" fmla="*/ 224981 w 2979868"/>
              <a:gd name="connsiteY3" fmla="*/ 1515066 h 1515066"/>
              <a:gd name="connsiteX4" fmla="*/ 0 w 2979868"/>
              <a:gd name="connsiteY4" fmla="*/ 1515066 h 1515066"/>
              <a:gd name="connsiteX5" fmla="*/ 1489934 w 2979868"/>
              <a:gd name="connsiteY5" fmla="*/ 0 h 151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9868" h="1515066">
                <a:moveTo>
                  <a:pt x="2979868" y="1515066"/>
                </a:moveTo>
                <a:lnTo>
                  <a:pt x="2733370" y="1515066"/>
                </a:lnTo>
                <a:lnTo>
                  <a:pt x="1479176" y="239716"/>
                </a:lnTo>
                <a:lnTo>
                  <a:pt x="224981" y="1515066"/>
                </a:lnTo>
                <a:lnTo>
                  <a:pt x="0" y="1515066"/>
                </a:lnTo>
                <a:lnTo>
                  <a:pt x="148993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589EBAA-9F5B-4570-A94D-7488EE5B086E}"/>
              </a:ext>
            </a:extLst>
          </p:cNvPr>
          <p:cNvSpPr/>
          <p:nvPr/>
        </p:nvSpPr>
        <p:spPr>
          <a:xfrm rot="10800000">
            <a:off x="5072360" y="3090879"/>
            <a:ext cx="2035290" cy="103481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713342-D9CF-80F3-5D88-E621B9C4E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6614" y="248920"/>
            <a:ext cx="930445" cy="9304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14BFA4-53FF-EF1F-BA56-86C7CE1FD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735816"/>
            <a:ext cx="12192000" cy="1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6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98F03D4-2C54-49CE-AAAB-6597706EAAB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6" b="13706"/>
          <a:stretch>
            <a:fillRect/>
          </a:stretch>
        </p:blipFill>
        <p:spPr/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E0CCAA-DECE-4C0C-9CF2-0642CCAD51A5}"/>
              </a:ext>
            </a:extLst>
          </p:cNvPr>
          <p:cNvSpPr txBox="1"/>
          <p:nvPr/>
        </p:nvSpPr>
        <p:spPr>
          <a:xfrm>
            <a:off x="530210" y="1276701"/>
            <a:ext cx="4907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Open Sans" panose="020B0606030504020204" pitchFamily="34" charset="0"/>
                <a:ea typeface="Open Sans Extrabold" panose="020B0906030804020204" pitchFamily="34" charset="0"/>
                <a:cs typeface="Open Sans" panose="020B0606030504020204" pitchFamily="34" charset="0"/>
              </a:rPr>
              <a:t>Level Strategy Benefits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ED79A7-5229-4055-889B-E55FE3290B3E}"/>
              </a:ext>
            </a:extLst>
          </p:cNvPr>
          <p:cNvSpPr/>
          <p:nvPr/>
        </p:nvSpPr>
        <p:spPr>
          <a:xfrm>
            <a:off x="948573" y="2153595"/>
            <a:ext cx="4488732" cy="337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Enables a firm to maintain a constant production level and still meet demand.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approach is more convenient to the employee since working conditions remain constant 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is no hiring and firing costs.  </a:t>
            </a:r>
          </a:p>
        </p:txBody>
      </p:sp>
      <p:pic>
        <p:nvPicPr>
          <p:cNvPr id="3" name="Graphic 2" descr="Checkmark">
            <a:extLst>
              <a:ext uri="{FF2B5EF4-FFF2-40B4-BE49-F238E27FC236}">
                <a16:creationId xmlns:a16="http://schemas.microsoft.com/office/drawing/2014/main" id="{8F4BA5FC-081C-43E2-B604-D71D0E5AE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209" y="2232709"/>
            <a:ext cx="365760" cy="365760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753E9146-9073-4874-9D26-B6EA6143B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3421" y="3473873"/>
            <a:ext cx="365760" cy="3657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7A497EB-214B-4715-B857-458EC9A328B8}"/>
              </a:ext>
            </a:extLst>
          </p:cNvPr>
          <p:cNvSpPr/>
          <p:nvPr/>
        </p:nvSpPr>
        <p:spPr>
          <a:xfrm>
            <a:off x="6209573" y="478565"/>
            <a:ext cx="5452217" cy="590087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3A6F6C1B-858F-E225-EA9F-5DAC8226B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0209" y="5103203"/>
            <a:ext cx="365760" cy="3657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92C19C-7AA1-BCC9-3C2B-64085A45F1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06614" y="248920"/>
            <a:ext cx="930445" cy="9304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60E42D-2888-A26A-4273-EC8819BA19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735816"/>
            <a:ext cx="12192000" cy="1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9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EFCA-BB66-4782-A307-744584312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4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Open Sans" panose="020B0606030504020204" pitchFamily="34" charset="0"/>
                <a:ea typeface="Open Sans Extrabold" panose="020B0906030804020204" pitchFamily="34" charset="0"/>
                <a:cs typeface="Open Sans" panose="020B0606030504020204" pitchFamily="34" charset="0"/>
              </a:rPr>
              <a:t>Cost Plan for Green Mill Inc Using Level Strategy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12F534-BEE7-A645-8050-362989914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614" y="248920"/>
            <a:ext cx="930445" cy="9304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AE3F01-82AD-4B0A-AE90-A9DD5D11B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5816"/>
            <a:ext cx="12192000" cy="12192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D49451-D104-CF94-9B65-CD8548DB7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390CEB-66D0-BA1A-8B29-8B6C9A78C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58" y="1179365"/>
            <a:ext cx="11301121" cy="549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60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153B3A1-C2ED-4D55-94BE-C71F5D5AB83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96" b="29896"/>
          <a:stretch>
            <a:fillRect/>
          </a:stretch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1CA5A8F-5586-45C0-9653-95BE5564492D}"/>
              </a:ext>
            </a:extLst>
          </p:cNvPr>
          <p:cNvSpPr/>
          <p:nvPr/>
        </p:nvSpPr>
        <p:spPr>
          <a:xfrm>
            <a:off x="1" y="3418243"/>
            <a:ext cx="12191999" cy="343975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5A0B0-F38D-4014-A8FB-A1EF98486702}"/>
              </a:ext>
            </a:extLst>
          </p:cNvPr>
          <p:cNvSpPr txBox="1"/>
          <p:nvPr/>
        </p:nvSpPr>
        <p:spPr>
          <a:xfrm>
            <a:off x="625476" y="464985"/>
            <a:ext cx="10677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" panose="020B0606030504020204" pitchFamily="34" charset="0"/>
                <a:ea typeface="Open Sans Extrabold" panose="020B0906030804020204" pitchFamily="34" charset="0"/>
                <a:cs typeface="Open Sans" panose="020B0606030504020204" pitchFamily="34" charset="0"/>
              </a:rPr>
              <a:t>Hybrid Strategy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28EDBC-9B7D-4855-A3C9-C02BE9582450}"/>
              </a:ext>
            </a:extLst>
          </p:cNvPr>
          <p:cNvSpPr/>
          <p:nvPr/>
        </p:nvSpPr>
        <p:spPr>
          <a:xfrm>
            <a:off x="533400" y="1367148"/>
            <a:ext cx="11379200" cy="1899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hybrid strategy combines elements of both level and chase strategies in its aggregate planning approach.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Whereas the level strategy increases work hours to meet demand, the chase strategy hires and fires workers based on market conditions.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industries with seasonality, when launching new products, and when market conditions change, we can employ a hybrid strategy.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357EE1-DE0B-487A-8FF0-2B762A9A7695}"/>
              </a:ext>
            </a:extLst>
          </p:cNvPr>
          <p:cNvSpPr/>
          <p:nvPr/>
        </p:nvSpPr>
        <p:spPr>
          <a:xfrm rot="10800000">
            <a:off x="4600071" y="3301816"/>
            <a:ext cx="2979868" cy="1515066"/>
          </a:xfrm>
          <a:custGeom>
            <a:avLst/>
            <a:gdLst>
              <a:gd name="connsiteX0" fmla="*/ 2979868 w 2979868"/>
              <a:gd name="connsiteY0" fmla="*/ 1515066 h 1515066"/>
              <a:gd name="connsiteX1" fmla="*/ 2733370 w 2979868"/>
              <a:gd name="connsiteY1" fmla="*/ 1515066 h 1515066"/>
              <a:gd name="connsiteX2" fmla="*/ 1479176 w 2979868"/>
              <a:gd name="connsiteY2" fmla="*/ 239716 h 1515066"/>
              <a:gd name="connsiteX3" fmla="*/ 224981 w 2979868"/>
              <a:gd name="connsiteY3" fmla="*/ 1515066 h 1515066"/>
              <a:gd name="connsiteX4" fmla="*/ 0 w 2979868"/>
              <a:gd name="connsiteY4" fmla="*/ 1515066 h 1515066"/>
              <a:gd name="connsiteX5" fmla="*/ 1489934 w 2979868"/>
              <a:gd name="connsiteY5" fmla="*/ 0 h 151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9868" h="1515066">
                <a:moveTo>
                  <a:pt x="2979868" y="1515066"/>
                </a:moveTo>
                <a:lnTo>
                  <a:pt x="2733370" y="1515066"/>
                </a:lnTo>
                <a:lnTo>
                  <a:pt x="1479176" y="239716"/>
                </a:lnTo>
                <a:lnTo>
                  <a:pt x="224981" y="1515066"/>
                </a:lnTo>
                <a:lnTo>
                  <a:pt x="0" y="1515066"/>
                </a:lnTo>
                <a:lnTo>
                  <a:pt x="148993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589EBAA-9F5B-4570-A94D-7488EE5B086E}"/>
              </a:ext>
            </a:extLst>
          </p:cNvPr>
          <p:cNvSpPr/>
          <p:nvPr/>
        </p:nvSpPr>
        <p:spPr>
          <a:xfrm rot="10800000">
            <a:off x="5072360" y="3090879"/>
            <a:ext cx="2035290" cy="103481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713342-D9CF-80F3-5D88-E621B9C4E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6614" y="248920"/>
            <a:ext cx="930445" cy="9304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14BFA4-53FF-EF1F-BA56-86C7CE1FD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735816"/>
            <a:ext cx="12192000" cy="1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0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98F03D4-2C54-49CE-AAAB-6597706EAAB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6" b="13706"/>
          <a:stretch>
            <a:fillRect/>
          </a:stretch>
        </p:blipFill>
        <p:spPr/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E0CCAA-DECE-4C0C-9CF2-0642CCAD51A5}"/>
              </a:ext>
            </a:extLst>
          </p:cNvPr>
          <p:cNvSpPr txBox="1"/>
          <p:nvPr/>
        </p:nvSpPr>
        <p:spPr>
          <a:xfrm>
            <a:off x="428610" y="1415346"/>
            <a:ext cx="5452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Open Sans" panose="020B0606030504020204" pitchFamily="34" charset="0"/>
                <a:ea typeface="Open Sans Extrabold" panose="020B0906030804020204" pitchFamily="34" charset="0"/>
                <a:cs typeface="Open Sans" panose="020B0606030504020204" pitchFamily="34" charset="0"/>
              </a:rPr>
              <a:t>Hybrid Strategy Benefits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ED79A7-5229-4055-889B-E55FE3290B3E}"/>
              </a:ext>
            </a:extLst>
          </p:cNvPr>
          <p:cNvSpPr/>
          <p:nvPr/>
        </p:nvSpPr>
        <p:spPr>
          <a:xfrm>
            <a:off x="1011952" y="2411393"/>
            <a:ext cx="4753848" cy="2813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 can help to reduce cost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Avoid storages 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Maintaining a predictable production schedule.</a:t>
            </a:r>
          </a:p>
        </p:txBody>
      </p:sp>
      <p:pic>
        <p:nvPicPr>
          <p:cNvPr id="3" name="Graphic 2" descr="Checkmark">
            <a:extLst>
              <a:ext uri="{FF2B5EF4-FFF2-40B4-BE49-F238E27FC236}">
                <a16:creationId xmlns:a16="http://schemas.microsoft.com/office/drawing/2014/main" id="{8F4BA5FC-081C-43E2-B604-D71D0E5AE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209" y="2512109"/>
            <a:ext cx="365760" cy="365760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753E9146-9073-4874-9D26-B6EA6143B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0209" y="3466941"/>
            <a:ext cx="365760" cy="3657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7A497EB-214B-4715-B857-458EC9A328B8}"/>
              </a:ext>
            </a:extLst>
          </p:cNvPr>
          <p:cNvSpPr/>
          <p:nvPr/>
        </p:nvSpPr>
        <p:spPr>
          <a:xfrm>
            <a:off x="6209573" y="478565"/>
            <a:ext cx="5452217" cy="590087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3A6F6C1B-858F-E225-EA9F-5DAC8226B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0209" y="4400741"/>
            <a:ext cx="365760" cy="365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2118D3-B291-691B-D4E7-01F34FA0BF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06614" y="248920"/>
            <a:ext cx="930445" cy="93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24C053BF-FC7D-4F97-981A-46792B27B52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5" b="12135"/>
          <a:stretch>
            <a:fillRect/>
          </a:stretch>
        </p:blipFill>
        <p:spPr/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F8D724-B417-4B22-A8CB-704AB7797025}"/>
              </a:ext>
            </a:extLst>
          </p:cNvPr>
          <p:cNvSpPr txBox="1"/>
          <p:nvPr/>
        </p:nvSpPr>
        <p:spPr>
          <a:xfrm>
            <a:off x="8037379" y="996654"/>
            <a:ext cx="4907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Open Sans" panose="020B0606030504020204" pitchFamily="34" charset="0"/>
                <a:ea typeface="Open Sans Extrabold" panose="020B0906030804020204" pitchFamily="34" charset="0"/>
                <a:cs typeface="Open Sans" panose="020B0606030504020204" pitchFamily="34" charset="0"/>
              </a:rPr>
              <a:t>AGENDA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AC9BBC-8445-4958-AECA-3A9E1F43E785}"/>
              </a:ext>
            </a:extLst>
          </p:cNvPr>
          <p:cNvSpPr txBox="1"/>
          <p:nvPr/>
        </p:nvSpPr>
        <p:spPr>
          <a:xfrm>
            <a:off x="6932477" y="1814442"/>
            <a:ext cx="5104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 Study – Aggregate planning at Green Mills</a:t>
            </a:r>
            <a:endParaRPr lang="en-US" sz="20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B16FFB-58D5-432C-9DBC-CAAFD6D71BB1}"/>
              </a:ext>
            </a:extLst>
          </p:cNvPr>
          <p:cNvSpPr/>
          <p:nvPr/>
        </p:nvSpPr>
        <p:spPr>
          <a:xfrm>
            <a:off x="1" y="0"/>
            <a:ext cx="6036732" cy="6857471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0CB9A-36C2-1480-0EFE-69CE8DC95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6614" y="248920"/>
            <a:ext cx="930445" cy="930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57D063-6781-60AB-3A1A-EE0587382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735816"/>
            <a:ext cx="12192000" cy="121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A44027-774D-E28A-2B33-3E85CCB6FBC1}"/>
              </a:ext>
            </a:extLst>
          </p:cNvPr>
          <p:cNvSpPr txBox="1"/>
          <p:nvPr/>
        </p:nvSpPr>
        <p:spPr>
          <a:xfrm>
            <a:off x="6932477" y="2847778"/>
            <a:ext cx="4907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Chase Strategy</a:t>
            </a:r>
            <a:endParaRPr lang="en-US" sz="20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B931A-AAB8-4EDE-BC5F-30E6EF2AB76E}"/>
              </a:ext>
            </a:extLst>
          </p:cNvPr>
          <p:cNvSpPr txBox="1"/>
          <p:nvPr/>
        </p:nvSpPr>
        <p:spPr>
          <a:xfrm>
            <a:off x="6932475" y="3712654"/>
            <a:ext cx="4907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Level Strategy</a:t>
            </a:r>
            <a:endParaRPr lang="en-US" sz="20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4E0EDB-37CE-F54C-9DE0-34BD46404D08}"/>
              </a:ext>
            </a:extLst>
          </p:cNvPr>
          <p:cNvSpPr txBox="1"/>
          <p:nvPr/>
        </p:nvSpPr>
        <p:spPr>
          <a:xfrm>
            <a:off x="6932476" y="4644475"/>
            <a:ext cx="4907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Hybrid Strategy</a:t>
            </a:r>
            <a:endParaRPr lang="en-US" sz="20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3CB10C-636B-0EC2-3A33-0C559FD81EAD}"/>
              </a:ext>
            </a:extLst>
          </p:cNvPr>
          <p:cNvSpPr txBox="1"/>
          <p:nvPr/>
        </p:nvSpPr>
        <p:spPr>
          <a:xfrm>
            <a:off x="6932476" y="5514689"/>
            <a:ext cx="4907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  <a:endParaRPr lang="en-US" sz="20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0FEC27-9EDB-C059-8623-767AF13B5ACC}"/>
              </a:ext>
            </a:extLst>
          </p:cNvPr>
          <p:cNvSpPr/>
          <p:nvPr/>
        </p:nvSpPr>
        <p:spPr>
          <a:xfrm>
            <a:off x="6036733" y="1750043"/>
            <a:ext cx="732367" cy="802657"/>
          </a:xfrm>
          <a:prstGeom prst="rect">
            <a:avLst/>
          </a:prstGeom>
          <a:solidFill>
            <a:srgbClr val="F8CC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E69B46-AB38-261A-F158-66DF1BF35C06}"/>
              </a:ext>
            </a:extLst>
          </p:cNvPr>
          <p:cNvSpPr/>
          <p:nvPr/>
        </p:nvSpPr>
        <p:spPr>
          <a:xfrm>
            <a:off x="6036733" y="2626078"/>
            <a:ext cx="732367" cy="802657"/>
          </a:xfrm>
          <a:prstGeom prst="rect">
            <a:avLst/>
          </a:prstGeom>
          <a:solidFill>
            <a:srgbClr val="F8CC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6F6D80-A373-2BF4-4555-0A4E50EC63B7}"/>
              </a:ext>
            </a:extLst>
          </p:cNvPr>
          <p:cNvSpPr/>
          <p:nvPr/>
        </p:nvSpPr>
        <p:spPr>
          <a:xfrm>
            <a:off x="6036733" y="3514227"/>
            <a:ext cx="732367" cy="802657"/>
          </a:xfrm>
          <a:prstGeom prst="rect">
            <a:avLst/>
          </a:prstGeom>
          <a:solidFill>
            <a:srgbClr val="F8CC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280317-8D3C-A3CB-1582-2F8512B7FDDE}"/>
              </a:ext>
            </a:extLst>
          </p:cNvPr>
          <p:cNvSpPr/>
          <p:nvPr/>
        </p:nvSpPr>
        <p:spPr>
          <a:xfrm>
            <a:off x="6036733" y="4418172"/>
            <a:ext cx="732367" cy="802657"/>
          </a:xfrm>
          <a:prstGeom prst="rect">
            <a:avLst/>
          </a:prstGeom>
          <a:solidFill>
            <a:srgbClr val="F8CC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87D525-0FAB-C938-9C15-A3AE6068B1BB}"/>
              </a:ext>
            </a:extLst>
          </p:cNvPr>
          <p:cNvSpPr/>
          <p:nvPr/>
        </p:nvSpPr>
        <p:spPr>
          <a:xfrm>
            <a:off x="6036733" y="5322117"/>
            <a:ext cx="732367" cy="802657"/>
          </a:xfrm>
          <a:prstGeom prst="rect">
            <a:avLst/>
          </a:prstGeom>
          <a:solidFill>
            <a:srgbClr val="F8CC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FAD035-9F3B-08C3-CD88-697FA4343B6A}"/>
              </a:ext>
            </a:extLst>
          </p:cNvPr>
          <p:cNvSpPr txBox="1"/>
          <p:nvPr/>
        </p:nvSpPr>
        <p:spPr>
          <a:xfrm>
            <a:off x="6153547" y="1922339"/>
            <a:ext cx="67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en-US" sz="1600" b="1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04BB6D-68ED-832A-5D23-6805A2336C3D}"/>
              </a:ext>
            </a:extLst>
          </p:cNvPr>
          <p:cNvSpPr txBox="1"/>
          <p:nvPr/>
        </p:nvSpPr>
        <p:spPr>
          <a:xfrm>
            <a:off x="6134894" y="2826284"/>
            <a:ext cx="67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-US" sz="1600" b="1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632211-0308-62E9-301C-814F5EE72869}"/>
              </a:ext>
            </a:extLst>
          </p:cNvPr>
          <p:cNvSpPr txBox="1"/>
          <p:nvPr/>
        </p:nvSpPr>
        <p:spPr>
          <a:xfrm>
            <a:off x="6134894" y="3684370"/>
            <a:ext cx="67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sz="1600" b="1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114F7-B0EF-A440-50C3-C64E7069BFA9}"/>
              </a:ext>
            </a:extLst>
          </p:cNvPr>
          <p:cNvSpPr txBox="1"/>
          <p:nvPr/>
        </p:nvSpPr>
        <p:spPr>
          <a:xfrm>
            <a:off x="6134894" y="4590468"/>
            <a:ext cx="67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en-US" sz="1600" b="1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55C92F-BD50-3353-7725-EA8F21EF8615}"/>
              </a:ext>
            </a:extLst>
          </p:cNvPr>
          <p:cNvSpPr txBox="1"/>
          <p:nvPr/>
        </p:nvSpPr>
        <p:spPr>
          <a:xfrm>
            <a:off x="6134894" y="5517782"/>
            <a:ext cx="67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  <a:endParaRPr lang="en-US" sz="1600" b="1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74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3604-D7F7-47A0-A68C-A5935EBB5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88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Open Sans" panose="020B0606030504020204" pitchFamily="34" charset="0"/>
                <a:ea typeface="Open Sans Extrabold" panose="020B0906030804020204" pitchFamily="34" charset="0"/>
                <a:cs typeface="Open Sans" panose="020B0606030504020204" pitchFamily="34" charset="0"/>
              </a:rPr>
              <a:t>Cost plan for green mills INC using hybrid strategy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C24FB6-4030-D80D-883E-195E35E0A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9336" y="1065460"/>
            <a:ext cx="10943970" cy="568787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87932F-86F0-F92A-67CB-B0FD6A401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6614" y="248920"/>
            <a:ext cx="930445" cy="93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93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D27432A-F622-4BF8-A892-F3CCE9E7FDB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r="2500"/>
          <a:stretch>
            <a:fillRect/>
          </a:stretch>
        </p:blipFill>
        <p:spPr/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A0EDBD6-38DB-4330-85CB-C2E47532A057}"/>
              </a:ext>
            </a:extLst>
          </p:cNvPr>
          <p:cNvSpPr/>
          <p:nvPr/>
        </p:nvSpPr>
        <p:spPr>
          <a:xfrm>
            <a:off x="1" y="0"/>
            <a:ext cx="12191999" cy="6858001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3300" y="992864"/>
            <a:ext cx="10210800" cy="4872272"/>
          </a:xfrm>
          <a:prstGeom prst="rect">
            <a:avLst/>
          </a:prstGeom>
          <a:solidFill>
            <a:srgbClr val="F8CC27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3298" y="2797750"/>
            <a:ext cx="10210799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8001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total cost incurred for the whole year in level planning is $4,963,750.00 </a:t>
            </a:r>
          </a:p>
          <a:p>
            <a:pPr marL="8001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total cost incurred for the whole year in chase planning is $4,756,000.00  </a:t>
            </a:r>
          </a:p>
          <a:p>
            <a:pPr marL="8001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total cost incurred for the whole year in hybrid planning is $4,601,250.00 </a:t>
            </a:r>
          </a:p>
          <a:p>
            <a:pPr marL="8001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From this analysis, we conclude that Hybrid solution is the optimal solution which has the least cost.</a:t>
            </a:r>
          </a:p>
          <a:p>
            <a:pPr marL="8001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627AFC-6B56-41D9-90D1-6FF511957D6E}"/>
              </a:ext>
            </a:extLst>
          </p:cNvPr>
          <p:cNvSpPr/>
          <p:nvPr/>
        </p:nvSpPr>
        <p:spPr>
          <a:xfrm>
            <a:off x="2505074" y="1638579"/>
            <a:ext cx="7181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98C1A-23FB-8EA5-5EDA-603702F30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6614" y="248920"/>
            <a:ext cx="930445" cy="930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BD6047-8CEE-016F-1240-2DB23AD25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735816"/>
            <a:ext cx="12192000" cy="1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2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7A4C43F-0D19-423A-BCD1-9E9811694D2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51000"/>
                </a:schemeClr>
              </a:gs>
              <a:gs pos="100000">
                <a:schemeClr val="tx1">
                  <a:alpha val="8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2942F5-B4CB-4528-ADB5-6223A7CCF49C}"/>
              </a:ext>
            </a:extLst>
          </p:cNvPr>
          <p:cNvSpPr/>
          <p:nvPr/>
        </p:nvSpPr>
        <p:spPr>
          <a:xfrm>
            <a:off x="1" y="0"/>
            <a:ext cx="12191999" cy="6858001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101819" y="3346127"/>
            <a:ext cx="634396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450904"/>
            <a:r>
              <a:rPr lang="en-CA" sz="6600" b="1" spc="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Q&amp;A..</a:t>
            </a: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95709D5A-AC3E-FDCD-1F9F-61494438E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019" y="1988691"/>
            <a:ext cx="634396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450904"/>
            <a:r>
              <a:rPr lang="en-CA" sz="6600" b="1" spc="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7BBD9D-0D3C-90C2-4091-B3821FC10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6614" y="248920"/>
            <a:ext cx="930445" cy="93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0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153B3A1-C2ED-4D55-94BE-C71F5D5AB83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96" b="29896"/>
          <a:stretch>
            <a:fillRect/>
          </a:stretch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1CA5A8F-5586-45C0-9653-95BE5564492D}"/>
              </a:ext>
            </a:extLst>
          </p:cNvPr>
          <p:cNvSpPr/>
          <p:nvPr/>
        </p:nvSpPr>
        <p:spPr>
          <a:xfrm>
            <a:off x="1" y="3418243"/>
            <a:ext cx="12191999" cy="343975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5A0B0-F38D-4014-A8FB-A1EF98486702}"/>
              </a:ext>
            </a:extLst>
          </p:cNvPr>
          <p:cNvSpPr txBox="1"/>
          <p:nvPr/>
        </p:nvSpPr>
        <p:spPr>
          <a:xfrm>
            <a:off x="625476" y="464985"/>
            <a:ext cx="10677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" panose="020B0606030504020204" pitchFamily="34" charset="0"/>
                <a:ea typeface="Open Sans Extrabold" panose="020B0906030804020204" pitchFamily="34" charset="0"/>
                <a:cs typeface="Open Sans" panose="020B0606030504020204" pitchFamily="34" charset="0"/>
              </a:rPr>
              <a:t>Case Study – Aggregate planning at Green Mills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28EDBC-9B7D-4855-A3C9-C02BE9582450}"/>
              </a:ext>
            </a:extLst>
          </p:cNvPr>
          <p:cNvSpPr/>
          <p:nvPr/>
        </p:nvSpPr>
        <p:spPr>
          <a:xfrm>
            <a:off x="752476" y="1200795"/>
            <a:ext cx="11239500" cy="1899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Aim : The objective is to create an aggregate plan with the lowest possible total cost.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  :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Green Mills Inc. attempted to implement a backward vertical integration approach.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Various aggregate planning strategies are employed to formulate the annual cost plan.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examining each conclusion, we determine the most effective strategy for achieving the minimum total cost.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357EE1-DE0B-487A-8FF0-2B762A9A7695}"/>
              </a:ext>
            </a:extLst>
          </p:cNvPr>
          <p:cNvSpPr/>
          <p:nvPr/>
        </p:nvSpPr>
        <p:spPr>
          <a:xfrm rot="10800000">
            <a:off x="4600071" y="3301816"/>
            <a:ext cx="2979868" cy="1515066"/>
          </a:xfrm>
          <a:custGeom>
            <a:avLst/>
            <a:gdLst>
              <a:gd name="connsiteX0" fmla="*/ 2979868 w 2979868"/>
              <a:gd name="connsiteY0" fmla="*/ 1515066 h 1515066"/>
              <a:gd name="connsiteX1" fmla="*/ 2733370 w 2979868"/>
              <a:gd name="connsiteY1" fmla="*/ 1515066 h 1515066"/>
              <a:gd name="connsiteX2" fmla="*/ 1479176 w 2979868"/>
              <a:gd name="connsiteY2" fmla="*/ 239716 h 1515066"/>
              <a:gd name="connsiteX3" fmla="*/ 224981 w 2979868"/>
              <a:gd name="connsiteY3" fmla="*/ 1515066 h 1515066"/>
              <a:gd name="connsiteX4" fmla="*/ 0 w 2979868"/>
              <a:gd name="connsiteY4" fmla="*/ 1515066 h 1515066"/>
              <a:gd name="connsiteX5" fmla="*/ 1489934 w 2979868"/>
              <a:gd name="connsiteY5" fmla="*/ 0 h 151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9868" h="1515066">
                <a:moveTo>
                  <a:pt x="2979868" y="1515066"/>
                </a:moveTo>
                <a:lnTo>
                  <a:pt x="2733370" y="1515066"/>
                </a:lnTo>
                <a:lnTo>
                  <a:pt x="1479176" y="239716"/>
                </a:lnTo>
                <a:lnTo>
                  <a:pt x="224981" y="1515066"/>
                </a:lnTo>
                <a:lnTo>
                  <a:pt x="0" y="1515066"/>
                </a:lnTo>
                <a:lnTo>
                  <a:pt x="148993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589EBAA-9F5B-4570-A94D-7488EE5B086E}"/>
              </a:ext>
            </a:extLst>
          </p:cNvPr>
          <p:cNvSpPr/>
          <p:nvPr/>
        </p:nvSpPr>
        <p:spPr>
          <a:xfrm rot="10800000">
            <a:off x="5072360" y="3090879"/>
            <a:ext cx="2035290" cy="103481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713342-D9CF-80F3-5D88-E621B9C4E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6614" y="248920"/>
            <a:ext cx="930445" cy="9304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14BFA4-53FF-EF1F-BA56-86C7CE1FD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735816"/>
            <a:ext cx="12192000" cy="1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9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D27432A-F622-4BF8-A892-F3CCE9E7FDB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r="2500"/>
          <a:stretch>
            <a:fillRect/>
          </a:stretch>
        </p:blipFill>
        <p:spPr/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A0EDBD6-38DB-4330-85CB-C2E47532A057}"/>
              </a:ext>
            </a:extLst>
          </p:cNvPr>
          <p:cNvSpPr/>
          <p:nvPr/>
        </p:nvSpPr>
        <p:spPr>
          <a:xfrm>
            <a:off x="1" y="0"/>
            <a:ext cx="12191999" cy="6858001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65092" y="992864"/>
            <a:ext cx="8661816" cy="4872272"/>
          </a:xfrm>
          <a:prstGeom prst="rect">
            <a:avLst/>
          </a:prstGeom>
          <a:solidFill>
            <a:srgbClr val="F8CC27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5091" y="2930624"/>
            <a:ext cx="8661816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Involves a company going backwards in the value chain and making a business entry into a supplier.</a:t>
            </a:r>
          </a:p>
          <a:p>
            <a:pPr marL="274320"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avoid giving suppliers too much control over the company, Green Mills Inc. attempted to implement a backward vertical integration strategy.</a:t>
            </a:r>
          </a:p>
          <a:p>
            <a:pPr marL="457200"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627AFC-6B56-41D9-90D1-6FF511957D6E}"/>
              </a:ext>
            </a:extLst>
          </p:cNvPr>
          <p:cNvSpPr/>
          <p:nvPr/>
        </p:nvSpPr>
        <p:spPr>
          <a:xfrm>
            <a:off x="2657475" y="1310601"/>
            <a:ext cx="71818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Backward vertical integration strategy </a:t>
            </a: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98C1A-23FB-8EA5-5EDA-603702F30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6614" y="248920"/>
            <a:ext cx="930445" cy="930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BD6047-8CEE-016F-1240-2DB23AD25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735816"/>
            <a:ext cx="12192000" cy="1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2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D27432A-F622-4BF8-A892-F3CCE9E7FDB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r="2500"/>
          <a:stretch>
            <a:fillRect/>
          </a:stretch>
        </p:blipFill>
        <p:spPr/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A0EDBD6-38DB-4330-85CB-C2E47532A057}"/>
              </a:ext>
            </a:extLst>
          </p:cNvPr>
          <p:cNvSpPr/>
          <p:nvPr/>
        </p:nvSpPr>
        <p:spPr>
          <a:xfrm>
            <a:off x="1" y="0"/>
            <a:ext cx="12191999" cy="6858001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65092" y="992864"/>
            <a:ext cx="8661816" cy="4872272"/>
          </a:xfrm>
          <a:prstGeom prst="rect">
            <a:avLst/>
          </a:prstGeom>
          <a:solidFill>
            <a:srgbClr val="F8CC27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5091" y="2930624"/>
            <a:ext cx="8661816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process of creating, evaluating, and keeping up with a rough, preliminary schedule of an organization's general operations.</a:t>
            </a:r>
          </a:p>
          <a:p>
            <a:pPr marL="457200"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Includes customer backlogs, production and inventory levels, as well as targeted sales forecasts.</a:t>
            </a:r>
          </a:p>
          <a:p>
            <a:pPr marL="457200"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627AFC-6B56-41D9-90D1-6FF511957D6E}"/>
              </a:ext>
            </a:extLst>
          </p:cNvPr>
          <p:cNvSpPr/>
          <p:nvPr/>
        </p:nvSpPr>
        <p:spPr>
          <a:xfrm>
            <a:off x="2505074" y="1638579"/>
            <a:ext cx="7181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Aggregate Planning</a:t>
            </a: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98C1A-23FB-8EA5-5EDA-603702F30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6614" y="248920"/>
            <a:ext cx="930445" cy="930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BD6047-8CEE-016F-1240-2DB23AD25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735816"/>
            <a:ext cx="12192000" cy="1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399366" y="1289271"/>
            <a:ext cx="472955" cy="416461"/>
          </a:xfrm>
          <a:custGeom>
            <a:avLst/>
            <a:gdLst>
              <a:gd name="T0" fmla="*/ 539 w 658"/>
              <a:gd name="T1" fmla="*/ 0 h 544"/>
              <a:gd name="T2" fmla="*/ 234 w 658"/>
              <a:gd name="T3" fmla="*/ 305 h 544"/>
              <a:gd name="T4" fmla="*/ 119 w 658"/>
              <a:gd name="T5" fmla="*/ 190 h 544"/>
              <a:gd name="T6" fmla="*/ 0 w 658"/>
              <a:gd name="T7" fmla="*/ 309 h 544"/>
              <a:gd name="T8" fmla="*/ 115 w 658"/>
              <a:gd name="T9" fmla="*/ 424 h 544"/>
              <a:gd name="T10" fmla="*/ 234 w 658"/>
              <a:gd name="T11" fmla="*/ 544 h 544"/>
              <a:gd name="T12" fmla="*/ 354 w 658"/>
              <a:gd name="T13" fmla="*/ 424 h 544"/>
              <a:gd name="T14" fmla="*/ 658 w 658"/>
              <a:gd name="T15" fmla="*/ 120 h 544"/>
              <a:gd name="T16" fmla="*/ 539 w 658"/>
              <a:gd name="T17" fmla="*/ 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8" h="544">
                <a:moveTo>
                  <a:pt x="539" y="0"/>
                </a:moveTo>
                <a:lnTo>
                  <a:pt x="234" y="305"/>
                </a:lnTo>
                <a:lnTo>
                  <a:pt x="119" y="190"/>
                </a:lnTo>
                <a:lnTo>
                  <a:pt x="0" y="309"/>
                </a:lnTo>
                <a:lnTo>
                  <a:pt x="115" y="424"/>
                </a:lnTo>
                <a:lnTo>
                  <a:pt x="234" y="544"/>
                </a:lnTo>
                <a:lnTo>
                  <a:pt x="354" y="424"/>
                </a:lnTo>
                <a:lnTo>
                  <a:pt x="658" y="120"/>
                </a:lnTo>
                <a:lnTo>
                  <a:pt x="53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9747D1BA-A897-46D6-A5EC-8A0966EEA65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5" b="12135"/>
          <a:stretch>
            <a:fillRect/>
          </a:stretch>
        </p:blipFill>
        <p:spPr>
          <a:xfrm>
            <a:off x="6321630" y="0"/>
            <a:ext cx="5870370" cy="6858000"/>
          </a:xfrm>
        </p:spPr>
      </p:pic>
      <p:sp>
        <p:nvSpPr>
          <p:cNvPr id="12" name="Text Box 10">
            <a:extLst>
              <a:ext uri="{FF2B5EF4-FFF2-40B4-BE49-F238E27FC236}">
                <a16:creationId xmlns:a16="http://schemas.microsoft.com/office/drawing/2014/main" id="{5F0F9091-6210-4DBE-ADC8-0DA1A04D7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244" y="1281981"/>
            <a:ext cx="4739267" cy="350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 anchor="ctr">
            <a:spAutoFit/>
          </a:bodyPr>
          <a:lstStyle/>
          <a:p>
            <a:pPr defTabSz="1450904">
              <a:lnSpc>
                <a:spcPct val="150000"/>
              </a:lnSpc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Quicker execution of well-curated plans.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635D59-4FF6-466A-81FD-174EF57C401F}"/>
              </a:ext>
            </a:extLst>
          </p:cNvPr>
          <p:cNvSpPr/>
          <p:nvPr/>
        </p:nvSpPr>
        <p:spPr>
          <a:xfrm>
            <a:off x="6313829" y="47"/>
            <a:ext cx="5878171" cy="6857953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6DE9BD-E580-9FEE-FE3E-36DEEC355F26}"/>
              </a:ext>
            </a:extLst>
          </p:cNvPr>
          <p:cNvSpPr txBox="1"/>
          <p:nvPr/>
        </p:nvSpPr>
        <p:spPr>
          <a:xfrm>
            <a:off x="317499" y="286803"/>
            <a:ext cx="5719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Open Sans" panose="020B0606030504020204" pitchFamily="34" charset="0"/>
                <a:ea typeface="Open Sans Extrabold" panose="020B0906030804020204" pitchFamily="34" charset="0"/>
                <a:cs typeface="Open Sans" panose="020B0606030504020204" pitchFamily="34" charset="0"/>
              </a:rPr>
              <a:t>Why do organizations need Aggregate Planning?</a:t>
            </a:r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E0799DB6-4174-7A21-AA4D-138559C67E74}"/>
              </a:ext>
            </a:extLst>
          </p:cNvPr>
          <p:cNvSpPr>
            <a:spLocks/>
          </p:cNvSpPr>
          <p:nvPr/>
        </p:nvSpPr>
        <p:spPr bwMode="auto">
          <a:xfrm>
            <a:off x="395746" y="2012408"/>
            <a:ext cx="472955" cy="416461"/>
          </a:xfrm>
          <a:custGeom>
            <a:avLst/>
            <a:gdLst>
              <a:gd name="T0" fmla="*/ 539 w 658"/>
              <a:gd name="T1" fmla="*/ 0 h 544"/>
              <a:gd name="T2" fmla="*/ 234 w 658"/>
              <a:gd name="T3" fmla="*/ 305 h 544"/>
              <a:gd name="T4" fmla="*/ 119 w 658"/>
              <a:gd name="T5" fmla="*/ 190 h 544"/>
              <a:gd name="T6" fmla="*/ 0 w 658"/>
              <a:gd name="T7" fmla="*/ 309 h 544"/>
              <a:gd name="T8" fmla="*/ 115 w 658"/>
              <a:gd name="T9" fmla="*/ 424 h 544"/>
              <a:gd name="T10" fmla="*/ 234 w 658"/>
              <a:gd name="T11" fmla="*/ 544 h 544"/>
              <a:gd name="T12" fmla="*/ 354 w 658"/>
              <a:gd name="T13" fmla="*/ 424 h 544"/>
              <a:gd name="T14" fmla="*/ 658 w 658"/>
              <a:gd name="T15" fmla="*/ 120 h 544"/>
              <a:gd name="T16" fmla="*/ 539 w 658"/>
              <a:gd name="T17" fmla="*/ 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8" h="544">
                <a:moveTo>
                  <a:pt x="539" y="0"/>
                </a:moveTo>
                <a:lnTo>
                  <a:pt x="234" y="305"/>
                </a:lnTo>
                <a:lnTo>
                  <a:pt x="119" y="190"/>
                </a:lnTo>
                <a:lnTo>
                  <a:pt x="0" y="309"/>
                </a:lnTo>
                <a:lnTo>
                  <a:pt x="115" y="424"/>
                </a:lnTo>
                <a:lnTo>
                  <a:pt x="234" y="544"/>
                </a:lnTo>
                <a:lnTo>
                  <a:pt x="354" y="424"/>
                </a:lnTo>
                <a:lnTo>
                  <a:pt x="658" y="120"/>
                </a:lnTo>
                <a:lnTo>
                  <a:pt x="53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61C47258-96BA-A9FA-EA42-2A2D2598E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244" y="1932503"/>
            <a:ext cx="507007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 anchor="ctr">
            <a:spAutoFit/>
          </a:bodyPr>
          <a:lstStyle/>
          <a:p>
            <a:pPr defTabSz="1450904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Achieving budgetary goals by increasing output and decreasing overall variable costs.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Freeform 12">
            <a:extLst>
              <a:ext uri="{FF2B5EF4-FFF2-40B4-BE49-F238E27FC236}">
                <a16:creationId xmlns:a16="http://schemas.microsoft.com/office/drawing/2014/main" id="{395BB1EB-689C-7BC7-59B2-9B2B96E91CFA}"/>
              </a:ext>
            </a:extLst>
          </p:cNvPr>
          <p:cNvSpPr>
            <a:spLocks/>
          </p:cNvSpPr>
          <p:nvPr/>
        </p:nvSpPr>
        <p:spPr bwMode="auto">
          <a:xfrm>
            <a:off x="395746" y="2698786"/>
            <a:ext cx="472955" cy="416461"/>
          </a:xfrm>
          <a:custGeom>
            <a:avLst/>
            <a:gdLst>
              <a:gd name="T0" fmla="*/ 539 w 658"/>
              <a:gd name="T1" fmla="*/ 0 h 544"/>
              <a:gd name="T2" fmla="*/ 234 w 658"/>
              <a:gd name="T3" fmla="*/ 305 h 544"/>
              <a:gd name="T4" fmla="*/ 119 w 658"/>
              <a:gd name="T5" fmla="*/ 190 h 544"/>
              <a:gd name="T6" fmla="*/ 0 w 658"/>
              <a:gd name="T7" fmla="*/ 309 h 544"/>
              <a:gd name="T8" fmla="*/ 115 w 658"/>
              <a:gd name="T9" fmla="*/ 424 h 544"/>
              <a:gd name="T10" fmla="*/ 234 w 658"/>
              <a:gd name="T11" fmla="*/ 544 h 544"/>
              <a:gd name="T12" fmla="*/ 354 w 658"/>
              <a:gd name="T13" fmla="*/ 424 h 544"/>
              <a:gd name="T14" fmla="*/ 658 w 658"/>
              <a:gd name="T15" fmla="*/ 120 h 544"/>
              <a:gd name="T16" fmla="*/ 539 w 658"/>
              <a:gd name="T17" fmla="*/ 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8" h="544">
                <a:moveTo>
                  <a:pt x="539" y="0"/>
                </a:moveTo>
                <a:lnTo>
                  <a:pt x="234" y="305"/>
                </a:lnTo>
                <a:lnTo>
                  <a:pt x="119" y="190"/>
                </a:lnTo>
                <a:lnTo>
                  <a:pt x="0" y="309"/>
                </a:lnTo>
                <a:lnTo>
                  <a:pt x="115" y="424"/>
                </a:lnTo>
                <a:lnTo>
                  <a:pt x="234" y="544"/>
                </a:lnTo>
                <a:lnTo>
                  <a:pt x="354" y="424"/>
                </a:lnTo>
                <a:lnTo>
                  <a:pt x="658" y="120"/>
                </a:lnTo>
                <a:lnTo>
                  <a:pt x="53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05D1C402-55F2-5014-6376-368546744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005" y="2721474"/>
            <a:ext cx="507007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 anchor="ctr">
            <a:spAutoFit/>
          </a:bodyPr>
          <a:lstStyle/>
          <a:p>
            <a:pPr defTabSz="1450904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Prioritizes meeting demands and ensuring client satisfaction.</a:t>
            </a:r>
          </a:p>
          <a:p>
            <a:pPr defTabSz="1450904"/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0D816C-D8C9-9CCC-2D46-B5611CEF2291}"/>
              </a:ext>
            </a:extLst>
          </p:cNvPr>
          <p:cNvSpPr txBox="1"/>
          <p:nvPr/>
        </p:nvSpPr>
        <p:spPr>
          <a:xfrm>
            <a:off x="932928" y="3334065"/>
            <a:ext cx="5168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Making optimal use of the production capacity that is available.</a:t>
            </a:r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4EF698C8-2226-4ED1-4A91-DFBE7731F47E}"/>
              </a:ext>
            </a:extLst>
          </p:cNvPr>
          <p:cNvSpPr>
            <a:spLocks/>
          </p:cNvSpPr>
          <p:nvPr/>
        </p:nvSpPr>
        <p:spPr bwMode="auto">
          <a:xfrm>
            <a:off x="405669" y="3449001"/>
            <a:ext cx="472955" cy="416461"/>
          </a:xfrm>
          <a:custGeom>
            <a:avLst/>
            <a:gdLst>
              <a:gd name="T0" fmla="*/ 539 w 658"/>
              <a:gd name="T1" fmla="*/ 0 h 544"/>
              <a:gd name="T2" fmla="*/ 234 w 658"/>
              <a:gd name="T3" fmla="*/ 305 h 544"/>
              <a:gd name="T4" fmla="*/ 119 w 658"/>
              <a:gd name="T5" fmla="*/ 190 h 544"/>
              <a:gd name="T6" fmla="*/ 0 w 658"/>
              <a:gd name="T7" fmla="*/ 309 h 544"/>
              <a:gd name="T8" fmla="*/ 115 w 658"/>
              <a:gd name="T9" fmla="*/ 424 h 544"/>
              <a:gd name="T10" fmla="*/ 234 w 658"/>
              <a:gd name="T11" fmla="*/ 544 h 544"/>
              <a:gd name="T12" fmla="*/ 354 w 658"/>
              <a:gd name="T13" fmla="*/ 424 h 544"/>
              <a:gd name="T14" fmla="*/ 658 w 658"/>
              <a:gd name="T15" fmla="*/ 120 h 544"/>
              <a:gd name="T16" fmla="*/ 539 w 658"/>
              <a:gd name="T17" fmla="*/ 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8" h="544">
                <a:moveTo>
                  <a:pt x="539" y="0"/>
                </a:moveTo>
                <a:lnTo>
                  <a:pt x="234" y="305"/>
                </a:lnTo>
                <a:lnTo>
                  <a:pt x="119" y="190"/>
                </a:lnTo>
                <a:lnTo>
                  <a:pt x="0" y="309"/>
                </a:lnTo>
                <a:lnTo>
                  <a:pt x="115" y="424"/>
                </a:lnTo>
                <a:lnTo>
                  <a:pt x="234" y="544"/>
                </a:lnTo>
                <a:lnTo>
                  <a:pt x="354" y="424"/>
                </a:lnTo>
                <a:lnTo>
                  <a:pt x="658" y="120"/>
                </a:lnTo>
                <a:lnTo>
                  <a:pt x="53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83E564-C420-B5E0-5D8C-3F5C12DCC346}"/>
              </a:ext>
            </a:extLst>
          </p:cNvPr>
          <p:cNvSpPr txBox="1"/>
          <p:nvPr/>
        </p:nvSpPr>
        <p:spPr>
          <a:xfrm>
            <a:off x="919194" y="4123037"/>
            <a:ext cx="53081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matching demand and cutting down on customer wait times, you can satisfy customers.</a:t>
            </a:r>
            <a:endParaRPr lang="en-IN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D5FDDB-174A-6EBD-249A-B040F535DAD8}"/>
              </a:ext>
            </a:extLst>
          </p:cNvPr>
          <p:cNvSpPr txBox="1"/>
          <p:nvPr/>
        </p:nvSpPr>
        <p:spPr>
          <a:xfrm>
            <a:off x="913244" y="4907893"/>
            <a:ext cx="6153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Spend less on inventory stocking.</a:t>
            </a:r>
            <a:endParaRPr lang="en-IN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758049-F9A3-6715-CBDA-E882A705E8D9}"/>
              </a:ext>
            </a:extLst>
          </p:cNvPr>
          <p:cNvSpPr txBox="1"/>
          <p:nvPr/>
        </p:nvSpPr>
        <p:spPr>
          <a:xfrm>
            <a:off x="919194" y="5538862"/>
            <a:ext cx="50738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can help synchronized flow throughout the supply chain it affects costs, equipment utilization, employment levels and customer satisfaction.</a:t>
            </a:r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C5AF86FB-6859-2A95-0BC4-81AF9262D567}"/>
              </a:ext>
            </a:extLst>
          </p:cNvPr>
          <p:cNvSpPr>
            <a:spLocks/>
          </p:cNvSpPr>
          <p:nvPr/>
        </p:nvSpPr>
        <p:spPr bwMode="auto">
          <a:xfrm>
            <a:off x="405669" y="4187301"/>
            <a:ext cx="472955" cy="416461"/>
          </a:xfrm>
          <a:custGeom>
            <a:avLst/>
            <a:gdLst>
              <a:gd name="T0" fmla="*/ 539 w 658"/>
              <a:gd name="T1" fmla="*/ 0 h 544"/>
              <a:gd name="T2" fmla="*/ 234 w 658"/>
              <a:gd name="T3" fmla="*/ 305 h 544"/>
              <a:gd name="T4" fmla="*/ 119 w 658"/>
              <a:gd name="T5" fmla="*/ 190 h 544"/>
              <a:gd name="T6" fmla="*/ 0 w 658"/>
              <a:gd name="T7" fmla="*/ 309 h 544"/>
              <a:gd name="T8" fmla="*/ 115 w 658"/>
              <a:gd name="T9" fmla="*/ 424 h 544"/>
              <a:gd name="T10" fmla="*/ 234 w 658"/>
              <a:gd name="T11" fmla="*/ 544 h 544"/>
              <a:gd name="T12" fmla="*/ 354 w 658"/>
              <a:gd name="T13" fmla="*/ 424 h 544"/>
              <a:gd name="T14" fmla="*/ 658 w 658"/>
              <a:gd name="T15" fmla="*/ 120 h 544"/>
              <a:gd name="T16" fmla="*/ 539 w 658"/>
              <a:gd name="T17" fmla="*/ 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8" h="544">
                <a:moveTo>
                  <a:pt x="539" y="0"/>
                </a:moveTo>
                <a:lnTo>
                  <a:pt x="234" y="305"/>
                </a:lnTo>
                <a:lnTo>
                  <a:pt x="119" y="190"/>
                </a:lnTo>
                <a:lnTo>
                  <a:pt x="0" y="309"/>
                </a:lnTo>
                <a:lnTo>
                  <a:pt x="115" y="424"/>
                </a:lnTo>
                <a:lnTo>
                  <a:pt x="234" y="544"/>
                </a:lnTo>
                <a:lnTo>
                  <a:pt x="354" y="424"/>
                </a:lnTo>
                <a:lnTo>
                  <a:pt x="658" y="120"/>
                </a:lnTo>
                <a:lnTo>
                  <a:pt x="53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eform 12">
            <a:extLst>
              <a:ext uri="{FF2B5EF4-FFF2-40B4-BE49-F238E27FC236}">
                <a16:creationId xmlns:a16="http://schemas.microsoft.com/office/drawing/2014/main" id="{3F4AE2B1-F9E7-BCC4-8A12-60D13579B93B}"/>
              </a:ext>
            </a:extLst>
          </p:cNvPr>
          <p:cNvSpPr>
            <a:spLocks/>
          </p:cNvSpPr>
          <p:nvPr/>
        </p:nvSpPr>
        <p:spPr bwMode="auto">
          <a:xfrm>
            <a:off x="400656" y="4923199"/>
            <a:ext cx="472955" cy="416461"/>
          </a:xfrm>
          <a:custGeom>
            <a:avLst/>
            <a:gdLst>
              <a:gd name="T0" fmla="*/ 539 w 658"/>
              <a:gd name="T1" fmla="*/ 0 h 544"/>
              <a:gd name="T2" fmla="*/ 234 w 658"/>
              <a:gd name="T3" fmla="*/ 305 h 544"/>
              <a:gd name="T4" fmla="*/ 119 w 658"/>
              <a:gd name="T5" fmla="*/ 190 h 544"/>
              <a:gd name="T6" fmla="*/ 0 w 658"/>
              <a:gd name="T7" fmla="*/ 309 h 544"/>
              <a:gd name="T8" fmla="*/ 115 w 658"/>
              <a:gd name="T9" fmla="*/ 424 h 544"/>
              <a:gd name="T10" fmla="*/ 234 w 658"/>
              <a:gd name="T11" fmla="*/ 544 h 544"/>
              <a:gd name="T12" fmla="*/ 354 w 658"/>
              <a:gd name="T13" fmla="*/ 424 h 544"/>
              <a:gd name="T14" fmla="*/ 658 w 658"/>
              <a:gd name="T15" fmla="*/ 120 h 544"/>
              <a:gd name="T16" fmla="*/ 539 w 658"/>
              <a:gd name="T17" fmla="*/ 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8" h="544">
                <a:moveTo>
                  <a:pt x="539" y="0"/>
                </a:moveTo>
                <a:lnTo>
                  <a:pt x="234" y="305"/>
                </a:lnTo>
                <a:lnTo>
                  <a:pt x="119" y="190"/>
                </a:lnTo>
                <a:lnTo>
                  <a:pt x="0" y="309"/>
                </a:lnTo>
                <a:lnTo>
                  <a:pt x="115" y="424"/>
                </a:lnTo>
                <a:lnTo>
                  <a:pt x="234" y="544"/>
                </a:lnTo>
                <a:lnTo>
                  <a:pt x="354" y="424"/>
                </a:lnTo>
                <a:lnTo>
                  <a:pt x="658" y="120"/>
                </a:lnTo>
                <a:lnTo>
                  <a:pt x="53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reeform 12">
            <a:extLst>
              <a:ext uri="{FF2B5EF4-FFF2-40B4-BE49-F238E27FC236}">
                <a16:creationId xmlns:a16="http://schemas.microsoft.com/office/drawing/2014/main" id="{E538EA0F-A10D-8BBD-B5FE-9050A5F01BA3}"/>
              </a:ext>
            </a:extLst>
          </p:cNvPr>
          <p:cNvSpPr>
            <a:spLocks/>
          </p:cNvSpPr>
          <p:nvPr/>
        </p:nvSpPr>
        <p:spPr bwMode="auto">
          <a:xfrm>
            <a:off x="395746" y="5608089"/>
            <a:ext cx="472955" cy="416461"/>
          </a:xfrm>
          <a:custGeom>
            <a:avLst/>
            <a:gdLst>
              <a:gd name="T0" fmla="*/ 539 w 658"/>
              <a:gd name="T1" fmla="*/ 0 h 544"/>
              <a:gd name="T2" fmla="*/ 234 w 658"/>
              <a:gd name="T3" fmla="*/ 305 h 544"/>
              <a:gd name="T4" fmla="*/ 119 w 658"/>
              <a:gd name="T5" fmla="*/ 190 h 544"/>
              <a:gd name="T6" fmla="*/ 0 w 658"/>
              <a:gd name="T7" fmla="*/ 309 h 544"/>
              <a:gd name="T8" fmla="*/ 115 w 658"/>
              <a:gd name="T9" fmla="*/ 424 h 544"/>
              <a:gd name="T10" fmla="*/ 234 w 658"/>
              <a:gd name="T11" fmla="*/ 544 h 544"/>
              <a:gd name="T12" fmla="*/ 354 w 658"/>
              <a:gd name="T13" fmla="*/ 424 h 544"/>
              <a:gd name="T14" fmla="*/ 658 w 658"/>
              <a:gd name="T15" fmla="*/ 120 h 544"/>
              <a:gd name="T16" fmla="*/ 539 w 658"/>
              <a:gd name="T17" fmla="*/ 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8" h="544">
                <a:moveTo>
                  <a:pt x="539" y="0"/>
                </a:moveTo>
                <a:lnTo>
                  <a:pt x="234" y="305"/>
                </a:lnTo>
                <a:lnTo>
                  <a:pt x="119" y="190"/>
                </a:lnTo>
                <a:lnTo>
                  <a:pt x="0" y="309"/>
                </a:lnTo>
                <a:lnTo>
                  <a:pt x="115" y="424"/>
                </a:lnTo>
                <a:lnTo>
                  <a:pt x="234" y="544"/>
                </a:lnTo>
                <a:lnTo>
                  <a:pt x="354" y="424"/>
                </a:lnTo>
                <a:lnTo>
                  <a:pt x="658" y="120"/>
                </a:lnTo>
                <a:lnTo>
                  <a:pt x="53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0849676-EBB2-6CE0-449E-A2D71560B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6614" y="248920"/>
            <a:ext cx="930445" cy="93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0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275987B6-7513-4058-A93C-746FCB3456F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79" b="13679"/>
          <a:stretch>
            <a:fillRect/>
          </a:stretch>
        </p:blipFill>
        <p:spPr/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376B55-476E-4064-A459-EDD965B5ECCE}"/>
              </a:ext>
            </a:extLst>
          </p:cNvPr>
          <p:cNvSpPr txBox="1"/>
          <p:nvPr/>
        </p:nvSpPr>
        <p:spPr>
          <a:xfrm>
            <a:off x="7202283" y="2962290"/>
            <a:ext cx="49536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b="1" spc="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Minimize Staffing Fluctuations </a:t>
            </a:r>
          </a:p>
        </p:txBody>
      </p:sp>
      <p:pic>
        <p:nvPicPr>
          <p:cNvPr id="3" name="Graphic 2" descr="Presentation with pie chart">
            <a:extLst>
              <a:ext uri="{FF2B5EF4-FFF2-40B4-BE49-F238E27FC236}">
                <a16:creationId xmlns:a16="http://schemas.microsoft.com/office/drawing/2014/main" id="{0E57C3E0-B195-4D97-91A0-7668136F6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6150" y="3991185"/>
            <a:ext cx="640080" cy="640080"/>
          </a:xfrm>
          <a:prstGeom prst="rect">
            <a:avLst/>
          </a:prstGeom>
        </p:spPr>
      </p:pic>
      <p:pic>
        <p:nvPicPr>
          <p:cNvPr id="10" name="Graphic 9" descr="Puzzle pieces">
            <a:extLst>
              <a:ext uri="{FF2B5EF4-FFF2-40B4-BE49-F238E27FC236}">
                <a16:creationId xmlns:a16="http://schemas.microsoft.com/office/drawing/2014/main" id="{35480114-F411-4647-B722-E2DDC22424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36150" y="2826916"/>
            <a:ext cx="640080" cy="64008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135DEEC-C07C-4CDC-AB1D-784CF1DF1358}"/>
              </a:ext>
            </a:extLst>
          </p:cNvPr>
          <p:cNvSpPr txBox="1"/>
          <p:nvPr/>
        </p:nvSpPr>
        <p:spPr>
          <a:xfrm>
            <a:off x="7202283" y="4126559"/>
            <a:ext cx="41540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b="1" spc="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Increase Production Rates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9139F3-5CC0-4FD8-8266-662545C38111}"/>
              </a:ext>
            </a:extLst>
          </p:cNvPr>
          <p:cNvSpPr txBox="1"/>
          <p:nvPr/>
        </p:nvSpPr>
        <p:spPr>
          <a:xfrm>
            <a:off x="7202283" y="5321755"/>
            <a:ext cx="36038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b="1" spc="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Accommodate Changes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446E91-003F-4028-826D-C8C2229260D8}"/>
              </a:ext>
            </a:extLst>
          </p:cNvPr>
          <p:cNvSpPr/>
          <p:nvPr/>
        </p:nvSpPr>
        <p:spPr>
          <a:xfrm>
            <a:off x="521293" y="478565"/>
            <a:ext cx="5452217" cy="590087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3DDD2A-DE59-C4B4-A4B7-A18A511AF40D}"/>
              </a:ext>
            </a:extLst>
          </p:cNvPr>
          <p:cNvSpPr txBox="1"/>
          <p:nvPr/>
        </p:nvSpPr>
        <p:spPr>
          <a:xfrm>
            <a:off x="6375527" y="1001843"/>
            <a:ext cx="545221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/>
              <a:t>Advantages of Aggregate Planning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F03C1B-425D-8448-EA64-A70F9CBC3E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06614" y="248920"/>
            <a:ext cx="930445" cy="930445"/>
          </a:xfrm>
          <a:prstGeom prst="rect">
            <a:avLst/>
          </a:prstGeom>
        </p:spPr>
      </p:pic>
      <p:pic>
        <p:nvPicPr>
          <p:cNvPr id="14" name="Graphic 13" descr="Lightbulb and gear">
            <a:extLst>
              <a:ext uri="{FF2B5EF4-FFF2-40B4-BE49-F238E27FC236}">
                <a16:creationId xmlns:a16="http://schemas.microsoft.com/office/drawing/2014/main" id="{E7E96049-8263-C204-8DA4-13A2378046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75527" y="5155454"/>
            <a:ext cx="700703" cy="70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7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D27432A-F622-4BF8-A892-F3CCE9E7FDB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r="2500"/>
          <a:stretch>
            <a:fillRect/>
          </a:stretch>
        </p:blipFill>
        <p:spPr/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A0EDBD6-38DB-4330-85CB-C2E47532A057}"/>
              </a:ext>
            </a:extLst>
          </p:cNvPr>
          <p:cNvSpPr/>
          <p:nvPr/>
        </p:nvSpPr>
        <p:spPr>
          <a:xfrm>
            <a:off x="1" y="0"/>
            <a:ext cx="12191999" cy="6858001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65091" y="347148"/>
            <a:ext cx="8661816" cy="6142551"/>
          </a:xfrm>
          <a:prstGeom prst="rect">
            <a:avLst/>
          </a:prstGeom>
          <a:solidFill>
            <a:srgbClr val="F8CC27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5091" y="1606590"/>
            <a:ext cx="8661816" cy="47089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627AFC-6B56-41D9-90D1-6FF511957D6E}"/>
              </a:ext>
            </a:extLst>
          </p:cNvPr>
          <p:cNvSpPr/>
          <p:nvPr/>
        </p:nvSpPr>
        <p:spPr>
          <a:xfrm>
            <a:off x="2505074" y="714142"/>
            <a:ext cx="7181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Aggregate Planning Strategy</a:t>
            </a: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98C1A-23FB-8EA5-5EDA-603702F30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6614" y="248920"/>
            <a:ext cx="930445" cy="930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BD6047-8CEE-016F-1240-2DB23AD25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735816"/>
            <a:ext cx="12192000" cy="121920"/>
          </a:xfrm>
          <a:prstGeom prst="rect">
            <a:avLst/>
          </a:prstGeom>
        </p:spPr>
      </p:pic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467F0A19-4833-D9FB-FBD1-B5FE9CDB35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927" b="-6098"/>
          <a:stretch/>
        </p:blipFill>
        <p:spPr>
          <a:xfrm>
            <a:off x="2895600" y="1780718"/>
            <a:ext cx="6235700" cy="448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8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153B3A1-C2ED-4D55-94BE-C71F5D5AB83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96" b="29896"/>
          <a:stretch>
            <a:fillRect/>
          </a:stretch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1CA5A8F-5586-45C0-9653-95BE5564492D}"/>
              </a:ext>
            </a:extLst>
          </p:cNvPr>
          <p:cNvSpPr/>
          <p:nvPr/>
        </p:nvSpPr>
        <p:spPr>
          <a:xfrm>
            <a:off x="1" y="3418243"/>
            <a:ext cx="12191999" cy="343975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5A0B0-F38D-4014-A8FB-A1EF98486702}"/>
              </a:ext>
            </a:extLst>
          </p:cNvPr>
          <p:cNvSpPr txBox="1"/>
          <p:nvPr/>
        </p:nvSpPr>
        <p:spPr>
          <a:xfrm>
            <a:off x="625476" y="464985"/>
            <a:ext cx="10677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" panose="020B0606030504020204" pitchFamily="34" charset="0"/>
                <a:ea typeface="Open Sans Extrabold" panose="020B0906030804020204" pitchFamily="34" charset="0"/>
                <a:cs typeface="Open Sans" panose="020B0606030504020204" pitchFamily="34" charset="0"/>
              </a:rPr>
              <a:t>Chase Strategy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28EDBC-9B7D-4855-A3C9-C02BE9582450}"/>
              </a:ext>
            </a:extLst>
          </p:cNvPr>
          <p:cNvSpPr/>
          <p:nvPr/>
        </p:nvSpPr>
        <p:spPr>
          <a:xfrm>
            <a:off x="876300" y="1228083"/>
            <a:ext cx="10230315" cy="1889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the name implies, this strategy involves chasing demand. 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business only makes products when there is a market for them.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chase strategy calls for hiring or firing staff in order to match capacity and demand period by period.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357EE1-DE0B-487A-8FF0-2B762A9A7695}"/>
              </a:ext>
            </a:extLst>
          </p:cNvPr>
          <p:cNvSpPr/>
          <p:nvPr/>
        </p:nvSpPr>
        <p:spPr>
          <a:xfrm rot="10800000">
            <a:off x="4600071" y="3301816"/>
            <a:ext cx="2979868" cy="1515066"/>
          </a:xfrm>
          <a:custGeom>
            <a:avLst/>
            <a:gdLst>
              <a:gd name="connsiteX0" fmla="*/ 2979868 w 2979868"/>
              <a:gd name="connsiteY0" fmla="*/ 1515066 h 1515066"/>
              <a:gd name="connsiteX1" fmla="*/ 2733370 w 2979868"/>
              <a:gd name="connsiteY1" fmla="*/ 1515066 h 1515066"/>
              <a:gd name="connsiteX2" fmla="*/ 1479176 w 2979868"/>
              <a:gd name="connsiteY2" fmla="*/ 239716 h 1515066"/>
              <a:gd name="connsiteX3" fmla="*/ 224981 w 2979868"/>
              <a:gd name="connsiteY3" fmla="*/ 1515066 h 1515066"/>
              <a:gd name="connsiteX4" fmla="*/ 0 w 2979868"/>
              <a:gd name="connsiteY4" fmla="*/ 1515066 h 1515066"/>
              <a:gd name="connsiteX5" fmla="*/ 1489934 w 2979868"/>
              <a:gd name="connsiteY5" fmla="*/ 0 h 151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9868" h="1515066">
                <a:moveTo>
                  <a:pt x="2979868" y="1515066"/>
                </a:moveTo>
                <a:lnTo>
                  <a:pt x="2733370" y="1515066"/>
                </a:lnTo>
                <a:lnTo>
                  <a:pt x="1479176" y="239716"/>
                </a:lnTo>
                <a:lnTo>
                  <a:pt x="224981" y="1515066"/>
                </a:lnTo>
                <a:lnTo>
                  <a:pt x="0" y="1515066"/>
                </a:lnTo>
                <a:lnTo>
                  <a:pt x="148993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589EBAA-9F5B-4570-A94D-7488EE5B086E}"/>
              </a:ext>
            </a:extLst>
          </p:cNvPr>
          <p:cNvSpPr/>
          <p:nvPr/>
        </p:nvSpPr>
        <p:spPr>
          <a:xfrm rot="10800000">
            <a:off x="5072360" y="3090879"/>
            <a:ext cx="2035290" cy="103481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713342-D9CF-80F3-5D88-E621B9C4E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6614" y="248920"/>
            <a:ext cx="930445" cy="9304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14BFA4-53FF-EF1F-BA56-86C7CE1FD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735816"/>
            <a:ext cx="12192000" cy="1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2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0010-business-presentation-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annual presentation_Win32_EF_V6" id="{C39D9A21-4858-4087-9FF0-28F21031D048}" vid="{7480821C-154D-4ED6-BEAB-DBC9D20F132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797</Words>
  <Application>Microsoft Office PowerPoint</Application>
  <PresentationFormat>Widescreen</PresentationFormat>
  <Paragraphs>142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Franklin Gothic Book</vt:lpstr>
      <vt:lpstr>Franklin Gothic Demi</vt:lpstr>
      <vt:lpstr>Open Sans</vt:lpstr>
      <vt:lpstr>Wingdings</vt:lpstr>
      <vt:lpstr>30010-business-presentation-1</vt:lpstr>
      <vt:lpstr>Custom</vt:lpstr>
      <vt:lpstr>IS 610-Case B (Group 4) Aggregate Planning at Green Mills - Fall 2023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Input data</vt:lpstr>
      <vt:lpstr>Input data</vt:lpstr>
      <vt:lpstr>PowerPoint Presentation</vt:lpstr>
      <vt:lpstr>PowerPoint Presentation</vt:lpstr>
      <vt:lpstr>Cost Plan for Green Mill Inc Using Chase strategy</vt:lpstr>
      <vt:lpstr>PowerPoint Presentation</vt:lpstr>
      <vt:lpstr>PowerPoint Presentation</vt:lpstr>
      <vt:lpstr>Cost Plan for Green Mill Inc Using Level Strategy</vt:lpstr>
      <vt:lpstr>PowerPoint Presentation</vt:lpstr>
      <vt:lpstr>PowerPoint Presentation</vt:lpstr>
      <vt:lpstr>Cost plan for green mills INC using hybrid strategy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30010-business-presentation-1</dc:title>
  <dc:creator>Vishakha</dc:creator>
  <cp:lastModifiedBy>Vishakha Sonmore</cp:lastModifiedBy>
  <cp:revision>57</cp:revision>
  <dcterms:created xsi:type="dcterms:W3CDTF">2020-03-22T07:32:46Z</dcterms:created>
  <dcterms:modified xsi:type="dcterms:W3CDTF">2023-12-09T02:36:24Z</dcterms:modified>
</cp:coreProperties>
</file>