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60" r:id="rId4"/>
    <p:sldId id="262" r:id="rId5"/>
    <p:sldId id="261" r:id="rId6"/>
    <p:sldId id="263" r:id="rId7"/>
    <p:sldId id="264" r:id="rId8"/>
    <p:sldId id="265" r:id="rId9"/>
    <p:sldId id="266" r:id="rId10"/>
    <p:sldId id="267" r:id="rId11"/>
    <p:sldId id="268" r:id="rId12"/>
    <p:sldId id="269" r:id="rId13"/>
    <p:sldId id="270" r:id="rId14"/>
    <p:sldId id="271" r:id="rId15"/>
    <p:sldId id="272" r:id="rId16"/>
    <p:sldId id="258" r:id="rId17"/>
    <p:sldId id="259" r:id="rId18"/>
  </p:sldIdLst>
  <p:sldSz cx="12192000" cy="6858000"/>
  <p:notesSz cx="6858000" cy="9144000"/>
  <p:embeddedFontLst>
    <p:embeddedFont>
      <p:font typeface="Lato Black" panose="020F0502020204030203" pitchFamily="34" charset="0"/>
      <p:bold r:id="rId20"/>
      <p:boldItalic r:id="rId21"/>
    </p:embeddedFont>
    <p:embeddedFont>
      <p:font typeface="Libre Baskerville" panose="02000000000000000000" pitchFamily="2" charset="0"/>
      <p:regular r:id="rId22"/>
      <p:bold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vishakha-deshmukh-a97261264/"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189271"/>
            <a:ext cx="12191405" cy="7089058"/>
          </a:xfrm>
          <a:prstGeom prst="rect">
            <a:avLst/>
          </a:prstGeom>
          <a:noFill/>
          <a:ln>
            <a:noFill/>
          </a:ln>
        </p:spPr>
      </p:pic>
      <p:sp>
        <p:nvSpPr>
          <p:cNvPr id="99" name="Google Shape;99;p1"/>
          <p:cNvSpPr txBox="1"/>
          <p:nvPr/>
        </p:nvSpPr>
        <p:spPr>
          <a:xfrm>
            <a:off x="2472902" y="3733800"/>
            <a:ext cx="7246189" cy="10771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a:solidFill>
                  <a:schemeClr val="dk1"/>
                </a:solidFill>
                <a:latin typeface="Times New Roman" panose="02020603050405020304" pitchFamily="18" charset="0"/>
                <a:ea typeface="Calibri"/>
                <a:cs typeface="Times New Roman" panose="02020603050405020304" pitchFamily="18" charset="0"/>
                <a:sym typeface="Calibri"/>
              </a:rPr>
              <a:t>Exploratory Data Analysis On AMEO Dataset</a:t>
            </a:r>
            <a:endParaRPr sz="3200"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0525B69-13F6-EFB1-F59F-2555298D5DA8}"/>
              </a:ext>
            </a:extLst>
          </p:cNvPr>
          <p:cNvSpPr txBox="1"/>
          <p:nvPr/>
        </p:nvSpPr>
        <p:spPr>
          <a:xfrm>
            <a:off x="265471" y="5930065"/>
            <a:ext cx="4709652" cy="738664"/>
          </a:xfrm>
          <a:prstGeom prst="rect">
            <a:avLst/>
          </a:prstGeom>
          <a:noFill/>
        </p:spPr>
        <p:txBody>
          <a:bodyPr wrap="square" rtlCol="0">
            <a:spAutoFit/>
          </a:bodyPr>
          <a:lstStyle/>
          <a:p>
            <a:r>
              <a:rPr lang="en-IN" b="1">
                <a:latin typeface="Times New Roman" panose="02020603050405020304" pitchFamily="18" charset="0"/>
                <a:cs typeface="Times New Roman" panose="02020603050405020304" pitchFamily="18" charset="0"/>
              </a:rPr>
              <a:t>Vishakha Deshmukh IN1240031</a:t>
            </a:r>
          </a:p>
          <a:p>
            <a:r>
              <a:rPr lang="en-IN" b="1">
                <a:latin typeface="Times New Roman" panose="02020603050405020304" pitchFamily="18" charset="0"/>
                <a:cs typeface="Times New Roman" panose="02020603050405020304" pitchFamily="18" charset="0"/>
              </a:rPr>
              <a:t>22 February 2024</a:t>
            </a:r>
          </a:p>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73E01D-C9E2-4BA0-C23E-2DC0EB63DD70}"/>
              </a:ext>
            </a:extLst>
          </p:cNvPr>
          <p:cNvSpPr txBox="1"/>
          <p:nvPr/>
        </p:nvSpPr>
        <p:spPr>
          <a:xfrm>
            <a:off x="245806" y="439023"/>
            <a:ext cx="8829368" cy="1077218"/>
          </a:xfrm>
          <a:prstGeom prst="rect">
            <a:avLst/>
          </a:prstGeom>
          <a:noFill/>
        </p:spPr>
        <p:txBody>
          <a:bodyPr wrap="square" rtlCol="0">
            <a:spAutoFit/>
          </a:bodyPr>
          <a:lstStyle/>
          <a:p>
            <a:r>
              <a:rPr lang="en-IN" sz="1600" b="1" u="sng">
                <a:latin typeface="Times New Roman" panose="02020603050405020304" pitchFamily="18" charset="0"/>
                <a:cs typeface="Times New Roman" panose="02020603050405020304" pitchFamily="18" charset="0"/>
              </a:rPr>
              <a:t>2.Salary and Designation</a:t>
            </a:r>
          </a:p>
          <a:p>
            <a:r>
              <a:rPr lang="en-IN" sz="1600">
                <a:latin typeface="Times New Roman" panose="02020603050405020304" pitchFamily="18" charset="0"/>
                <a:cs typeface="Times New Roman" panose="02020603050405020304" pitchFamily="18" charset="0"/>
              </a:rPr>
              <a:t>Senior Software Engineer have highest salary and software developer and software engineer have below average.</a:t>
            </a:r>
            <a:r>
              <a:rPr lang="en-US" sz="1600">
                <a:latin typeface="Times New Roman" panose="02020603050405020304" pitchFamily="18" charset="0"/>
                <a:cs typeface="Times New Roman" panose="02020603050405020304" pitchFamily="18" charset="0"/>
              </a:rPr>
              <a:t> The mean salaries vary across different designations.</a:t>
            </a:r>
            <a:endParaRPr lang="en-IN" sz="1600">
              <a:latin typeface="Times New Roman" panose="02020603050405020304" pitchFamily="18" charset="0"/>
              <a:cs typeface="Times New Roman" panose="02020603050405020304" pitchFamily="18" charset="0"/>
            </a:endParaRPr>
          </a:p>
          <a:p>
            <a:endParaRPr lang="en-IN" sz="16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6695CF3-8DC1-0D21-AC01-CC068FC0AD1C}"/>
              </a:ext>
            </a:extLst>
          </p:cNvPr>
          <p:cNvPicPr>
            <a:picLocks noChangeAspect="1"/>
          </p:cNvPicPr>
          <p:nvPr/>
        </p:nvPicPr>
        <p:blipFill>
          <a:blip r:embed="rId2"/>
          <a:stretch>
            <a:fillRect/>
          </a:stretch>
        </p:blipFill>
        <p:spPr>
          <a:xfrm>
            <a:off x="283059" y="1869373"/>
            <a:ext cx="4377431" cy="4638214"/>
          </a:xfrm>
          <a:prstGeom prst="rect">
            <a:avLst/>
          </a:prstGeom>
        </p:spPr>
      </p:pic>
    </p:spTree>
    <p:extLst>
      <p:ext uri="{BB962C8B-B14F-4D97-AF65-F5344CB8AC3E}">
        <p14:creationId xmlns:p14="http://schemas.microsoft.com/office/powerpoint/2010/main" val="32278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484BDE-87B9-98F6-AFCC-E5AF08B12A3A}"/>
              </a:ext>
            </a:extLst>
          </p:cNvPr>
          <p:cNvSpPr txBox="1"/>
          <p:nvPr/>
        </p:nvSpPr>
        <p:spPr>
          <a:xfrm>
            <a:off x="127819" y="587612"/>
            <a:ext cx="8514736" cy="2062103"/>
          </a:xfrm>
          <a:prstGeom prst="rect">
            <a:avLst/>
          </a:prstGeom>
          <a:noFill/>
        </p:spPr>
        <p:txBody>
          <a:bodyPr wrap="square" rtlCol="0">
            <a:spAutoFit/>
          </a:bodyPr>
          <a:lstStyle/>
          <a:p>
            <a:r>
              <a:rPr lang="en-IN" sz="1600" b="1" u="sng">
                <a:latin typeface="Times New Roman" panose="02020603050405020304" pitchFamily="18" charset="0"/>
                <a:cs typeface="Times New Roman" panose="02020603050405020304" pitchFamily="18" charset="0"/>
              </a:rPr>
              <a:t>3.Degree and Salary</a:t>
            </a:r>
          </a:p>
          <a:p>
            <a:r>
              <a:rPr lang="en-IN" sz="1600" b="1" u="sng">
                <a:latin typeface="Times New Roman" panose="02020603050405020304" pitchFamily="18" charset="0"/>
                <a:cs typeface="Times New Roman" panose="02020603050405020304" pitchFamily="18" charset="0"/>
              </a:rPr>
              <a:t> </a:t>
            </a:r>
            <a:r>
              <a:rPr lang="en-IN" sz="1600">
                <a:latin typeface="Times New Roman" panose="02020603050405020304" pitchFamily="18" charset="0"/>
                <a:cs typeface="Times New Roman" panose="02020603050405020304" pitchFamily="18" charset="0"/>
              </a:rPr>
              <a:t>A B.Tech/B.E student have highest salary and the MCA student also been paid more </a:t>
            </a:r>
            <a:r>
              <a:rPr lang="en-US" sz="1600">
                <a:latin typeface="Times New Roman" panose="02020603050405020304" pitchFamily="18" charset="0"/>
                <a:cs typeface="Times New Roman" panose="02020603050405020304" pitchFamily="18" charset="0"/>
              </a:rPr>
              <a:t>.The data suggests that advanced technical degrees such as M.Tech./M.E. tend to have higher mean salaries.</a:t>
            </a:r>
          </a:p>
          <a:p>
            <a:r>
              <a:rPr lang="en-US" sz="1600">
                <a:latin typeface="Times New Roman" panose="02020603050405020304" pitchFamily="18" charset="0"/>
                <a:cs typeface="Times New Roman" panose="02020603050405020304" pitchFamily="18" charset="0"/>
              </a:rPr>
              <a:t>.B.Tech/B.E. and M.Sc. (Tech.) degrees fall in the middle range.</a:t>
            </a:r>
          </a:p>
          <a:p>
            <a:r>
              <a:rPr lang="en-US" sz="1600">
                <a:latin typeface="Times New Roman" panose="02020603050405020304" pitchFamily="18" charset="0"/>
                <a:cs typeface="Times New Roman" panose="02020603050405020304" pitchFamily="18" charset="0"/>
              </a:rPr>
              <a:t>MCA degrees, on average, have a slightly lower mean salary.</a:t>
            </a:r>
            <a:endParaRPr lang="en-IN" sz="1600">
              <a:latin typeface="Times New Roman" panose="02020603050405020304" pitchFamily="18" charset="0"/>
              <a:cs typeface="Times New Roman" panose="02020603050405020304" pitchFamily="18" charset="0"/>
            </a:endParaRPr>
          </a:p>
          <a:p>
            <a:r>
              <a:rPr lang="en-IN" sz="1600">
                <a:latin typeface="Times New Roman" panose="02020603050405020304" pitchFamily="18" charset="0"/>
                <a:cs typeface="Times New Roman" panose="02020603050405020304" pitchFamily="18" charset="0"/>
              </a:rPr>
              <a:t> </a:t>
            </a:r>
            <a:endParaRPr lang="en-IN" sz="1600" b="1" u="sng">
              <a:latin typeface="Times New Roman" panose="02020603050405020304" pitchFamily="18" charset="0"/>
              <a:cs typeface="Times New Roman" panose="02020603050405020304" pitchFamily="18" charset="0"/>
            </a:endParaRPr>
          </a:p>
          <a:p>
            <a:endParaRPr lang="en-IN" sz="1600" b="1" u="sng">
              <a:latin typeface="Times New Roman" panose="02020603050405020304" pitchFamily="18" charset="0"/>
              <a:cs typeface="Times New Roman" panose="02020603050405020304" pitchFamily="18" charset="0"/>
            </a:endParaRPr>
          </a:p>
          <a:p>
            <a:endParaRPr lang="en-IN" sz="16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B2D8F58-7A7F-F24E-D89C-41019AD78425}"/>
              </a:ext>
            </a:extLst>
          </p:cNvPr>
          <p:cNvPicPr>
            <a:picLocks noChangeAspect="1"/>
          </p:cNvPicPr>
          <p:nvPr/>
        </p:nvPicPr>
        <p:blipFill>
          <a:blip r:embed="rId2"/>
          <a:stretch>
            <a:fillRect/>
          </a:stretch>
        </p:blipFill>
        <p:spPr>
          <a:xfrm>
            <a:off x="127819" y="2649715"/>
            <a:ext cx="5249752" cy="3947731"/>
          </a:xfrm>
          <a:prstGeom prst="rect">
            <a:avLst/>
          </a:prstGeom>
        </p:spPr>
      </p:pic>
    </p:spTree>
    <p:extLst>
      <p:ext uri="{BB962C8B-B14F-4D97-AF65-F5344CB8AC3E}">
        <p14:creationId xmlns:p14="http://schemas.microsoft.com/office/powerpoint/2010/main" val="2805763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DB69E97-F201-079B-B8E5-58B918EF3CB7}"/>
              </a:ext>
            </a:extLst>
          </p:cNvPr>
          <p:cNvPicPr>
            <a:picLocks noChangeAspect="1"/>
          </p:cNvPicPr>
          <p:nvPr/>
        </p:nvPicPr>
        <p:blipFill>
          <a:blip r:embed="rId2"/>
          <a:stretch>
            <a:fillRect/>
          </a:stretch>
        </p:blipFill>
        <p:spPr>
          <a:xfrm>
            <a:off x="6617109" y="705634"/>
            <a:ext cx="5230761" cy="5267463"/>
          </a:xfrm>
          <a:prstGeom prst="rect">
            <a:avLst/>
          </a:prstGeom>
        </p:spPr>
      </p:pic>
      <p:sp>
        <p:nvSpPr>
          <p:cNvPr id="10" name="TextBox 9">
            <a:extLst>
              <a:ext uri="{FF2B5EF4-FFF2-40B4-BE49-F238E27FC236}">
                <a16:creationId xmlns:a16="http://schemas.microsoft.com/office/drawing/2014/main" id="{BB48C4AA-D1E6-4A12-B572-40C514A76348}"/>
              </a:ext>
            </a:extLst>
          </p:cNvPr>
          <p:cNvSpPr txBox="1"/>
          <p:nvPr/>
        </p:nvSpPr>
        <p:spPr>
          <a:xfrm>
            <a:off x="216310" y="442452"/>
            <a:ext cx="5555225" cy="1569660"/>
          </a:xfrm>
          <a:prstGeom prst="rect">
            <a:avLst/>
          </a:prstGeom>
          <a:noFill/>
        </p:spPr>
        <p:txBody>
          <a:bodyPr wrap="square" rtlCol="0">
            <a:spAutoFit/>
          </a:bodyPr>
          <a:lstStyle/>
          <a:p>
            <a:r>
              <a:rPr lang="en-IN" sz="1600" b="1" u="sng">
                <a:latin typeface="Times New Roman" panose="02020603050405020304" pitchFamily="18" charset="0"/>
                <a:cs typeface="Times New Roman" panose="02020603050405020304" pitchFamily="18" charset="0"/>
              </a:rPr>
              <a:t>4.Specialization and Salary</a:t>
            </a:r>
          </a:p>
          <a:p>
            <a:r>
              <a:rPr lang="en-US" sz="1600">
                <a:latin typeface="Times New Roman" panose="02020603050405020304" pitchFamily="18" charset="0"/>
                <a:cs typeface="Times New Roman" panose="02020603050405020304" pitchFamily="18" charset="0"/>
              </a:rPr>
              <a:t>Mean salaries vary widely across different specializations and genders.</a:t>
            </a:r>
          </a:p>
          <a:p>
            <a:r>
              <a:rPr lang="en-US" sz="1600">
                <a:latin typeface="Times New Roman" panose="02020603050405020304" pitchFamily="18" charset="0"/>
                <a:cs typeface="Times New Roman" panose="02020603050405020304" pitchFamily="18" charset="0"/>
              </a:rPr>
              <a:t>Some specializations have higher mean salaries for a particular gender, while others may have no information or a lower mean salary.</a:t>
            </a:r>
            <a:endParaRPr lang="en-IN"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9493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EB05F5-E455-F2AA-A78C-622C48871378}"/>
              </a:ext>
            </a:extLst>
          </p:cNvPr>
          <p:cNvSpPr txBox="1"/>
          <p:nvPr/>
        </p:nvSpPr>
        <p:spPr>
          <a:xfrm>
            <a:off x="157317" y="304800"/>
            <a:ext cx="5702710" cy="2554545"/>
          </a:xfrm>
          <a:prstGeom prst="rect">
            <a:avLst/>
          </a:prstGeom>
          <a:noFill/>
        </p:spPr>
        <p:txBody>
          <a:bodyPr wrap="square" rtlCol="0">
            <a:spAutoFit/>
          </a:bodyPr>
          <a:lstStyle/>
          <a:p>
            <a:r>
              <a:rPr lang="en-IN" sz="1600" b="1" u="sng">
                <a:latin typeface="Times New Roman" panose="02020603050405020304" pitchFamily="18" charset="0"/>
                <a:cs typeface="Times New Roman" panose="02020603050405020304" pitchFamily="18" charset="0"/>
              </a:rPr>
              <a:t>5.Academic Performance and Salary</a:t>
            </a:r>
          </a:p>
          <a:p>
            <a:endParaRPr lang="en-IN" sz="1600" b="1" u="sng">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1.There is not a significant correlation between academic scores and salary.</a:t>
            </a: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2.There is a weak positive correlation between academic scores and salary. However, the correlation is not strong, indicating that academic scores alone may not be highly predictive of salary levels.</a:t>
            </a:r>
            <a:endParaRPr lang="en-IN" sz="1600">
              <a:latin typeface="Times New Roman" panose="02020603050405020304" pitchFamily="18" charset="0"/>
              <a:cs typeface="Times New Roman" panose="02020603050405020304" pitchFamily="18" charset="0"/>
            </a:endParaRPr>
          </a:p>
          <a:p>
            <a:endParaRPr lang="en-IN" sz="16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5FD6F81-7420-7063-DE4C-7062C1859A99}"/>
              </a:ext>
            </a:extLst>
          </p:cNvPr>
          <p:cNvPicPr>
            <a:picLocks noChangeAspect="1"/>
          </p:cNvPicPr>
          <p:nvPr/>
        </p:nvPicPr>
        <p:blipFill>
          <a:blip r:embed="rId2"/>
          <a:stretch>
            <a:fillRect/>
          </a:stretch>
        </p:blipFill>
        <p:spPr>
          <a:xfrm>
            <a:off x="226143" y="2787617"/>
            <a:ext cx="5157488" cy="3377208"/>
          </a:xfrm>
          <a:prstGeom prst="rect">
            <a:avLst/>
          </a:prstGeom>
        </p:spPr>
      </p:pic>
      <p:sp>
        <p:nvSpPr>
          <p:cNvPr id="6" name="TextBox 5">
            <a:extLst>
              <a:ext uri="{FF2B5EF4-FFF2-40B4-BE49-F238E27FC236}">
                <a16:creationId xmlns:a16="http://schemas.microsoft.com/office/drawing/2014/main" id="{6B6BAF7D-D1DC-C1EB-3F03-010ABABE987F}"/>
              </a:ext>
            </a:extLst>
          </p:cNvPr>
          <p:cNvSpPr txBox="1"/>
          <p:nvPr/>
        </p:nvSpPr>
        <p:spPr>
          <a:xfrm>
            <a:off x="7010400" y="403123"/>
            <a:ext cx="4552335" cy="1569660"/>
          </a:xfrm>
          <a:prstGeom prst="rect">
            <a:avLst/>
          </a:prstGeom>
          <a:noFill/>
        </p:spPr>
        <p:txBody>
          <a:bodyPr wrap="square" rtlCol="0">
            <a:spAutoFit/>
          </a:bodyPr>
          <a:lstStyle/>
          <a:p>
            <a:r>
              <a:rPr lang="en-IN" sz="1600" b="1" u="sng">
                <a:latin typeface="Times New Roman" panose="02020603050405020304" pitchFamily="18" charset="0"/>
                <a:cs typeface="Times New Roman" panose="02020603050405020304" pitchFamily="18" charset="0"/>
              </a:rPr>
              <a:t>6.College Tier and Salary</a:t>
            </a:r>
          </a:p>
          <a:p>
            <a:r>
              <a:rPr lang="en-IN" sz="1600">
                <a:latin typeface="Times New Roman" panose="02020603050405020304" pitchFamily="18" charset="0"/>
                <a:cs typeface="Times New Roman" panose="02020603050405020304" pitchFamily="18" charset="0"/>
              </a:rPr>
              <a:t>Tier 1 college offer more salary compared to tier 2. </a:t>
            </a:r>
          </a:p>
          <a:p>
            <a:endParaRPr lang="en-IN" sz="1600" b="1" u="sng">
              <a:latin typeface="Times New Roman" panose="02020603050405020304" pitchFamily="18" charset="0"/>
              <a:cs typeface="Times New Roman" panose="02020603050405020304" pitchFamily="18" charset="0"/>
            </a:endParaRPr>
          </a:p>
          <a:p>
            <a:endParaRPr lang="en-IN" sz="1600">
              <a:latin typeface="Times New Roman" panose="02020603050405020304" pitchFamily="18" charset="0"/>
              <a:cs typeface="Times New Roman" panose="02020603050405020304" pitchFamily="18" charset="0"/>
            </a:endParaRPr>
          </a:p>
          <a:p>
            <a:endParaRPr lang="en-IN" sz="1600" b="1" u="sng">
              <a:latin typeface="Times New Roman" panose="02020603050405020304" pitchFamily="18" charset="0"/>
              <a:cs typeface="Times New Roman" panose="02020603050405020304" pitchFamily="18" charset="0"/>
            </a:endParaRPr>
          </a:p>
          <a:p>
            <a:endParaRPr lang="en-IN" sz="160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95D2BDF-69F8-1E6B-418B-38FC30E28324}"/>
              </a:ext>
            </a:extLst>
          </p:cNvPr>
          <p:cNvPicPr>
            <a:picLocks noChangeAspect="1"/>
          </p:cNvPicPr>
          <p:nvPr/>
        </p:nvPicPr>
        <p:blipFill>
          <a:blip r:embed="rId3"/>
          <a:stretch>
            <a:fillRect/>
          </a:stretch>
        </p:blipFill>
        <p:spPr>
          <a:xfrm>
            <a:off x="6808371" y="2787617"/>
            <a:ext cx="5375171" cy="3092071"/>
          </a:xfrm>
          <a:prstGeom prst="rect">
            <a:avLst/>
          </a:prstGeom>
        </p:spPr>
      </p:pic>
    </p:spTree>
    <p:extLst>
      <p:ext uri="{BB962C8B-B14F-4D97-AF65-F5344CB8AC3E}">
        <p14:creationId xmlns:p14="http://schemas.microsoft.com/office/powerpoint/2010/main" val="1404607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E30C36-4416-95DB-9156-EB5152E297B3}"/>
              </a:ext>
            </a:extLst>
          </p:cNvPr>
          <p:cNvSpPr txBox="1"/>
          <p:nvPr/>
        </p:nvSpPr>
        <p:spPr>
          <a:xfrm>
            <a:off x="0" y="330156"/>
            <a:ext cx="5820697" cy="2062103"/>
          </a:xfrm>
          <a:prstGeom prst="rect">
            <a:avLst/>
          </a:prstGeom>
          <a:noFill/>
        </p:spPr>
        <p:txBody>
          <a:bodyPr wrap="square" rtlCol="0">
            <a:spAutoFit/>
          </a:bodyPr>
          <a:lstStyle/>
          <a:p>
            <a:r>
              <a:rPr lang="en-IN" sz="1600" b="1" u="sng">
                <a:latin typeface="Times New Roman" panose="02020603050405020304" pitchFamily="18" charset="0"/>
                <a:cs typeface="Times New Roman" panose="02020603050405020304" pitchFamily="18" charset="0"/>
              </a:rPr>
              <a:t>7.Personality Traits and Salary</a:t>
            </a:r>
          </a:p>
          <a:p>
            <a:endParaRPr lang="en-IN" sz="1600" b="1" u="sng">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The correlations between personality traits and salary are generally weak, indicating that personality traits alone may not be strong predictors of salary.</a:t>
            </a:r>
          </a:p>
          <a:p>
            <a:r>
              <a:rPr lang="en-US" sz="1600">
                <a:latin typeface="Times New Roman" panose="02020603050405020304" pitchFamily="18" charset="0"/>
                <a:cs typeface="Times New Roman" panose="02020603050405020304" pitchFamily="18" charset="0"/>
              </a:rPr>
              <a:t>It's crucial to consider other factors and individual circumstances that contribute to salary variations</a:t>
            </a:r>
            <a:endParaRPr lang="en-IN" sz="1600">
              <a:latin typeface="Times New Roman" panose="02020603050405020304" pitchFamily="18" charset="0"/>
              <a:cs typeface="Times New Roman" panose="02020603050405020304" pitchFamily="18" charset="0"/>
            </a:endParaRPr>
          </a:p>
          <a:p>
            <a:endParaRPr lang="en-IN" sz="1600" b="1" u="sng">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AA80E6E-7F99-02C5-AA58-1462E41E94B5}"/>
              </a:ext>
            </a:extLst>
          </p:cNvPr>
          <p:cNvPicPr>
            <a:picLocks noChangeAspect="1"/>
          </p:cNvPicPr>
          <p:nvPr/>
        </p:nvPicPr>
        <p:blipFill>
          <a:blip r:embed="rId2"/>
          <a:stretch>
            <a:fillRect/>
          </a:stretch>
        </p:blipFill>
        <p:spPr>
          <a:xfrm>
            <a:off x="5722059" y="622544"/>
            <a:ext cx="6469941" cy="4747671"/>
          </a:xfrm>
          <a:prstGeom prst="rect">
            <a:avLst/>
          </a:prstGeom>
        </p:spPr>
      </p:pic>
    </p:spTree>
    <p:extLst>
      <p:ext uri="{BB962C8B-B14F-4D97-AF65-F5344CB8AC3E}">
        <p14:creationId xmlns:p14="http://schemas.microsoft.com/office/powerpoint/2010/main" val="3525205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4277C5-579F-9C65-45F3-AA86931637C3}"/>
              </a:ext>
            </a:extLst>
          </p:cNvPr>
          <p:cNvSpPr txBox="1"/>
          <p:nvPr/>
        </p:nvSpPr>
        <p:spPr>
          <a:xfrm>
            <a:off x="314632" y="363793"/>
            <a:ext cx="10382864" cy="2923877"/>
          </a:xfrm>
          <a:prstGeom prst="rect">
            <a:avLst/>
          </a:prstGeom>
          <a:noFill/>
        </p:spPr>
        <p:txBody>
          <a:bodyPr wrap="square" rtlCol="0">
            <a:spAutoFit/>
          </a:bodyPr>
          <a:lstStyle/>
          <a:p>
            <a:r>
              <a:rPr lang="en-IN" sz="2400">
                <a:solidFill>
                  <a:srgbClr val="C00000"/>
                </a:solidFill>
                <a:latin typeface="Times New Roman" panose="02020603050405020304" pitchFamily="18" charset="0"/>
                <a:cs typeface="Times New Roman" panose="02020603050405020304" pitchFamily="18" charset="0"/>
              </a:rPr>
              <a:t>Research Outcome</a:t>
            </a:r>
          </a:p>
          <a:p>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p>
            <a:r>
              <a:rPr lang="en-US" sz="1600" b="0" i="0" u="none" strike="noStrike">
                <a:solidFill>
                  <a:srgbClr val="000000"/>
                </a:solidFill>
                <a:effectLst/>
                <a:latin typeface="Times New Roman" panose="02020603050405020304" pitchFamily="18" charset="0"/>
                <a:cs typeface="Times New Roman" panose="02020603050405020304" pitchFamily="18" charset="0"/>
              </a:rPr>
              <a:t>Times of India article dated Jan 18, 2019 states that “</a:t>
            </a:r>
            <a:r>
              <a:rPr lang="en-US" sz="1600" b="0" i="1" u="none" strike="noStrike">
                <a:solidFill>
                  <a:srgbClr val="000000"/>
                </a:solidFill>
                <a:effectLst/>
                <a:latin typeface="Times New Roman" panose="02020603050405020304" pitchFamily="18" charset="0"/>
                <a:cs typeface="Times New Roman" panose="02020603050405020304" pitchFamily="18" charset="0"/>
              </a:rPr>
              <a:t>After doing your Computer Science Engineering if you take up jobs as a Programming Analyst, Software Engineer, Hardware Engineer and Associate Engineer you can earn up to 2.5-3 lakhs as a fresh graduate.</a:t>
            </a:r>
          </a:p>
          <a:p>
            <a:endParaRPr lang="en-US" sz="1600" i="1">
              <a:latin typeface="Times New Roman" panose="02020603050405020304" pitchFamily="18" charset="0"/>
              <a:cs typeface="Times New Roman" panose="02020603050405020304" pitchFamily="18" charset="0"/>
            </a:endParaRPr>
          </a:p>
          <a:p>
            <a:r>
              <a:rPr lang="en-US" sz="1600" b="0" u="none" strike="noStrike">
                <a:solidFill>
                  <a:srgbClr val="000000"/>
                </a:solidFill>
                <a:effectLst/>
                <a:latin typeface="Times New Roman" panose="02020603050405020304" pitchFamily="18" charset="0"/>
                <a:cs typeface="Times New Roman" panose="02020603050405020304" pitchFamily="18" charset="0"/>
              </a:rPr>
              <a:t>A sample t-test is conducted for each designation to compare acerage salary against expected range. Programmer Analyst Software Engineer ,test shows the evidence to reject the hypothesis and Hardware Engineers and Associate Engineers fails to reject the hypothesis</a:t>
            </a:r>
          </a:p>
          <a:p>
            <a:endParaRPr lang="en-US" sz="1600" b="0" i="1" u="none" strike="noStrike">
              <a:solidFill>
                <a:srgbClr val="000000"/>
              </a:solidFill>
              <a:effectLst/>
              <a:latin typeface="Times New Roman" panose="02020603050405020304" pitchFamily="18" charset="0"/>
              <a:cs typeface="Times New Roman" panose="02020603050405020304" pitchFamily="18" charset="0"/>
            </a:endParaRPr>
          </a:p>
          <a:p>
            <a:endParaRPr lang="en-IN" sz="1600">
              <a:solidFill>
                <a:srgbClr val="C0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646CC39-C95D-FF34-81DA-F5EF867ED46A}"/>
              </a:ext>
            </a:extLst>
          </p:cNvPr>
          <p:cNvSpPr txBox="1"/>
          <p:nvPr/>
        </p:nvSpPr>
        <p:spPr>
          <a:xfrm>
            <a:off x="314632" y="3696930"/>
            <a:ext cx="10382865" cy="1077218"/>
          </a:xfrm>
          <a:prstGeom prst="rect">
            <a:avLst/>
          </a:prstGeom>
          <a:noFill/>
        </p:spPr>
        <p:txBody>
          <a:bodyPr wrap="square" rtlCol="0">
            <a:spAutoFit/>
          </a:bodyPr>
          <a:lstStyle/>
          <a:p>
            <a:r>
              <a:rPr lang="en-US" sz="1600" b="1">
                <a:latin typeface="Times New Roman" panose="02020603050405020304" pitchFamily="18" charset="0"/>
                <a:cs typeface="Times New Roman" panose="02020603050405020304" pitchFamily="18" charset="0"/>
              </a:rPr>
              <a:t>Is there a relationship between gender and specialization? (i.e. Does the preference of Specialisation depend on the Gender?)</a:t>
            </a:r>
          </a:p>
          <a:p>
            <a:r>
              <a:rPr lang="en-IN" sz="1600">
                <a:latin typeface="Times New Roman" panose="02020603050405020304" pitchFamily="18" charset="0"/>
                <a:cs typeface="Times New Roman" panose="02020603050405020304" pitchFamily="18" charset="0"/>
              </a:rPr>
              <a:t>Analyzed by Chi-square test for examining the relationship between gender and specialization . The Result is that they both have a significant relationship. The critical value is less than significance level which is equal to 0.5  </a:t>
            </a:r>
            <a:endParaRPr lang="en-US" sz="16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C24D93F-2BC1-5A81-FDA9-80F9D2598E08}"/>
              </a:ext>
            </a:extLst>
          </p:cNvPr>
          <p:cNvPicPr>
            <a:picLocks noChangeAspect="1"/>
          </p:cNvPicPr>
          <p:nvPr/>
        </p:nvPicPr>
        <p:blipFill>
          <a:blip r:embed="rId2"/>
          <a:stretch>
            <a:fillRect/>
          </a:stretch>
        </p:blipFill>
        <p:spPr>
          <a:xfrm>
            <a:off x="383592" y="4774148"/>
            <a:ext cx="5387807" cy="701101"/>
          </a:xfrm>
          <a:prstGeom prst="rect">
            <a:avLst/>
          </a:prstGeom>
        </p:spPr>
      </p:pic>
      <p:sp>
        <p:nvSpPr>
          <p:cNvPr id="8" name="TextBox 7">
            <a:extLst>
              <a:ext uri="{FF2B5EF4-FFF2-40B4-BE49-F238E27FC236}">
                <a16:creationId xmlns:a16="http://schemas.microsoft.com/office/drawing/2014/main" id="{C506C329-61AE-53B0-43B2-561DF634E97D}"/>
              </a:ext>
            </a:extLst>
          </p:cNvPr>
          <p:cNvSpPr txBox="1"/>
          <p:nvPr/>
        </p:nvSpPr>
        <p:spPr>
          <a:xfrm>
            <a:off x="383592" y="5475249"/>
            <a:ext cx="10313904" cy="584775"/>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The p-value is very close to zero, which is typically considered statistically significant. Therefore, we reject the null hypothesis and conclude that there is a significant relationship between gender and specialization.</a:t>
            </a:r>
            <a:endParaRPr lang="en-IN"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6038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TextBox 5">
            <a:extLst>
              <a:ext uri="{FF2B5EF4-FFF2-40B4-BE49-F238E27FC236}">
                <a16:creationId xmlns:a16="http://schemas.microsoft.com/office/drawing/2014/main" id="{A43BCA13-F5D1-929F-1844-3F862BE3F079}"/>
              </a:ext>
            </a:extLst>
          </p:cNvPr>
          <p:cNvSpPr txBox="1"/>
          <p:nvPr/>
        </p:nvSpPr>
        <p:spPr>
          <a:xfrm>
            <a:off x="88490" y="294967"/>
            <a:ext cx="10274710" cy="3293209"/>
          </a:xfrm>
          <a:prstGeom prst="rect">
            <a:avLst/>
          </a:prstGeom>
          <a:noFill/>
        </p:spPr>
        <p:txBody>
          <a:bodyPr wrap="square" rtlCol="0">
            <a:spAutoFit/>
          </a:bodyPr>
          <a:lstStyle/>
          <a:p>
            <a:r>
              <a:rPr lang="en-IN" sz="2400" b="1" u="sng">
                <a:solidFill>
                  <a:srgbClr val="C00000"/>
                </a:solidFill>
                <a:latin typeface="Times New Roman" panose="02020603050405020304" pitchFamily="18" charset="0"/>
                <a:cs typeface="Times New Roman" panose="02020603050405020304" pitchFamily="18" charset="0"/>
              </a:rPr>
              <a:t>Conclusion:</a:t>
            </a:r>
          </a:p>
          <a:p>
            <a:endParaRPr lang="en-US" sz="2400">
              <a:solidFill>
                <a:schemeClr val="tx1"/>
              </a:solidFill>
              <a:latin typeface="Times New Roman" panose="02020603050405020304" pitchFamily="18" charset="0"/>
              <a:cs typeface="Times New Roman" panose="02020603050405020304" pitchFamily="18" charset="0"/>
            </a:endParaRPr>
          </a:p>
          <a:p>
            <a:r>
              <a:rPr lang="en-US" sz="1600">
                <a:solidFill>
                  <a:schemeClr val="tx1"/>
                </a:solidFill>
                <a:latin typeface="Times New Roman" panose="02020603050405020304" pitchFamily="18" charset="0"/>
                <a:cs typeface="Times New Roman" panose="02020603050405020304" pitchFamily="18" charset="0"/>
              </a:rPr>
              <a:t>In conclusion, the exploratory data analysis (EDA) conducted on the dataset provided valuable insights into the employment outcomes of engineering graduates from the Aspiring Mind Employment Outcome 2015 (AMEO).</a:t>
            </a:r>
          </a:p>
          <a:p>
            <a:endParaRPr lang="en-US" sz="160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solidFill>
                  <a:schemeClr val="tx1"/>
                </a:solidFill>
                <a:latin typeface="Times New Roman" panose="02020603050405020304" pitchFamily="18" charset="0"/>
                <a:cs typeface="Times New Roman" panose="02020603050405020304" pitchFamily="18" charset="0"/>
              </a:rPr>
              <a:t>Salary distribution varies widely among engineering roles, with outliers observed.</a:t>
            </a:r>
          </a:p>
          <a:p>
            <a:pPr marL="285750" indent="-285750">
              <a:buFont typeface="Arial" panose="020B0604020202020204" pitchFamily="34" charset="0"/>
              <a:buChar char="•"/>
            </a:pPr>
            <a:r>
              <a:rPr lang="en-US" sz="1600">
                <a:solidFill>
                  <a:schemeClr val="tx1"/>
                </a:solidFill>
                <a:latin typeface="Times New Roman" panose="02020603050405020304" pitchFamily="18" charset="0"/>
                <a:cs typeface="Times New Roman" panose="02020603050405020304" pitchFamily="18" charset="0"/>
              </a:rPr>
              <a:t>No significant dependence between gender and specialization was observed</a:t>
            </a:r>
          </a:p>
          <a:p>
            <a:pPr marL="285750" indent="-285750">
              <a:buFont typeface="Arial" panose="020B0604020202020204" pitchFamily="34" charset="0"/>
              <a:buChar char="•"/>
            </a:pPr>
            <a:r>
              <a:rPr lang="en-US" sz="1600">
                <a:solidFill>
                  <a:schemeClr val="tx1"/>
                </a:solidFill>
                <a:latin typeface="Times New Roman" panose="02020603050405020304" pitchFamily="18" charset="0"/>
                <a:cs typeface="Times New Roman" panose="02020603050405020304" pitchFamily="18" charset="0"/>
              </a:rPr>
              <a:t>Significant differences in salary based on college tier were observed.</a:t>
            </a:r>
          </a:p>
          <a:p>
            <a:pPr marL="285750" indent="-285750">
              <a:buFont typeface="Arial" panose="020B0604020202020204" pitchFamily="34" charset="0"/>
              <a:buChar char="•"/>
            </a:pPr>
            <a:r>
              <a:rPr lang="en-US" sz="1600">
                <a:solidFill>
                  <a:schemeClr val="tx1"/>
                </a:solidFill>
                <a:latin typeface="Times New Roman" panose="02020603050405020304" pitchFamily="18" charset="0"/>
                <a:cs typeface="Times New Roman" panose="02020603050405020304" pitchFamily="18" charset="0"/>
              </a:rPr>
              <a:t>Gender does not impact determining the income,yet female earns slightly less than male.</a:t>
            </a:r>
          </a:p>
          <a:p>
            <a:pPr marL="285750" indent="-285750">
              <a:buFont typeface="Arial" panose="020B0604020202020204" pitchFamily="34" charset="0"/>
              <a:buChar char="•"/>
            </a:pPr>
            <a:r>
              <a:rPr lang="en-US" sz="1600">
                <a:solidFill>
                  <a:schemeClr val="tx1"/>
                </a:solidFill>
                <a:latin typeface="Times New Roman" panose="02020603050405020304" pitchFamily="18" charset="0"/>
                <a:cs typeface="Times New Roman" panose="02020603050405020304" pitchFamily="18" charset="0"/>
              </a:rPr>
              <a:t>Academic performance, 10th,12</a:t>
            </a:r>
            <a:r>
              <a:rPr lang="en-US" sz="1600" baseline="30000">
                <a:solidFill>
                  <a:schemeClr val="tx1"/>
                </a:solidFill>
                <a:latin typeface="Times New Roman" panose="02020603050405020304" pitchFamily="18" charset="0"/>
                <a:cs typeface="Times New Roman" panose="02020603050405020304" pitchFamily="18" charset="0"/>
              </a:rPr>
              <a:t>th</a:t>
            </a:r>
            <a:r>
              <a:rPr lang="en-US" sz="1600">
                <a:solidFill>
                  <a:schemeClr val="tx1"/>
                </a:solidFill>
                <a:latin typeface="Times New Roman" panose="02020603050405020304" pitchFamily="18" charset="0"/>
                <a:cs typeface="Times New Roman" panose="02020603050405020304" pitchFamily="18" charset="0"/>
              </a:rPr>
              <a:t> and College GPA score does not correlate with salary levels.</a:t>
            </a:r>
          </a:p>
          <a:p>
            <a:pPr marL="285750" indent="-285750">
              <a:buFont typeface="Arial" panose="020B0604020202020204" pitchFamily="34" charset="0"/>
              <a:buChar char="•"/>
            </a:pPr>
            <a:endParaRPr lang="en-US" sz="1600">
              <a:solidFill>
                <a:schemeClr val="tx1"/>
              </a:solidFill>
              <a:latin typeface="Times New Roman" panose="02020603050405020304" pitchFamily="18" charset="0"/>
              <a:cs typeface="Times New Roman" panose="02020603050405020304" pitchFamily="18" charset="0"/>
            </a:endParaRPr>
          </a:p>
          <a:p>
            <a:r>
              <a:rPr lang="en-US" sz="1600">
                <a:solidFill>
                  <a:schemeClr val="tx1"/>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69675"/>
            <a:ext cx="9369749" cy="147728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Calibri"/>
              <a:buChar char="•"/>
            </a:pPr>
            <a:r>
              <a:rPr lang="en-US" sz="1800" b="1">
                <a:solidFill>
                  <a:schemeClr val="dk1"/>
                </a:solidFill>
                <a:latin typeface="Calibri"/>
                <a:ea typeface="Calibri"/>
                <a:cs typeface="Calibri"/>
                <a:sym typeface="Calibri"/>
              </a:rPr>
              <a:t>Greetings! I'm Vishakha Deshmukh,a  currently pursuing a Master's of Science in Information Technology. Have a keen interest in data science field.</a:t>
            </a:r>
          </a:p>
          <a:p>
            <a:pPr marL="285750" marR="0" lvl="0" indent="-285750" algn="l" rtl="0">
              <a:spcBef>
                <a:spcPts val="0"/>
              </a:spcBef>
              <a:spcAft>
                <a:spcPts val="0"/>
              </a:spcAft>
              <a:buClr>
                <a:schemeClr val="dk1"/>
              </a:buClr>
              <a:buSzPts val="1800"/>
              <a:buFont typeface="Calibri"/>
              <a:buChar char="•"/>
            </a:pPr>
            <a:r>
              <a:rPr lang="en-US" sz="1800" b="1">
                <a:solidFill>
                  <a:schemeClr val="dk1"/>
                </a:solidFill>
                <a:latin typeface="Calibri"/>
                <a:ea typeface="Calibri"/>
                <a:cs typeface="Calibri"/>
                <a:sym typeface="Calibri"/>
              </a:rPr>
              <a:t>Currently working as Data Science Intern at Innomatics Research Lab.</a:t>
            </a:r>
            <a:endParaRPr lang="en-IN" sz="1800" b="1">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IN" sz="1800" b="1">
                <a:solidFill>
                  <a:schemeClr val="dk1"/>
                </a:solidFill>
                <a:latin typeface="Calibri"/>
                <a:ea typeface="Calibri"/>
                <a:cs typeface="Calibri"/>
                <a:sym typeface="Calibri"/>
                <a:hlinkClick r:id="rId3"/>
              </a:rPr>
              <a:t>Linkedin</a:t>
            </a:r>
            <a:endParaRPr lang="en-IN" sz="1800" b="1">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endParaRPr lang="en-IN" sz="1800" b="1">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E44FB-C12B-9474-078F-6C61487B06FD}"/>
              </a:ext>
            </a:extLst>
          </p:cNvPr>
          <p:cNvSpPr>
            <a:spLocks noGrp="1"/>
          </p:cNvSpPr>
          <p:nvPr>
            <p:ph type="title"/>
          </p:nvPr>
        </p:nvSpPr>
        <p:spPr>
          <a:xfrm>
            <a:off x="0" y="78658"/>
            <a:ext cx="12192000" cy="3765755"/>
          </a:xfrm>
        </p:spPr>
        <p:txBody>
          <a:bodyPr>
            <a:noAutofit/>
          </a:bodyPr>
          <a:lstStyle/>
          <a:p>
            <a:br>
              <a:rPr lang="en-IN" sz="2800">
                <a:latin typeface="Times New Roman" panose="02020603050405020304" pitchFamily="18" charset="0"/>
                <a:cs typeface="Times New Roman" panose="02020603050405020304" pitchFamily="18" charset="0"/>
              </a:rPr>
            </a:br>
            <a:endParaRPr lang="en-IN" sz="280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2AAE65C-65B5-E019-D9C1-6E48CAEF9525}"/>
              </a:ext>
            </a:extLst>
          </p:cNvPr>
          <p:cNvSpPr txBox="1"/>
          <p:nvPr/>
        </p:nvSpPr>
        <p:spPr>
          <a:xfrm>
            <a:off x="186812" y="443566"/>
            <a:ext cx="12005188" cy="2923877"/>
          </a:xfrm>
          <a:prstGeom prst="rect">
            <a:avLst/>
          </a:prstGeom>
          <a:noFill/>
        </p:spPr>
        <p:txBody>
          <a:bodyPr wrap="square" rtlCol="0">
            <a:spAutoFit/>
          </a:bodyPr>
          <a:lstStyle/>
          <a:p>
            <a:r>
              <a:rPr lang="en-IN" sz="2400" b="1" u="sng">
                <a:solidFill>
                  <a:srgbClr val="C00000"/>
                </a:solidFill>
                <a:latin typeface="Times New Roman" panose="02020603050405020304" pitchFamily="18" charset="0"/>
                <a:cs typeface="Times New Roman" panose="02020603050405020304" pitchFamily="18" charset="0"/>
              </a:rPr>
              <a:t>1</a:t>
            </a:r>
            <a:r>
              <a:rPr lang="en-IN" sz="2400" b="1" u="sng">
                <a:latin typeface="Times New Roman" panose="02020603050405020304" pitchFamily="18" charset="0"/>
                <a:cs typeface="Times New Roman" panose="02020603050405020304" pitchFamily="18" charset="0"/>
              </a:rPr>
              <a:t>.</a:t>
            </a:r>
            <a:r>
              <a:rPr lang="en-IN" sz="2400" b="1" u="sng">
                <a:solidFill>
                  <a:srgbClr val="C00000"/>
                </a:solidFill>
                <a:latin typeface="Times New Roman" panose="02020603050405020304" pitchFamily="18" charset="0"/>
                <a:cs typeface="Times New Roman" panose="02020603050405020304" pitchFamily="18" charset="0"/>
              </a:rPr>
              <a:t>Objective Of This Project</a:t>
            </a:r>
            <a:r>
              <a:rPr lang="en-IN" sz="2400" u="sng">
                <a:solidFill>
                  <a:srgbClr val="C00000"/>
                </a:solidFill>
                <a:latin typeface="Times New Roman" panose="02020603050405020304" pitchFamily="18" charset="0"/>
                <a:cs typeface="Times New Roman" panose="02020603050405020304" pitchFamily="18" charset="0"/>
              </a:rPr>
              <a:t>:</a:t>
            </a:r>
          </a:p>
          <a:p>
            <a:endParaRPr lang="en-IN"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This analysis aims to gain a valuable insights from the provided dataset focusing on relationship between various feature and keeping the Salary as a target variable.</a:t>
            </a:r>
          </a:p>
          <a:p>
            <a:pPr marL="342900" indent="-34290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The primary Goal is to:</a:t>
            </a:r>
          </a:p>
          <a:p>
            <a:r>
              <a:rPr lang="en-US" sz="2000">
                <a:latin typeface="Times New Roman" panose="02020603050405020304" pitchFamily="18" charset="0"/>
                <a:cs typeface="Times New Roman" panose="02020603050405020304" pitchFamily="18" charset="0"/>
              </a:rPr>
              <a:t>      Gain a deep understanding of the structure and content of the AMEO dataset.</a:t>
            </a:r>
            <a:endParaRPr lang="en-IN" sz="2000">
              <a:latin typeface="Times New Roman" panose="02020603050405020304" pitchFamily="18" charset="0"/>
              <a:cs typeface="Times New Roman" panose="02020603050405020304" pitchFamily="18" charset="0"/>
            </a:endParaRPr>
          </a:p>
          <a:p>
            <a:r>
              <a:rPr lang="en-IN"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Uncover patterns and trends in the data through univariate and bivariate analyses.</a:t>
            </a:r>
          </a:p>
          <a:p>
            <a:r>
              <a:rPr lang="en-US" sz="2000">
                <a:latin typeface="Times New Roman" panose="02020603050405020304" pitchFamily="18" charset="0"/>
                <a:cs typeface="Times New Roman" panose="02020603050405020304" pitchFamily="18" charset="0"/>
              </a:rPr>
              <a:t>      Examine Relationships between variables </a:t>
            </a:r>
          </a:p>
          <a:p>
            <a:r>
              <a:rPr lang="en-US" sz="2000">
                <a:latin typeface="Times New Roman" panose="02020603050405020304" pitchFamily="18" charset="0"/>
                <a:cs typeface="Times New Roman" panose="02020603050405020304" pitchFamily="18" charset="0"/>
              </a:rPr>
              <a:t>      The analysis is to explore the factors influencing salary outcomes among engineering graduates</a:t>
            </a:r>
            <a:endParaRPr lang="en-IN" sz="24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05815D5-DB8B-173F-C38F-08E820C277C8}"/>
              </a:ext>
            </a:extLst>
          </p:cNvPr>
          <p:cNvSpPr txBox="1"/>
          <p:nvPr/>
        </p:nvSpPr>
        <p:spPr>
          <a:xfrm>
            <a:off x="186812" y="3844413"/>
            <a:ext cx="11543072" cy="2985433"/>
          </a:xfrm>
          <a:prstGeom prst="rect">
            <a:avLst/>
          </a:prstGeom>
          <a:noFill/>
        </p:spPr>
        <p:txBody>
          <a:bodyPr wrap="square" rtlCol="0">
            <a:spAutoFit/>
          </a:bodyPr>
          <a:lstStyle/>
          <a:p>
            <a:r>
              <a:rPr lang="en-IN" sz="2400" b="1" u="sng">
                <a:solidFill>
                  <a:srgbClr val="C00000"/>
                </a:solidFill>
                <a:latin typeface="Times New Roman" panose="02020603050405020304" pitchFamily="18" charset="0"/>
                <a:cs typeface="Times New Roman" panose="02020603050405020304" pitchFamily="18" charset="0"/>
              </a:rPr>
              <a:t>2.Data Description:</a:t>
            </a:r>
          </a:p>
          <a:p>
            <a:r>
              <a:rPr lang="en-US" sz="2000" b="0" i="0" u="none" strike="noStrike">
                <a:solidFill>
                  <a:srgbClr val="000000"/>
                </a:solidFill>
                <a:effectLst/>
                <a:latin typeface="Times New Roman" panose="02020603050405020304" pitchFamily="18" charset="0"/>
                <a:cs typeface="Times New Roman" panose="02020603050405020304" pitchFamily="18" charset="0"/>
              </a:rPr>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a:t>
            </a:r>
            <a:endParaRPr lang="en-IN" sz="2000" u="sng">
              <a:solidFill>
                <a:srgbClr val="C00000"/>
              </a:solidFill>
              <a:latin typeface="Times New Roman" panose="02020603050405020304" pitchFamily="18" charset="0"/>
              <a:cs typeface="Times New Roman" panose="02020603050405020304" pitchFamily="18" charset="0"/>
            </a:endParaRPr>
          </a:p>
          <a:p>
            <a:r>
              <a:rPr lang="en-US" sz="2000" b="0" i="0" u="none" strike="noStrike">
                <a:solidFill>
                  <a:srgbClr val="000000"/>
                </a:solidFill>
                <a:effectLst/>
                <a:latin typeface="Times New Roman" panose="02020603050405020304" pitchFamily="18" charset="0"/>
                <a:cs typeface="Times New Roman" panose="02020603050405020304" pitchFamily="18" charset="0"/>
              </a:rPr>
              <a:t>The dataset also contains demographic features.The dataset contains around 40 independent variables and 4000 data points. Contains 3998 </a:t>
            </a:r>
            <a:r>
              <a:rPr lang="en-IN" sz="2000" b="0" i="0">
                <a:solidFill>
                  <a:srgbClr val="000000"/>
                </a:solidFill>
                <a:effectLst/>
                <a:latin typeface="Times New Roman" panose="02020603050405020304" pitchFamily="18" charset="0"/>
                <a:cs typeface="Times New Roman" panose="02020603050405020304" pitchFamily="18" charset="0"/>
              </a:rPr>
              <a:t>rows and 39 columns.</a:t>
            </a:r>
            <a:endParaRPr lang="en-IN" sz="2000" u="sng">
              <a:solidFill>
                <a:srgbClr val="C00000"/>
              </a:solidFill>
              <a:latin typeface="Times New Roman" panose="02020603050405020304" pitchFamily="18" charset="0"/>
              <a:cs typeface="Times New Roman" panose="02020603050405020304" pitchFamily="18" charset="0"/>
            </a:endParaRPr>
          </a:p>
          <a:p>
            <a:endParaRPr lang="en-IN" sz="2400" u="sng">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4963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C04E08F-2EF6-117E-F95B-AD551B9F1EC8}"/>
              </a:ext>
            </a:extLst>
          </p:cNvPr>
          <p:cNvSpPr txBox="1"/>
          <p:nvPr/>
        </p:nvSpPr>
        <p:spPr>
          <a:xfrm>
            <a:off x="196642" y="176983"/>
            <a:ext cx="5211097" cy="1200329"/>
          </a:xfrm>
          <a:prstGeom prst="rect">
            <a:avLst/>
          </a:prstGeom>
          <a:noFill/>
        </p:spPr>
        <p:txBody>
          <a:bodyPr wrap="square" rtlCol="0">
            <a:spAutoFit/>
          </a:bodyPr>
          <a:lstStyle/>
          <a:p>
            <a:r>
              <a:rPr lang="en-IN" sz="2400" b="1" u="sng">
                <a:solidFill>
                  <a:srgbClr val="C00000"/>
                </a:solidFill>
                <a:latin typeface="Times New Roman" panose="02020603050405020304" pitchFamily="18" charset="0"/>
                <a:cs typeface="Times New Roman" panose="02020603050405020304" pitchFamily="18" charset="0"/>
              </a:rPr>
              <a:t>3.Data Cleaning Steps:</a:t>
            </a:r>
          </a:p>
          <a:p>
            <a:endParaRPr lang="en-IN" sz="2400" u="sng">
              <a:solidFill>
                <a:srgbClr val="C00000"/>
              </a:solidFill>
              <a:latin typeface="Times New Roman" panose="02020603050405020304" pitchFamily="18" charset="0"/>
              <a:cs typeface="Times New Roman" panose="02020603050405020304" pitchFamily="18" charset="0"/>
            </a:endParaRPr>
          </a:p>
          <a:p>
            <a:endParaRPr lang="en-IN" sz="2400" u="sng">
              <a:solidFill>
                <a:srgbClr val="C0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9E8F383-B3DD-B9E4-E6C1-4EDA64607BF1}"/>
              </a:ext>
            </a:extLst>
          </p:cNvPr>
          <p:cNvSpPr txBox="1"/>
          <p:nvPr/>
        </p:nvSpPr>
        <p:spPr>
          <a:xfrm>
            <a:off x="196642" y="1005251"/>
            <a:ext cx="9026014" cy="2492990"/>
          </a:xfrm>
          <a:prstGeom prst="rect">
            <a:avLst/>
          </a:prstGeom>
          <a:noFill/>
        </p:spPr>
        <p:txBody>
          <a:bodyPr wrap="square" rtlCol="0">
            <a:spAutoFit/>
          </a:bodyPr>
          <a:lstStyle/>
          <a:p>
            <a:r>
              <a:rPr lang="en-IN" sz="1600">
                <a:latin typeface="Times New Roman" panose="02020603050405020304" pitchFamily="18" charset="0"/>
                <a:cs typeface="Times New Roman" panose="02020603050405020304" pitchFamily="18" charset="0"/>
              </a:rPr>
              <a:t>1.</a:t>
            </a:r>
            <a:r>
              <a:rPr lang="en-IN" sz="1600" b="1" u="sng">
                <a:latin typeface="Times New Roman" panose="02020603050405020304" pitchFamily="18" charset="0"/>
                <a:cs typeface="Times New Roman" panose="02020603050405020304" pitchFamily="18" charset="0"/>
              </a:rPr>
              <a:t>Conversions of Data Types:</a:t>
            </a:r>
          </a:p>
          <a:p>
            <a:r>
              <a:rPr lang="en-IN" sz="1600">
                <a:latin typeface="Times New Roman" panose="02020603050405020304" pitchFamily="18" charset="0"/>
                <a:cs typeface="Times New Roman" panose="02020603050405020304" pitchFamily="18" charset="0"/>
              </a:rPr>
              <a:t>Date of Joining , Data of Leaving and Date Of Birth are been converted into datetime format . </a:t>
            </a:r>
          </a:p>
          <a:p>
            <a:r>
              <a:rPr lang="en-IN" sz="1600">
                <a:latin typeface="Times New Roman" panose="02020603050405020304" pitchFamily="18" charset="0"/>
                <a:cs typeface="Times New Roman" panose="02020603050405020304" pitchFamily="18" charset="0"/>
              </a:rPr>
              <a:t>Replaced the “Present” values in this fields  with current date . </a:t>
            </a:r>
          </a:p>
          <a:p>
            <a:r>
              <a:rPr lang="en-US" sz="1600">
                <a:latin typeface="Times New Roman" panose="02020603050405020304" pitchFamily="18" charset="0"/>
                <a:cs typeface="Times New Roman" panose="02020603050405020304" pitchFamily="18" charset="0"/>
              </a:rPr>
              <a:t>It ensures that the date values are interpreted correctly</a:t>
            </a:r>
          </a:p>
          <a:p>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en-IN" sz="1600">
                <a:latin typeface="Times New Roman" panose="02020603050405020304" pitchFamily="18" charset="0"/>
                <a:cs typeface="Times New Roman" panose="02020603050405020304" pitchFamily="18" charset="0"/>
              </a:rPr>
              <a:t>2</a:t>
            </a:r>
            <a:r>
              <a:rPr lang="en-IN" sz="1600" b="1">
                <a:latin typeface="Times New Roman" panose="02020603050405020304" pitchFamily="18" charset="0"/>
                <a:cs typeface="Times New Roman" panose="02020603050405020304" pitchFamily="18" charset="0"/>
              </a:rPr>
              <a:t>.</a:t>
            </a:r>
            <a:r>
              <a:rPr lang="en-IN" sz="1600" b="1" u="sng">
                <a:latin typeface="Times New Roman" panose="02020603050405020304" pitchFamily="18" charset="0"/>
                <a:cs typeface="Times New Roman" panose="02020603050405020304" pitchFamily="18" charset="0"/>
              </a:rPr>
              <a:t>Validated the O or -1 values :</a:t>
            </a:r>
          </a:p>
          <a:p>
            <a:r>
              <a:rPr lang="en-IN" sz="1600">
                <a:latin typeface="Times New Roman" panose="02020603050405020304" pitchFamily="18" charset="0"/>
                <a:cs typeface="Times New Roman" panose="02020603050405020304" pitchFamily="18" charset="0"/>
              </a:rPr>
              <a:t>There were no null values present in the dataset but 0 and -1 will represents that subjects were not pursed.</a:t>
            </a:r>
          </a:p>
          <a:p>
            <a:endParaRPr lang="en-IN"/>
          </a:p>
          <a:p>
            <a:endParaRPr lang="en-IN"/>
          </a:p>
        </p:txBody>
      </p:sp>
    </p:spTree>
    <p:extLst>
      <p:ext uri="{BB962C8B-B14F-4D97-AF65-F5344CB8AC3E}">
        <p14:creationId xmlns:p14="http://schemas.microsoft.com/office/powerpoint/2010/main" val="1800352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522F-3541-F091-6A15-57FDB95EBD40}"/>
              </a:ext>
            </a:extLst>
          </p:cNvPr>
          <p:cNvSpPr>
            <a:spLocks noGrp="1"/>
          </p:cNvSpPr>
          <p:nvPr>
            <p:ph type="title"/>
          </p:nvPr>
        </p:nvSpPr>
        <p:spPr>
          <a:xfrm>
            <a:off x="0" y="511278"/>
            <a:ext cx="10903975" cy="1375756"/>
          </a:xfrm>
        </p:spPr>
        <p:txBody>
          <a:bodyPr>
            <a:normAutofit fontScale="90000"/>
          </a:bodyPr>
          <a:lstStyle/>
          <a:p>
            <a:br>
              <a:rPr lang="en-IN" sz="2400">
                <a:solidFill>
                  <a:srgbClr val="C00000"/>
                </a:solidFill>
                <a:latin typeface="Times New Roman" panose="02020603050405020304" pitchFamily="18" charset="0"/>
                <a:cs typeface="Times New Roman" panose="02020603050405020304" pitchFamily="18" charset="0"/>
              </a:rPr>
            </a:br>
            <a:r>
              <a:rPr lang="en-IN" sz="2700" b="1">
                <a:solidFill>
                  <a:srgbClr val="C00000"/>
                </a:solidFill>
                <a:latin typeface="Times New Roman" panose="02020603050405020304" pitchFamily="18" charset="0"/>
                <a:cs typeface="Times New Roman" panose="02020603050405020304" pitchFamily="18" charset="0"/>
              </a:rPr>
              <a:t>4</a:t>
            </a:r>
            <a:r>
              <a:rPr lang="en-IN" sz="2400">
                <a:solidFill>
                  <a:srgbClr val="C00000"/>
                </a:solidFill>
                <a:latin typeface="Times New Roman" panose="02020603050405020304" pitchFamily="18" charset="0"/>
                <a:cs typeface="Times New Roman" panose="02020603050405020304" pitchFamily="18" charset="0"/>
              </a:rPr>
              <a:t>.</a:t>
            </a:r>
            <a:r>
              <a:rPr lang="en-IN" sz="2700" b="1" u="sng">
                <a:solidFill>
                  <a:srgbClr val="C00000"/>
                </a:solidFill>
                <a:latin typeface="Times New Roman" panose="02020603050405020304" pitchFamily="18" charset="0"/>
                <a:cs typeface="Times New Roman" panose="02020603050405020304" pitchFamily="18" charset="0"/>
              </a:rPr>
              <a:t>Exploratory Data Analysis</a:t>
            </a:r>
            <a:br>
              <a:rPr lang="en-IN" sz="2400">
                <a:solidFill>
                  <a:srgbClr val="C00000"/>
                </a:solidFill>
                <a:latin typeface="Times New Roman" panose="02020603050405020304" pitchFamily="18" charset="0"/>
                <a:cs typeface="Times New Roman" panose="02020603050405020304" pitchFamily="18" charset="0"/>
              </a:rPr>
            </a:br>
            <a:br>
              <a:rPr lang="en-IN" sz="2400">
                <a:solidFill>
                  <a:srgbClr val="C00000"/>
                </a:solidFill>
                <a:latin typeface="Times New Roman" panose="02020603050405020304" pitchFamily="18" charset="0"/>
                <a:cs typeface="Times New Roman" panose="02020603050405020304" pitchFamily="18" charset="0"/>
              </a:rPr>
            </a:br>
            <a:r>
              <a:rPr lang="en-IN" sz="2400" u="sng">
                <a:solidFill>
                  <a:srgbClr val="C00000"/>
                </a:solidFill>
                <a:latin typeface="Times New Roman" panose="02020603050405020304" pitchFamily="18" charset="0"/>
                <a:cs typeface="Times New Roman" panose="02020603050405020304" pitchFamily="18" charset="0"/>
              </a:rPr>
              <a:t>1</a:t>
            </a:r>
            <a:r>
              <a:rPr lang="en-IN" sz="2400" b="1" u="sng">
                <a:solidFill>
                  <a:srgbClr val="C00000"/>
                </a:solidFill>
                <a:latin typeface="Times New Roman" panose="02020603050405020304" pitchFamily="18" charset="0"/>
                <a:cs typeface="Times New Roman" panose="02020603050405020304" pitchFamily="18" charset="0"/>
              </a:rPr>
              <a:t>.Univariate Analysis</a:t>
            </a:r>
            <a:br>
              <a:rPr lang="en-IN" sz="2400">
                <a:solidFill>
                  <a:srgbClr val="C00000"/>
                </a:solidFill>
                <a:latin typeface="Times New Roman" panose="02020603050405020304" pitchFamily="18" charset="0"/>
                <a:cs typeface="Times New Roman" panose="02020603050405020304" pitchFamily="18" charset="0"/>
              </a:rPr>
            </a:br>
            <a:r>
              <a:rPr lang="en-IN" sz="2000">
                <a:solidFill>
                  <a:srgbClr val="C00000"/>
                </a:solidFill>
                <a:latin typeface="Times New Roman" panose="02020603050405020304" pitchFamily="18" charset="0"/>
                <a:cs typeface="Times New Roman" panose="02020603050405020304" pitchFamily="18" charset="0"/>
              </a:rPr>
              <a:t>Numerical Features:</a:t>
            </a:r>
            <a:br>
              <a:rPr lang="en-IN" sz="2400">
                <a:solidFill>
                  <a:srgbClr val="C00000"/>
                </a:solidFill>
                <a:latin typeface="Times New Roman" panose="02020603050405020304" pitchFamily="18" charset="0"/>
                <a:cs typeface="Times New Roman" panose="02020603050405020304" pitchFamily="18" charset="0"/>
              </a:rPr>
            </a:br>
            <a:br>
              <a:rPr lang="en-IN" sz="2400">
                <a:solidFill>
                  <a:srgbClr val="C00000"/>
                </a:solidFill>
                <a:latin typeface="Times New Roman" panose="02020603050405020304" pitchFamily="18" charset="0"/>
                <a:cs typeface="Times New Roman" panose="02020603050405020304" pitchFamily="18" charset="0"/>
              </a:rPr>
            </a:br>
            <a:br>
              <a:rPr lang="en-IN" sz="2400">
                <a:solidFill>
                  <a:srgbClr val="C00000"/>
                </a:solidFill>
                <a:latin typeface="Times New Roman" panose="02020603050405020304" pitchFamily="18" charset="0"/>
                <a:cs typeface="Times New Roman" panose="02020603050405020304" pitchFamily="18" charset="0"/>
              </a:rPr>
            </a:br>
            <a:br>
              <a:rPr lang="en-IN" sz="2400">
                <a:solidFill>
                  <a:srgbClr val="C00000"/>
                </a:solidFill>
                <a:latin typeface="Times New Roman" panose="02020603050405020304" pitchFamily="18" charset="0"/>
                <a:cs typeface="Times New Roman" panose="02020603050405020304" pitchFamily="18" charset="0"/>
              </a:rPr>
            </a:br>
            <a:br>
              <a:rPr lang="en-IN" sz="2400">
                <a:solidFill>
                  <a:srgbClr val="C00000"/>
                </a:solidFill>
                <a:latin typeface="Times New Roman" panose="02020603050405020304" pitchFamily="18" charset="0"/>
                <a:cs typeface="Times New Roman" panose="02020603050405020304" pitchFamily="18" charset="0"/>
              </a:rPr>
            </a:br>
            <a:endParaRPr lang="en-IN" sz="2400">
              <a:solidFill>
                <a:srgbClr val="C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60D8A79-BE09-A1D7-6E85-A15391205B76}"/>
              </a:ext>
            </a:extLst>
          </p:cNvPr>
          <p:cNvSpPr txBox="1"/>
          <p:nvPr/>
        </p:nvSpPr>
        <p:spPr>
          <a:xfrm>
            <a:off x="-1" y="972141"/>
            <a:ext cx="11012129" cy="1477328"/>
          </a:xfrm>
          <a:prstGeom prst="rect">
            <a:avLst/>
          </a:prstGeom>
          <a:noFill/>
        </p:spPr>
        <p:txBody>
          <a:bodyPr wrap="square" rtlCol="0">
            <a:spAutoFit/>
          </a:bodyPr>
          <a:lstStyle/>
          <a:p>
            <a:endParaRPr lang="en-IN" sz="1600" u="sng">
              <a:latin typeface="Times New Roman" panose="02020603050405020304" pitchFamily="18" charset="0"/>
              <a:cs typeface="Times New Roman" panose="02020603050405020304" pitchFamily="18" charset="0"/>
            </a:endParaRPr>
          </a:p>
          <a:p>
            <a:r>
              <a:rPr lang="en-IN" sz="1600" b="1" u="sng">
                <a:latin typeface="Times New Roman" panose="02020603050405020304" pitchFamily="18" charset="0"/>
                <a:cs typeface="Times New Roman" panose="02020603050405020304" pitchFamily="18" charset="0"/>
              </a:rPr>
              <a:t>Distribution of salary:</a:t>
            </a:r>
          </a:p>
          <a:p>
            <a:r>
              <a:rPr lang="en-US" sz="1600">
                <a:latin typeface="Times New Roman" panose="02020603050405020304" pitchFamily="18" charset="0"/>
                <a:cs typeface="Times New Roman" panose="02020603050405020304" pitchFamily="18" charset="0"/>
              </a:rPr>
              <a:t>A positively skewed distribution  indicate that a majority of graduates earn salaries below the mean</a:t>
            </a:r>
            <a:endParaRPr lang="en-IN" sz="1600">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a:p>
            <a:endParaRPr lang="en-IN"/>
          </a:p>
        </p:txBody>
      </p:sp>
      <p:pic>
        <p:nvPicPr>
          <p:cNvPr id="7" name="Picture 6">
            <a:extLst>
              <a:ext uri="{FF2B5EF4-FFF2-40B4-BE49-F238E27FC236}">
                <a16:creationId xmlns:a16="http://schemas.microsoft.com/office/drawing/2014/main" id="{BEB0388E-63DA-6BBB-5A26-4D399332D700}"/>
              </a:ext>
            </a:extLst>
          </p:cNvPr>
          <p:cNvPicPr>
            <a:picLocks noChangeAspect="1"/>
          </p:cNvPicPr>
          <p:nvPr/>
        </p:nvPicPr>
        <p:blipFill>
          <a:blip r:embed="rId2"/>
          <a:stretch>
            <a:fillRect/>
          </a:stretch>
        </p:blipFill>
        <p:spPr>
          <a:xfrm>
            <a:off x="4128096" y="3429000"/>
            <a:ext cx="3640840" cy="2808647"/>
          </a:xfrm>
          <a:prstGeom prst="rect">
            <a:avLst/>
          </a:prstGeom>
        </p:spPr>
      </p:pic>
      <p:sp>
        <p:nvSpPr>
          <p:cNvPr id="8" name="TextBox 7">
            <a:extLst>
              <a:ext uri="{FF2B5EF4-FFF2-40B4-BE49-F238E27FC236}">
                <a16:creationId xmlns:a16="http://schemas.microsoft.com/office/drawing/2014/main" id="{8F27FD94-8777-10DF-2543-48C522A2871F}"/>
              </a:ext>
            </a:extLst>
          </p:cNvPr>
          <p:cNvSpPr txBox="1"/>
          <p:nvPr/>
        </p:nvSpPr>
        <p:spPr>
          <a:xfrm>
            <a:off x="-1" y="1979873"/>
            <a:ext cx="6946232" cy="1292662"/>
          </a:xfrm>
          <a:prstGeom prst="rect">
            <a:avLst/>
          </a:prstGeom>
          <a:noFill/>
        </p:spPr>
        <p:txBody>
          <a:bodyPr wrap="square" rtlCol="0">
            <a:spAutoFit/>
          </a:bodyPr>
          <a:lstStyle/>
          <a:p>
            <a:r>
              <a:rPr lang="en-IN" sz="1600" b="1" u="sng">
                <a:latin typeface="Times New Roman" panose="02020603050405020304" pitchFamily="18" charset="0"/>
                <a:cs typeface="Times New Roman" panose="02020603050405020304" pitchFamily="18" charset="0"/>
              </a:rPr>
              <a:t>10 Percentage</a:t>
            </a:r>
            <a:r>
              <a:rPr lang="en-IN" sz="1600" b="1">
                <a:latin typeface="Times New Roman" panose="02020603050405020304" pitchFamily="18" charset="0"/>
                <a:cs typeface="Times New Roman" panose="02020603050405020304" pitchFamily="18" charset="0"/>
              </a:rPr>
              <a:t>:</a:t>
            </a:r>
          </a:p>
          <a:p>
            <a:r>
              <a:rPr lang="en-IN" sz="1600">
                <a:latin typeface="Times New Roman" panose="02020603050405020304" pitchFamily="18" charset="0"/>
                <a:cs typeface="Times New Roman" panose="02020603050405020304" pitchFamily="18" charset="0"/>
              </a:rPr>
              <a:t>The histogram shows that majority of students have scored between 75% to 90%</a:t>
            </a:r>
          </a:p>
          <a:p>
            <a:r>
              <a:rPr lang="en-IN" sz="1600">
                <a:latin typeface="Times New Roman" panose="02020603050405020304" pitchFamily="18" charset="0"/>
                <a:cs typeface="Times New Roman" panose="02020603050405020304" pitchFamily="18" charset="0"/>
              </a:rPr>
              <a:t>Add most highest percentage is around 90 . Approximately most of students have scored 81% or lower</a:t>
            </a:r>
          </a:p>
          <a:p>
            <a:endParaRPr lang="en-IN"/>
          </a:p>
        </p:txBody>
      </p:sp>
      <p:pic>
        <p:nvPicPr>
          <p:cNvPr id="10" name="Picture 9">
            <a:extLst>
              <a:ext uri="{FF2B5EF4-FFF2-40B4-BE49-F238E27FC236}">
                <a16:creationId xmlns:a16="http://schemas.microsoft.com/office/drawing/2014/main" id="{8D3E1E53-2625-453F-95D1-B755C1F32B26}"/>
              </a:ext>
            </a:extLst>
          </p:cNvPr>
          <p:cNvPicPr>
            <a:picLocks noChangeAspect="1"/>
          </p:cNvPicPr>
          <p:nvPr/>
        </p:nvPicPr>
        <p:blipFill>
          <a:blip r:embed="rId3"/>
          <a:stretch>
            <a:fillRect/>
          </a:stretch>
        </p:blipFill>
        <p:spPr>
          <a:xfrm>
            <a:off x="0" y="3365374"/>
            <a:ext cx="3785678" cy="2716632"/>
          </a:xfrm>
          <a:prstGeom prst="rect">
            <a:avLst/>
          </a:prstGeom>
        </p:spPr>
      </p:pic>
    </p:spTree>
    <p:extLst>
      <p:ext uri="{BB962C8B-B14F-4D97-AF65-F5344CB8AC3E}">
        <p14:creationId xmlns:p14="http://schemas.microsoft.com/office/powerpoint/2010/main" val="736644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721642-C737-4C3A-D0E6-A949B5F14AD7}"/>
              </a:ext>
            </a:extLst>
          </p:cNvPr>
          <p:cNvSpPr txBox="1"/>
          <p:nvPr/>
        </p:nvSpPr>
        <p:spPr>
          <a:xfrm>
            <a:off x="139169" y="123409"/>
            <a:ext cx="6902245" cy="830997"/>
          </a:xfrm>
          <a:prstGeom prst="rect">
            <a:avLst/>
          </a:prstGeom>
          <a:noFill/>
        </p:spPr>
        <p:txBody>
          <a:bodyPr wrap="square" rtlCol="0">
            <a:spAutoFit/>
          </a:bodyPr>
          <a:lstStyle/>
          <a:p>
            <a:r>
              <a:rPr lang="en-IN" sz="1600" b="1" u="sng">
                <a:latin typeface="Times New Roman" panose="02020603050405020304" pitchFamily="18" charset="0"/>
                <a:cs typeface="Times New Roman" panose="02020603050405020304" pitchFamily="18" charset="0"/>
              </a:rPr>
              <a:t>12 percentage</a:t>
            </a:r>
          </a:p>
          <a:p>
            <a:r>
              <a:rPr lang="en-IN" sz="1600">
                <a:latin typeface="Times New Roman" panose="02020603050405020304" pitchFamily="18" charset="0"/>
                <a:cs typeface="Times New Roman" panose="02020603050405020304" pitchFamily="18" charset="0"/>
              </a:rPr>
              <a:t>Majority of students scored between 65% to 85%</a:t>
            </a:r>
          </a:p>
          <a:p>
            <a:r>
              <a:rPr lang="en-IN" sz="1600">
                <a:latin typeface="Times New Roman" panose="02020603050405020304" pitchFamily="18" charset="0"/>
                <a:cs typeface="Times New Roman" panose="02020603050405020304" pitchFamily="18" charset="0"/>
              </a:rPr>
              <a:t>Highest percentage scored is 70 </a:t>
            </a:r>
          </a:p>
        </p:txBody>
      </p:sp>
      <p:pic>
        <p:nvPicPr>
          <p:cNvPr id="8" name="Picture 7">
            <a:extLst>
              <a:ext uri="{FF2B5EF4-FFF2-40B4-BE49-F238E27FC236}">
                <a16:creationId xmlns:a16="http://schemas.microsoft.com/office/drawing/2014/main" id="{A934C5FA-7706-4058-BCA1-6A26B20E4D1B}"/>
              </a:ext>
            </a:extLst>
          </p:cNvPr>
          <p:cNvPicPr>
            <a:picLocks noChangeAspect="1"/>
          </p:cNvPicPr>
          <p:nvPr/>
        </p:nvPicPr>
        <p:blipFill>
          <a:blip r:embed="rId2"/>
          <a:stretch>
            <a:fillRect/>
          </a:stretch>
        </p:blipFill>
        <p:spPr>
          <a:xfrm>
            <a:off x="139169" y="3098854"/>
            <a:ext cx="3454229" cy="2941701"/>
          </a:xfrm>
          <a:prstGeom prst="rect">
            <a:avLst/>
          </a:prstGeom>
        </p:spPr>
      </p:pic>
      <p:sp>
        <p:nvSpPr>
          <p:cNvPr id="9" name="TextBox 8">
            <a:extLst>
              <a:ext uri="{FF2B5EF4-FFF2-40B4-BE49-F238E27FC236}">
                <a16:creationId xmlns:a16="http://schemas.microsoft.com/office/drawing/2014/main" id="{619A7E76-8DD3-74AE-9479-848F558B88D7}"/>
              </a:ext>
            </a:extLst>
          </p:cNvPr>
          <p:cNvSpPr txBox="1"/>
          <p:nvPr/>
        </p:nvSpPr>
        <p:spPr>
          <a:xfrm>
            <a:off x="139169" y="1123192"/>
            <a:ext cx="3689684" cy="1138773"/>
          </a:xfrm>
          <a:prstGeom prst="rect">
            <a:avLst/>
          </a:prstGeom>
          <a:noFill/>
        </p:spPr>
        <p:txBody>
          <a:bodyPr wrap="square" rtlCol="0">
            <a:spAutoFit/>
          </a:bodyPr>
          <a:lstStyle/>
          <a:p>
            <a:r>
              <a:rPr lang="en-IN" sz="1600" b="1" u="sng">
                <a:latin typeface="Times New Roman" panose="02020603050405020304" pitchFamily="18" charset="0"/>
                <a:cs typeface="Times New Roman" panose="02020603050405020304" pitchFamily="18" charset="0"/>
              </a:rPr>
              <a:t>College Tier</a:t>
            </a:r>
          </a:p>
          <a:p>
            <a:r>
              <a:rPr lang="en-IN" sz="1600">
                <a:latin typeface="Times New Roman" panose="02020603050405020304" pitchFamily="18" charset="0"/>
                <a:cs typeface="Times New Roman" panose="02020603050405020304" pitchFamily="18" charset="0"/>
              </a:rPr>
              <a:t>Around almost students are more tier 2 college and very few from tier 1 </a:t>
            </a:r>
          </a:p>
          <a:p>
            <a:endParaRPr lang="en-IN" sz="2000" u="sng">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E85F2E1C-06B5-AEE5-6F23-D7581761E94F}"/>
              </a:ext>
            </a:extLst>
          </p:cNvPr>
          <p:cNvPicPr>
            <a:picLocks noChangeAspect="1"/>
          </p:cNvPicPr>
          <p:nvPr/>
        </p:nvPicPr>
        <p:blipFill>
          <a:blip r:embed="rId3"/>
          <a:stretch>
            <a:fillRect/>
          </a:stretch>
        </p:blipFill>
        <p:spPr>
          <a:xfrm>
            <a:off x="3992898" y="3276762"/>
            <a:ext cx="3784418" cy="2626832"/>
          </a:xfrm>
          <a:prstGeom prst="rect">
            <a:avLst/>
          </a:prstGeom>
        </p:spPr>
      </p:pic>
      <p:sp>
        <p:nvSpPr>
          <p:cNvPr id="14" name="TextBox 13">
            <a:extLst>
              <a:ext uri="{FF2B5EF4-FFF2-40B4-BE49-F238E27FC236}">
                <a16:creationId xmlns:a16="http://schemas.microsoft.com/office/drawing/2014/main" id="{2D4A8FF6-1170-2B66-0C53-459E19460566}"/>
              </a:ext>
            </a:extLst>
          </p:cNvPr>
          <p:cNvSpPr txBox="1"/>
          <p:nvPr/>
        </p:nvSpPr>
        <p:spPr>
          <a:xfrm>
            <a:off x="139169" y="2099071"/>
            <a:ext cx="4454013" cy="830997"/>
          </a:xfrm>
          <a:prstGeom prst="rect">
            <a:avLst/>
          </a:prstGeom>
          <a:noFill/>
        </p:spPr>
        <p:txBody>
          <a:bodyPr wrap="square" rtlCol="0">
            <a:spAutoFit/>
          </a:bodyPr>
          <a:lstStyle/>
          <a:p>
            <a:r>
              <a:rPr lang="en-IN" sz="1600" b="1" u="sng">
                <a:latin typeface="Times New Roman" panose="02020603050405020304" pitchFamily="18" charset="0"/>
                <a:cs typeface="Times New Roman" panose="02020603050405020304" pitchFamily="18" charset="0"/>
              </a:rPr>
              <a:t>College GPA</a:t>
            </a:r>
          </a:p>
          <a:p>
            <a:r>
              <a:rPr lang="en-IN" sz="1600">
                <a:latin typeface="Times New Roman" panose="02020603050405020304" pitchFamily="18" charset="0"/>
                <a:cs typeface="Times New Roman" panose="02020603050405020304" pitchFamily="18" charset="0"/>
              </a:rPr>
              <a:t>Most of the students have GPA between 63% to 78%. Majority of students have GPA 80% or lower. </a:t>
            </a:r>
          </a:p>
        </p:txBody>
      </p:sp>
      <p:pic>
        <p:nvPicPr>
          <p:cNvPr id="15" name="Picture 14">
            <a:extLst>
              <a:ext uri="{FF2B5EF4-FFF2-40B4-BE49-F238E27FC236}">
                <a16:creationId xmlns:a16="http://schemas.microsoft.com/office/drawing/2014/main" id="{C40C3E0E-4DCC-2ED6-165D-74A01D231743}"/>
              </a:ext>
            </a:extLst>
          </p:cNvPr>
          <p:cNvPicPr>
            <a:picLocks noChangeAspect="1"/>
          </p:cNvPicPr>
          <p:nvPr/>
        </p:nvPicPr>
        <p:blipFill>
          <a:blip r:embed="rId4"/>
          <a:stretch>
            <a:fillRect/>
          </a:stretch>
        </p:blipFill>
        <p:spPr>
          <a:xfrm>
            <a:off x="7777316" y="3211441"/>
            <a:ext cx="3795581" cy="2757474"/>
          </a:xfrm>
          <a:prstGeom prst="rect">
            <a:avLst/>
          </a:prstGeom>
        </p:spPr>
      </p:pic>
    </p:spTree>
    <p:extLst>
      <p:ext uri="{BB962C8B-B14F-4D97-AF65-F5344CB8AC3E}">
        <p14:creationId xmlns:p14="http://schemas.microsoft.com/office/powerpoint/2010/main" val="1648723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F83C606-1E3B-0B67-538F-99FBB99FE9A9}"/>
              </a:ext>
            </a:extLst>
          </p:cNvPr>
          <p:cNvSpPr txBox="1"/>
          <p:nvPr/>
        </p:nvSpPr>
        <p:spPr>
          <a:xfrm>
            <a:off x="216307" y="185998"/>
            <a:ext cx="7875639" cy="1384995"/>
          </a:xfrm>
          <a:prstGeom prst="rect">
            <a:avLst/>
          </a:prstGeom>
          <a:noFill/>
        </p:spPr>
        <p:txBody>
          <a:bodyPr wrap="square" rtlCol="0">
            <a:spAutoFit/>
          </a:bodyPr>
          <a:lstStyle/>
          <a:p>
            <a:r>
              <a:rPr lang="en-IN" sz="1800" u="sng">
                <a:solidFill>
                  <a:srgbClr val="C00000"/>
                </a:solidFill>
                <a:latin typeface="Times New Roman" panose="02020603050405020304" pitchFamily="18" charset="0"/>
                <a:cs typeface="Times New Roman" panose="02020603050405020304" pitchFamily="18" charset="0"/>
              </a:rPr>
              <a:t>Categorical Features</a:t>
            </a:r>
          </a:p>
          <a:p>
            <a:endParaRPr lang="en-IN" sz="1800" u="sng">
              <a:solidFill>
                <a:srgbClr val="C00000"/>
              </a:solidFill>
              <a:latin typeface="Times New Roman" panose="02020603050405020304" pitchFamily="18" charset="0"/>
              <a:cs typeface="Times New Roman" panose="02020603050405020304" pitchFamily="18" charset="0"/>
            </a:endParaRPr>
          </a:p>
          <a:p>
            <a:r>
              <a:rPr lang="en-IN" sz="1600">
                <a:latin typeface="Times New Roman" panose="02020603050405020304" pitchFamily="18" charset="0"/>
                <a:cs typeface="Times New Roman" panose="02020603050405020304" pitchFamily="18" charset="0"/>
              </a:rPr>
              <a:t>Displayed the Top 10 categories from the categorical columns</a:t>
            </a:r>
          </a:p>
          <a:p>
            <a:endParaRPr lang="en-IN" sz="1600">
              <a:latin typeface="Times New Roman" panose="02020603050405020304" pitchFamily="18" charset="0"/>
              <a:cs typeface="Times New Roman" panose="02020603050405020304" pitchFamily="18" charset="0"/>
            </a:endParaRPr>
          </a:p>
          <a:p>
            <a:endParaRPr lang="en-IN" sz="160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14155787-5527-F978-B7FE-062E0CEADC9F}"/>
              </a:ext>
            </a:extLst>
          </p:cNvPr>
          <p:cNvPicPr>
            <a:picLocks noChangeAspect="1"/>
          </p:cNvPicPr>
          <p:nvPr/>
        </p:nvPicPr>
        <p:blipFill>
          <a:blip r:embed="rId2"/>
          <a:stretch>
            <a:fillRect/>
          </a:stretch>
        </p:blipFill>
        <p:spPr>
          <a:xfrm>
            <a:off x="0" y="3711302"/>
            <a:ext cx="3559279" cy="3146698"/>
          </a:xfrm>
          <a:prstGeom prst="rect">
            <a:avLst/>
          </a:prstGeom>
        </p:spPr>
      </p:pic>
      <p:sp>
        <p:nvSpPr>
          <p:cNvPr id="13" name="TextBox 12">
            <a:extLst>
              <a:ext uri="{FF2B5EF4-FFF2-40B4-BE49-F238E27FC236}">
                <a16:creationId xmlns:a16="http://schemas.microsoft.com/office/drawing/2014/main" id="{CBCEED1C-3943-8A80-60FC-CCF1187FF5AF}"/>
              </a:ext>
            </a:extLst>
          </p:cNvPr>
          <p:cNvSpPr txBox="1"/>
          <p:nvPr/>
        </p:nvSpPr>
        <p:spPr>
          <a:xfrm>
            <a:off x="216309" y="1108482"/>
            <a:ext cx="6381135" cy="1077218"/>
          </a:xfrm>
          <a:prstGeom prst="rect">
            <a:avLst/>
          </a:prstGeom>
          <a:noFill/>
        </p:spPr>
        <p:txBody>
          <a:bodyPr wrap="square" rtlCol="0">
            <a:spAutoFit/>
          </a:bodyPr>
          <a:lstStyle/>
          <a:p>
            <a:r>
              <a:rPr lang="en-IN" sz="1600" b="1" u="sng">
                <a:latin typeface="Times New Roman" panose="02020603050405020304" pitchFamily="18" charset="0"/>
                <a:cs typeface="Times New Roman" panose="02020603050405020304" pitchFamily="18" charset="0"/>
              </a:rPr>
              <a:t>Designation</a:t>
            </a:r>
          </a:p>
          <a:p>
            <a:r>
              <a:rPr lang="en-IN" sz="1600">
                <a:latin typeface="Times New Roman" panose="02020603050405020304" pitchFamily="18" charset="0"/>
                <a:cs typeface="Times New Roman" panose="02020603050405020304" pitchFamily="18" charset="0"/>
              </a:rPr>
              <a:t>Software Engineeer is the most prevalent designation followed by software developer,system engineer and other categories are also present.</a:t>
            </a:r>
          </a:p>
          <a:p>
            <a:endParaRPr lang="en-IN" sz="160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003FE593-A9EF-7A6D-F913-ACE8FE47165D}"/>
              </a:ext>
            </a:extLst>
          </p:cNvPr>
          <p:cNvPicPr>
            <a:picLocks noChangeAspect="1"/>
          </p:cNvPicPr>
          <p:nvPr/>
        </p:nvPicPr>
        <p:blipFill>
          <a:blip r:embed="rId3"/>
          <a:stretch>
            <a:fillRect/>
          </a:stretch>
        </p:blipFill>
        <p:spPr>
          <a:xfrm>
            <a:off x="3121197" y="3711302"/>
            <a:ext cx="3406334" cy="3012404"/>
          </a:xfrm>
          <a:prstGeom prst="rect">
            <a:avLst/>
          </a:prstGeom>
        </p:spPr>
      </p:pic>
      <p:sp>
        <p:nvSpPr>
          <p:cNvPr id="16" name="TextBox 15">
            <a:extLst>
              <a:ext uri="{FF2B5EF4-FFF2-40B4-BE49-F238E27FC236}">
                <a16:creationId xmlns:a16="http://schemas.microsoft.com/office/drawing/2014/main" id="{6207C2C2-6FD2-3CA9-1119-983AD676A5F7}"/>
              </a:ext>
            </a:extLst>
          </p:cNvPr>
          <p:cNvSpPr txBox="1"/>
          <p:nvPr/>
        </p:nvSpPr>
        <p:spPr>
          <a:xfrm>
            <a:off x="216307" y="2033505"/>
            <a:ext cx="6027175" cy="830997"/>
          </a:xfrm>
          <a:prstGeom prst="rect">
            <a:avLst/>
          </a:prstGeom>
          <a:noFill/>
        </p:spPr>
        <p:txBody>
          <a:bodyPr wrap="square" rtlCol="0">
            <a:spAutoFit/>
          </a:bodyPr>
          <a:lstStyle/>
          <a:p>
            <a:r>
              <a:rPr lang="en-IN" sz="1600" b="1" u="sng">
                <a:latin typeface="Times New Roman" panose="02020603050405020304" pitchFamily="18" charset="0"/>
                <a:cs typeface="Times New Roman" panose="02020603050405020304" pitchFamily="18" charset="0"/>
              </a:rPr>
              <a:t>JobCity</a:t>
            </a:r>
          </a:p>
          <a:p>
            <a:r>
              <a:rPr lang="en-IN" sz="1600">
                <a:latin typeface="Times New Roman" panose="02020603050405020304" pitchFamily="18" charset="0"/>
                <a:cs typeface="Times New Roman" panose="02020603050405020304" pitchFamily="18" charset="0"/>
              </a:rPr>
              <a:t>Bangalore appears to the most preferrable city for job followed by Noida,Hyderabad ,pune while Mumbai and Kolkata are less prefferable  </a:t>
            </a:r>
          </a:p>
        </p:txBody>
      </p:sp>
      <p:pic>
        <p:nvPicPr>
          <p:cNvPr id="19" name="Picture 18">
            <a:extLst>
              <a:ext uri="{FF2B5EF4-FFF2-40B4-BE49-F238E27FC236}">
                <a16:creationId xmlns:a16="http://schemas.microsoft.com/office/drawing/2014/main" id="{7A954EB9-DED9-262A-B1F3-D3AE6E11BA5E}"/>
              </a:ext>
            </a:extLst>
          </p:cNvPr>
          <p:cNvPicPr>
            <a:picLocks noChangeAspect="1"/>
          </p:cNvPicPr>
          <p:nvPr/>
        </p:nvPicPr>
        <p:blipFill>
          <a:blip r:embed="rId4"/>
          <a:stretch>
            <a:fillRect/>
          </a:stretch>
        </p:blipFill>
        <p:spPr>
          <a:xfrm>
            <a:off x="6527531" y="3711302"/>
            <a:ext cx="2960598" cy="2475673"/>
          </a:xfrm>
          <a:prstGeom prst="rect">
            <a:avLst/>
          </a:prstGeom>
        </p:spPr>
      </p:pic>
      <p:sp>
        <p:nvSpPr>
          <p:cNvPr id="20" name="TextBox 19">
            <a:extLst>
              <a:ext uri="{FF2B5EF4-FFF2-40B4-BE49-F238E27FC236}">
                <a16:creationId xmlns:a16="http://schemas.microsoft.com/office/drawing/2014/main" id="{E607C113-B7BA-E727-BB49-E3F5B35655DE}"/>
              </a:ext>
            </a:extLst>
          </p:cNvPr>
          <p:cNvSpPr txBox="1"/>
          <p:nvPr/>
        </p:nvSpPr>
        <p:spPr>
          <a:xfrm>
            <a:off x="216307" y="3032500"/>
            <a:ext cx="4237706" cy="584775"/>
          </a:xfrm>
          <a:prstGeom prst="rect">
            <a:avLst/>
          </a:prstGeom>
          <a:noFill/>
        </p:spPr>
        <p:txBody>
          <a:bodyPr wrap="square" rtlCol="0">
            <a:spAutoFit/>
          </a:bodyPr>
          <a:lstStyle/>
          <a:p>
            <a:r>
              <a:rPr lang="en-IN" sz="1600" b="1" u="sng">
                <a:latin typeface="Times New Roman" panose="02020603050405020304" pitchFamily="18" charset="0"/>
                <a:cs typeface="Times New Roman" panose="02020603050405020304" pitchFamily="18" charset="0"/>
              </a:rPr>
              <a:t>Gender</a:t>
            </a:r>
          </a:p>
          <a:p>
            <a:r>
              <a:rPr lang="en-IN" sz="1600">
                <a:latin typeface="Times New Roman" panose="02020603050405020304" pitchFamily="18" charset="0"/>
                <a:cs typeface="Times New Roman" panose="02020603050405020304" pitchFamily="18" charset="0"/>
              </a:rPr>
              <a:t>Male Students are more than Female ones.</a:t>
            </a:r>
          </a:p>
        </p:txBody>
      </p:sp>
    </p:spTree>
    <p:extLst>
      <p:ext uri="{BB962C8B-B14F-4D97-AF65-F5344CB8AC3E}">
        <p14:creationId xmlns:p14="http://schemas.microsoft.com/office/powerpoint/2010/main" val="719568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EB2DA-E2F5-2E59-7C66-6AD9533F1B39}"/>
              </a:ext>
            </a:extLst>
          </p:cNvPr>
          <p:cNvSpPr txBox="1"/>
          <p:nvPr/>
        </p:nvSpPr>
        <p:spPr>
          <a:xfrm>
            <a:off x="167148" y="383459"/>
            <a:ext cx="6243484" cy="1077218"/>
          </a:xfrm>
          <a:prstGeom prst="rect">
            <a:avLst/>
          </a:prstGeom>
          <a:noFill/>
        </p:spPr>
        <p:txBody>
          <a:bodyPr wrap="square" rtlCol="0">
            <a:spAutoFit/>
          </a:bodyPr>
          <a:lstStyle/>
          <a:p>
            <a:r>
              <a:rPr lang="en-IN" sz="1600" b="1" u="sng">
                <a:latin typeface="Times New Roman" panose="02020603050405020304" pitchFamily="18" charset="0"/>
                <a:cs typeface="Times New Roman" panose="02020603050405020304" pitchFamily="18" charset="0"/>
              </a:rPr>
              <a:t>Degree</a:t>
            </a:r>
          </a:p>
          <a:p>
            <a:r>
              <a:rPr lang="en-IN" sz="1600">
                <a:latin typeface="Times New Roman" panose="02020603050405020304" pitchFamily="18" charset="0"/>
                <a:cs typeface="Times New Roman" panose="02020603050405020304" pitchFamily="18" charset="0"/>
              </a:rPr>
              <a:t>Most of the students have pursed the B.Tech/B.E Degree.</a:t>
            </a:r>
          </a:p>
          <a:p>
            <a:endParaRPr lang="en-IN" sz="1600" u="sng">
              <a:latin typeface="Times New Roman" panose="02020603050405020304" pitchFamily="18" charset="0"/>
              <a:cs typeface="Times New Roman" panose="02020603050405020304" pitchFamily="18" charset="0"/>
            </a:endParaRPr>
          </a:p>
          <a:p>
            <a:endParaRPr lang="en-IN" sz="160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082A235-56CB-D6E3-9AFF-4B41904C7295}"/>
              </a:ext>
            </a:extLst>
          </p:cNvPr>
          <p:cNvPicPr>
            <a:picLocks noChangeAspect="1"/>
          </p:cNvPicPr>
          <p:nvPr/>
        </p:nvPicPr>
        <p:blipFill>
          <a:blip r:embed="rId2"/>
          <a:stretch>
            <a:fillRect/>
          </a:stretch>
        </p:blipFill>
        <p:spPr>
          <a:xfrm>
            <a:off x="-8934" y="2821080"/>
            <a:ext cx="3297824" cy="2989785"/>
          </a:xfrm>
          <a:prstGeom prst="rect">
            <a:avLst/>
          </a:prstGeom>
        </p:spPr>
      </p:pic>
      <p:pic>
        <p:nvPicPr>
          <p:cNvPr id="8" name="Picture 7">
            <a:extLst>
              <a:ext uri="{FF2B5EF4-FFF2-40B4-BE49-F238E27FC236}">
                <a16:creationId xmlns:a16="http://schemas.microsoft.com/office/drawing/2014/main" id="{02BE73FF-3444-7B4C-B235-C5B1847B5DE0}"/>
              </a:ext>
            </a:extLst>
          </p:cNvPr>
          <p:cNvPicPr>
            <a:picLocks noChangeAspect="1"/>
          </p:cNvPicPr>
          <p:nvPr/>
        </p:nvPicPr>
        <p:blipFill>
          <a:blip r:embed="rId3"/>
          <a:stretch>
            <a:fillRect/>
          </a:stretch>
        </p:blipFill>
        <p:spPr>
          <a:xfrm>
            <a:off x="3381338" y="2821080"/>
            <a:ext cx="3436918" cy="3154953"/>
          </a:xfrm>
          <a:prstGeom prst="rect">
            <a:avLst/>
          </a:prstGeom>
        </p:spPr>
      </p:pic>
      <p:pic>
        <p:nvPicPr>
          <p:cNvPr id="10" name="Picture 9">
            <a:extLst>
              <a:ext uri="{FF2B5EF4-FFF2-40B4-BE49-F238E27FC236}">
                <a16:creationId xmlns:a16="http://schemas.microsoft.com/office/drawing/2014/main" id="{BF44CC82-A221-1A73-FF6E-A326D406E299}"/>
              </a:ext>
            </a:extLst>
          </p:cNvPr>
          <p:cNvPicPr>
            <a:picLocks noChangeAspect="1"/>
          </p:cNvPicPr>
          <p:nvPr/>
        </p:nvPicPr>
        <p:blipFill>
          <a:blip r:embed="rId4"/>
          <a:stretch>
            <a:fillRect/>
          </a:stretch>
        </p:blipFill>
        <p:spPr>
          <a:xfrm>
            <a:off x="6410632" y="2821080"/>
            <a:ext cx="3774627" cy="4113838"/>
          </a:xfrm>
          <a:prstGeom prst="rect">
            <a:avLst/>
          </a:prstGeom>
        </p:spPr>
      </p:pic>
      <p:sp>
        <p:nvSpPr>
          <p:cNvPr id="11" name="TextBox 10">
            <a:extLst>
              <a:ext uri="{FF2B5EF4-FFF2-40B4-BE49-F238E27FC236}">
                <a16:creationId xmlns:a16="http://schemas.microsoft.com/office/drawing/2014/main" id="{EEAB4D3C-C6AF-A55D-5B2C-9E8B2EA8230D}"/>
              </a:ext>
            </a:extLst>
          </p:cNvPr>
          <p:cNvSpPr txBox="1"/>
          <p:nvPr/>
        </p:nvSpPr>
        <p:spPr>
          <a:xfrm>
            <a:off x="167148" y="1197796"/>
            <a:ext cx="4031226" cy="830997"/>
          </a:xfrm>
          <a:prstGeom prst="rect">
            <a:avLst/>
          </a:prstGeom>
          <a:noFill/>
        </p:spPr>
        <p:txBody>
          <a:bodyPr wrap="square" rtlCol="0">
            <a:spAutoFit/>
          </a:bodyPr>
          <a:lstStyle/>
          <a:p>
            <a:r>
              <a:rPr lang="en-IN" sz="1600" b="1" u="sng">
                <a:latin typeface="Times New Roman" panose="02020603050405020304" pitchFamily="18" charset="0"/>
                <a:cs typeface="Times New Roman" panose="02020603050405020304" pitchFamily="18" charset="0"/>
              </a:rPr>
              <a:t>10 Board and 12 Board</a:t>
            </a:r>
          </a:p>
          <a:p>
            <a:r>
              <a:rPr lang="en-IN" sz="1600">
                <a:latin typeface="Times New Roman" panose="02020603050405020304" pitchFamily="18" charset="0"/>
                <a:cs typeface="Times New Roman" panose="02020603050405020304" pitchFamily="18" charset="0"/>
              </a:rPr>
              <a:t>CBSE emerges has the most common School board for about 10 and 12 grade.</a:t>
            </a:r>
          </a:p>
        </p:txBody>
      </p:sp>
    </p:spTree>
    <p:extLst>
      <p:ext uri="{BB962C8B-B14F-4D97-AF65-F5344CB8AC3E}">
        <p14:creationId xmlns:p14="http://schemas.microsoft.com/office/powerpoint/2010/main" val="3652410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836960-0E60-C3D6-E3CD-7B3AC01F23B0}"/>
              </a:ext>
            </a:extLst>
          </p:cNvPr>
          <p:cNvSpPr txBox="1"/>
          <p:nvPr/>
        </p:nvSpPr>
        <p:spPr>
          <a:xfrm>
            <a:off x="137652" y="304799"/>
            <a:ext cx="5742039" cy="430887"/>
          </a:xfrm>
          <a:prstGeom prst="rect">
            <a:avLst/>
          </a:prstGeom>
          <a:noFill/>
        </p:spPr>
        <p:txBody>
          <a:bodyPr wrap="square" rtlCol="0">
            <a:spAutoFit/>
          </a:bodyPr>
          <a:lstStyle/>
          <a:p>
            <a:r>
              <a:rPr lang="en-IN" sz="2200" b="1" u="sng">
                <a:solidFill>
                  <a:srgbClr val="C00000"/>
                </a:solidFill>
                <a:latin typeface="Times New Roman" panose="02020603050405020304" pitchFamily="18" charset="0"/>
                <a:cs typeface="Times New Roman" panose="02020603050405020304" pitchFamily="18" charset="0"/>
              </a:rPr>
              <a:t>2.Bivariate Analysis</a:t>
            </a:r>
          </a:p>
        </p:txBody>
      </p:sp>
      <p:sp>
        <p:nvSpPr>
          <p:cNvPr id="5" name="TextBox 4">
            <a:extLst>
              <a:ext uri="{FF2B5EF4-FFF2-40B4-BE49-F238E27FC236}">
                <a16:creationId xmlns:a16="http://schemas.microsoft.com/office/drawing/2014/main" id="{F3C53328-30BA-CC7C-2C15-2B0C6C64E632}"/>
              </a:ext>
            </a:extLst>
          </p:cNvPr>
          <p:cNvSpPr txBox="1"/>
          <p:nvPr/>
        </p:nvSpPr>
        <p:spPr>
          <a:xfrm>
            <a:off x="137652" y="1022554"/>
            <a:ext cx="5555225" cy="2517059"/>
          </a:xfrm>
          <a:prstGeom prst="rect">
            <a:avLst/>
          </a:prstGeom>
          <a:noFill/>
        </p:spPr>
        <p:txBody>
          <a:bodyPr wrap="square" rtlCol="0">
            <a:spAutoFit/>
          </a:bodyPr>
          <a:lstStyle/>
          <a:p>
            <a:r>
              <a:rPr lang="en-IN" sz="1600" b="1" u="sng">
                <a:latin typeface="Times New Roman" panose="02020603050405020304" pitchFamily="18" charset="0"/>
                <a:cs typeface="Times New Roman" panose="02020603050405020304" pitchFamily="18" charset="0"/>
              </a:rPr>
              <a:t>1.Gender and Salary</a:t>
            </a:r>
          </a:p>
          <a:p>
            <a:r>
              <a:rPr lang="en-IN" sz="1600">
                <a:latin typeface="Times New Roman" panose="02020603050405020304" pitchFamily="18" charset="0"/>
                <a:cs typeface="Times New Roman" panose="02020603050405020304" pitchFamily="18" charset="0"/>
              </a:rPr>
              <a:t>Both male and female salary are approximately equal. But the male slightly receives above average then female</a:t>
            </a:r>
          </a:p>
          <a:p>
            <a:r>
              <a:rPr lang="en-US" sz="1600" b="0">
                <a:solidFill>
                  <a:srgbClr val="000000"/>
                </a:solidFill>
                <a:effectLst/>
                <a:latin typeface="Times New Roman" panose="02020603050405020304" pitchFamily="18" charset="0"/>
                <a:cs typeface="Times New Roman" panose="02020603050405020304" pitchFamily="18" charset="0"/>
              </a:rPr>
              <a:t>By Descriptive Satistics-</a:t>
            </a:r>
          </a:p>
          <a:p>
            <a:r>
              <a:rPr lang="en-US" sz="1600" b="0">
                <a:solidFill>
                  <a:srgbClr val="000000"/>
                </a:solidFill>
                <a:effectLst/>
                <a:latin typeface="Times New Roman" panose="02020603050405020304" pitchFamily="18" charset="0"/>
                <a:cs typeface="Times New Roman" panose="02020603050405020304" pitchFamily="18" charset="0"/>
              </a:rPr>
              <a:t>On average, male individuals tend to have a slightly higher mean salary ($311,716) compared to female individuals ($294,937).</a:t>
            </a:r>
          </a:p>
          <a:p>
            <a:endParaRPr lang="en-IN" sz="1600">
              <a:latin typeface="Times New Roman" panose="02020603050405020304" pitchFamily="18" charset="0"/>
              <a:cs typeface="Times New Roman" panose="02020603050405020304" pitchFamily="18" charset="0"/>
            </a:endParaRPr>
          </a:p>
          <a:p>
            <a:endParaRPr lang="en-IN" sz="1600" u="sng">
              <a:latin typeface="Times New Roman" panose="02020603050405020304" pitchFamily="18" charset="0"/>
              <a:cs typeface="Times New Roman" panose="02020603050405020304" pitchFamily="18" charset="0"/>
            </a:endParaRPr>
          </a:p>
          <a:p>
            <a:endParaRPr lang="en-IN" sz="1600" u="sng">
              <a:latin typeface="Times New Roman" panose="02020603050405020304" pitchFamily="18" charset="0"/>
              <a:cs typeface="Times New Roman" panose="02020603050405020304" pitchFamily="18" charset="0"/>
            </a:endParaRPr>
          </a:p>
          <a:p>
            <a:endParaRPr lang="en-IN"/>
          </a:p>
        </p:txBody>
      </p:sp>
      <p:pic>
        <p:nvPicPr>
          <p:cNvPr id="7" name="Picture 6">
            <a:extLst>
              <a:ext uri="{FF2B5EF4-FFF2-40B4-BE49-F238E27FC236}">
                <a16:creationId xmlns:a16="http://schemas.microsoft.com/office/drawing/2014/main" id="{954E21B3-0B4C-D4E7-88DE-2BB44032868E}"/>
              </a:ext>
            </a:extLst>
          </p:cNvPr>
          <p:cNvPicPr>
            <a:picLocks noChangeAspect="1"/>
          </p:cNvPicPr>
          <p:nvPr/>
        </p:nvPicPr>
        <p:blipFill>
          <a:blip r:embed="rId2"/>
          <a:stretch>
            <a:fillRect/>
          </a:stretch>
        </p:blipFill>
        <p:spPr>
          <a:xfrm>
            <a:off x="0" y="2836946"/>
            <a:ext cx="5021456" cy="3128268"/>
          </a:xfrm>
          <a:prstGeom prst="rect">
            <a:avLst/>
          </a:prstGeom>
        </p:spPr>
      </p:pic>
    </p:spTree>
    <p:extLst>
      <p:ext uri="{BB962C8B-B14F-4D97-AF65-F5344CB8AC3E}">
        <p14:creationId xmlns:p14="http://schemas.microsoft.com/office/powerpoint/2010/main" val="163350856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TotalTime>
  <Words>1180</Words>
  <Application>Microsoft Office PowerPoint</Application>
  <PresentationFormat>Widescreen</PresentationFormat>
  <Paragraphs>106</Paragraphs>
  <Slides>17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Arial</vt:lpstr>
      <vt:lpstr>Times New Roman</vt:lpstr>
      <vt:lpstr>Lato Black</vt:lpstr>
      <vt:lpstr>Libre Baskerville</vt:lpstr>
      <vt:lpstr>Office Theme</vt:lpstr>
      <vt:lpstr>PowerPoint Presentation</vt:lpstr>
      <vt:lpstr>PowerPoint Presentation</vt:lpstr>
      <vt:lpstr> </vt:lpstr>
      <vt:lpstr>PowerPoint Presentation</vt:lpstr>
      <vt:lpstr> 4.Exploratory Data Analysis  1.Univariate Analysis Numerical Features: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Vishakha Deshmukh</cp:lastModifiedBy>
  <cp:revision>7</cp:revision>
  <dcterms:created xsi:type="dcterms:W3CDTF">2021-02-16T05:19:01Z</dcterms:created>
  <dcterms:modified xsi:type="dcterms:W3CDTF">2024-02-23T14:50:56Z</dcterms:modified>
</cp:coreProperties>
</file>