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60" r:id="rId5"/>
    <p:sldId id="261" r:id="rId6"/>
    <p:sldId id="262" r:id="rId7"/>
    <p:sldId id="263" r:id="rId8"/>
    <p:sldId id="264" r:id="rId9"/>
    <p:sldId id="265" r:id="rId10"/>
    <p:sldId id="266" r:id="rId11"/>
    <p:sldId id="267" r:id="rId12"/>
    <p:sldId id="259" r:id="rId13"/>
  </p:sldIdLst>
  <p:sldSz cx="12192000" cy="6858000"/>
  <p:notesSz cx="6858000" cy="9144000"/>
  <p:embeddedFontLst>
    <p:embeddedFont>
      <p:font typeface="Lato Black" panose="020F0502020204030203" pitchFamily="34" charset="0"/>
      <p:bold r:id="rId15"/>
      <p:boldItalic r:id="rId16"/>
    </p:embeddedFont>
    <p:embeddedFont>
      <p:font typeface="Libre Baskerville" panose="02000000000000000000" pitchFamily="2" charset="0"/>
      <p:regular r:id="rId17"/>
      <p:bold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858000"/>
          </a:xfrm>
          <a:prstGeom prst="rect">
            <a:avLst/>
          </a:prstGeom>
          <a:noFill/>
          <a:ln>
            <a:noFill/>
          </a:ln>
        </p:spPr>
      </p:pic>
      <p:sp>
        <p:nvSpPr>
          <p:cNvPr id="99" name="Google Shape;99;p1"/>
          <p:cNvSpPr txBox="1"/>
          <p:nvPr/>
        </p:nvSpPr>
        <p:spPr>
          <a:xfrm>
            <a:off x="2519563" y="3767148"/>
            <a:ext cx="7152874"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1" u="sng">
                <a:solidFill>
                  <a:schemeClr val="dk1"/>
                </a:solidFill>
                <a:latin typeface="Times New Roman" panose="02020603050405020304" pitchFamily="18" charset="0"/>
                <a:ea typeface="Calibri"/>
                <a:cs typeface="Times New Roman" panose="02020603050405020304" pitchFamily="18" charset="0"/>
                <a:sym typeface="Calibri"/>
              </a:rPr>
              <a:t>CODE REFACTORING AND BUG FIXING</a:t>
            </a:r>
          </a:p>
          <a:p>
            <a:pPr marL="0" marR="0" lvl="0" indent="0" algn="ctr" rtl="0">
              <a:spcBef>
                <a:spcPts val="0"/>
              </a:spcBef>
              <a:spcAft>
                <a:spcPts val="0"/>
              </a:spcAft>
              <a:buNone/>
            </a:pPr>
            <a:r>
              <a:rPr lang="en-IN" sz="1800" b="1" u="sng">
                <a:solidFill>
                  <a:schemeClr val="dk1"/>
                </a:solidFill>
                <a:latin typeface="Times New Roman" panose="02020603050405020304" pitchFamily="18" charset="0"/>
                <a:ea typeface="Calibri"/>
                <a:cs typeface="Times New Roman" panose="02020603050405020304" pitchFamily="18" charset="0"/>
                <a:sym typeface="Calibri"/>
              </a:rPr>
              <a:t>ON</a:t>
            </a:r>
          </a:p>
          <a:p>
            <a:pPr marL="0" marR="0" lvl="0" indent="0" algn="ctr" rtl="0">
              <a:spcBef>
                <a:spcPts val="0"/>
              </a:spcBef>
              <a:spcAft>
                <a:spcPts val="0"/>
              </a:spcAft>
              <a:buNone/>
            </a:pPr>
            <a:r>
              <a:rPr lang="en-IN" sz="1800" b="1" u="sng">
                <a:solidFill>
                  <a:schemeClr val="dk1"/>
                </a:solidFill>
                <a:latin typeface="Times New Roman" panose="02020603050405020304" pitchFamily="18" charset="0"/>
                <a:ea typeface="Calibri"/>
                <a:cs typeface="Times New Roman" panose="02020603050405020304" pitchFamily="18" charset="0"/>
                <a:sym typeface="Calibri"/>
              </a:rPr>
              <a:t>NOTE TAKING APPLICATION</a:t>
            </a:r>
            <a:endParaRPr b="1" u="sng">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DBE0F1B-06F6-C5AD-A810-699394665C0C}"/>
              </a:ext>
            </a:extLst>
          </p:cNvPr>
          <p:cNvSpPr txBox="1"/>
          <p:nvPr/>
        </p:nvSpPr>
        <p:spPr>
          <a:xfrm>
            <a:off x="323262" y="5740407"/>
            <a:ext cx="4299284" cy="738664"/>
          </a:xfrm>
          <a:prstGeom prst="rect">
            <a:avLst/>
          </a:prstGeom>
          <a:noFill/>
        </p:spPr>
        <p:txBody>
          <a:bodyPr wrap="square" rtlCol="0">
            <a:spAutoFit/>
          </a:bodyPr>
          <a:lstStyle/>
          <a:p>
            <a:r>
              <a:rPr lang="en-IN" b="1">
                <a:latin typeface="Times New Roman" panose="02020603050405020304" pitchFamily="18" charset="0"/>
                <a:cs typeface="Times New Roman" panose="02020603050405020304" pitchFamily="18" charset="0"/>
              </a:rPr>
              <a:t>VISHAKHA DESHMUKH IN1240031</a:t>
            </a:r>
          </a:p>
          <a:p>
            <a:r>
              <a:rPr lang="en-IN" b="1">
                <a:latin typeface="Times New Roman" panose="02020603050405020304" pitchFamily="18" charset="0"/>
                <a:cs typeface="Times New Roman" panose="02020603050405020304" pitchFamily="18" charset="0"/>
              </a:rPr>
              <a:t>28 FEB 2024</a:t>
            </a:r>
          </a:p>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5D43DB-1BD8-99EE-E623-F0C2ED5C181A}"/>
              </a:ext>
            </a:extLst>
          </p:cNvPr>
          <p:cNvSpPr txBox="1"/>
          <p:nvPr/>
        </p:nvSpPr>
        <p:spPr>
          <a:xfrm>
            <a:off x="174436" y="289678"/>
            <a:ext cx="11816080" cy="2931041"/>
          </a:xfrm>
          <a:prstGeom prst="rect">
            <a:avLst/>
          </a:prstGeom>
          <a:noFill/>
        </p:spPr>
        <p:txBody>
          <a:bodyPr wrap="square" rtlCol="0">
            <a:spAutoFit/>
          </a:bodyPr>
          <a:lstStyle/>
          <a:p>
            <a:r>
              <a:rPr lang="en-IN" sz="1800" b="1" u="sng">
                <a:latin typeface="Times New Roman" panose="02020603050405020304" pitchFamily="18" charset="0"/>
                <a:cs typeface="Times New Roman" panose="02020603050405020304" pitchFamily="18" charset="0"/>
              </a:rPr>
              <a:t>Bug Description</a:t>
            </a:r>
            <a:r>
              <a:rPr lang="en-IN" sz="1800">
                <a:latin typeface="Times New Roman" panose="02020603050405020304" pitchFamily="18" charset="0"/>
                <a:cs typeface="Times New Roman" panose="02020603050405020304" pitchFamily="18" charset="0"/>
              </a:rPr>
              <a:t>:</a:t>
            </a:r>
          </a:p>
          <a:p>
            <a:r>
              <a:rPr lang="en-US" sz="1800">
                <a:latin typeface="Times New Roman" panose="02020603050405020304" pitchFamily="18" charset="0"/>
                <a:cs typeface="Times New Roman" panose="02020603050405020304" pitchFamily="18" charset="0"/>
              </a:rPr>
              <a:t>The bug was related to the handling of form submissions and the incorrect usage of request.args instead of request.form to retrieve the submitted note.</a:t>
            </a:r>
          </a:p>
          <a:p>
            <a:endParaRPr lang="en-US" sz="1800">
              <a:latin typeface="Times New Roman" panose="02020603050405020304" pitchFamily="18" charset="0"/>
              <a:cs typeface="Times New Roman" panose="02020603050405020304" pitchFamily="18" charset="0"/>
            </a:endParaRPr>
          </a:p>
          <a:p>
            <a:r>
              <a:rPr lang="en-US" sz="1800" u="sng">
                <a:latin typeface="Times New Roman" panose="02020603050405020304" pitchFamily="18" charset="0"/>
                <a:cs typeface="Times New Roman" panose="02020603050405020304" pitchFamily="18" charset="0"/>
              </a:rPr>
              <a:t>Issue Identification</a:t>
            </a:r>
          </a:p>
          <a:p>
            <a:r>
              <a:rPr lang="en-US" sz="1800">
                <a:latin typeface="Times New Roman" panose="02020603050405020304" pitchFamily="18" charset="0"/>
                <a:cs typeface="Times New Roman" panose="02020603050405020304" pitchFamily="18" charset="0"/>
              </a:rPr>
              <a:t>The HTML form used the POST method for submission, but the Flask route was attempting to retrieve the note using request.args. This inconsistency in handling form submissions led to the failure of adding notes to the list</a:t>
            </a:r>
          </a:p>
          <a:p>
            <a:endParaRPr lang="en-US" sz="1800">
              <a:latin typeface="Times New Roman" panose="02020603050405020304" pitchFamily="18" charset="0"/>
              <a:cs typeface="Times New Roman" panose="02020603050405020304" pitchFamily="18" charset="0"/>
            </a:endParaRPr>
          </a:p>
          <a:p>
            <a:r>
              <a:rPr lang="en-US" sz="1800" u="sng">
                <a:latin typeface="Times New Roman" panose="02020603050405020304" pitchFamily="18" charset="0"/>
                <a:cs typeface="Times New Roman" panose="02020603050405020304" pitchFamily="18" charset="0"/>
              </a:rPr>
              <a:t>Changes-</a:t>
            </a:r>
            <a:r>
              <a:rPr lang="en-US" sz="1800">
                <a:latin typeface="Times New Roman" panose="02020603050405020304" pitchFamily="18" charset="0"/>
                <a:cs typeface="Times New Roman" panose="02020603050405020304" pitchFamily="18" charset="0"/>
              </a:rPr>
              <a:t>To address the bug, the Flask route (index) was modified to correctly handle form submissions using request.form.get("note")</a:t>
            </a:r>
            <a:endParaRPr lang="en-IN" sz="180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BCE525D-FA8C-32D6-35C9-6515E2048A1A}"/>
              </a:ext>
            </a:extLst>
          </p:cNvPr>
          <p:cNvPicPr>
            <a:picLocks noChangeAspect="1"/>
          </p:cNvPicPr>
          <p:nvPr/>
        </p:nvPicPr>
        <p:blipFill>
          <a:blip r:embed="rId2"/>
          <a:stretch>
            <a:fillRect/>
          </a:stretch>
        </p:blipFill>
        <p:spPr>
          <a:xfrm>
            <a:off x="314961" y="3637280"/>
            <a:ext cx="3728720" cy="2455077"/>
          </a:xfrm>
          <a:prstGeom prst="rect">
            <a:avLst/>
          </a:prstGeom>
        </p:spPr>
      </p:pic>
      <p:pic>
        <p:nvPicPr>
          <p:cNvPr id="9" name="Picture 8">
            <a:extLst>
              <a:ext uri="{FF2B5EF4-FFF2-40B4-BE49-F238E27FC236}">
                <a16:creationId xmlns:a16="http://schemas.microsoft.com/office/drawing/2014/main" id="{FAAF9ADB-C408-41FE-38B1-3874D593F6C6}"/>
              </a:ext>
            </a:extLst>
          </p:cNvPr>
          <p:cNvPicPr>
            <a:picLocks noChangeAspect="1"/>
          </p:cNvPicPr>
          <p:nvPr/>
        </p:nvPicPr>
        <p:blipFill>
          <a:blip r:embed="rId3"/>
          <a:stretch>
            <a:fillRect/>
          </a:stretch>
        </p:blipFill>
        <p:spPr>
          <a:xfrm>
            <a:off x="4331772" y="3637281"/>
            <a:ext cx="3501408" cy="2455077"/>
          </a:xfrm>
          <a:prstGeom prst="rect">
            <a:avLst/>
          </a:prstGeom>
        </p:spPr>
      </p:pic>
      <p:sp>
        <p:nvSpPr>
          <p:cNvPr id="10" name="TextBox 9">
            <a:extLst>
              <a:ext uri="{FF2B5EF4-FFF2-40B4-BE49-F238E27FC236}">
                <a16:creationId xmlns:a16="http://schemas.microsoft.com/office/drawing/2014/main" id="{D4ADA181-D5AC-31B8-715D-0C28EA2FB1EA}"/>
              </a:ext>
            </a:extLst>
          </p:cNvPr>
          <p:cNvSpPr txBox="1"/>
          <p:nvPr/>
        </p:nvSpPr>
        <p:spPr>
          <a:xfrm>
            <a:off x="4500880" y="3262915"/>
            <a:ext cx="2651760" cy="307777"/>
          </a:xfrm>
          <a:prstGeom prst="rect">
            <a:avLst/>
          </a:prstGeom>
          <a:noFill/>
        </p:spPr>
        <p:txBody>
          <a:bodyPr wrap="square" rtlCol="0">
            <a:spAutoFit/>
          </a:bodyPr>
          <a:lstStyle/>
          <a:p>
            <a:r>
              <a:rPr lang="en-IN"/>
              <a:t>Resolved Code</a:t>
            </a:r>
          </a:p>
        </p:txBody>
      </p:sp>
    </p:spTree>
    <p:extLst>
      <p:ext uri="{BB962C8B-B14F-4D97-AF65-F5344CB8AC3E}">
        <p14:creationId xmlns:p14="http://schemas.microsoft.com/office/powerpoint/2010/main" val="1575670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A694C8-7425-4CDE-A651-5F1A43A639FF}"/>
              </a:ext>
            </a:extLst>
          </p:cNvPr>
          <p:cNvSpPr txBox="1"/>
          <p:nvPr/>
        </p:nvSpPr>
        <p:spPr>
          <a:xfrm>
            <a:off x="243840" y="468848"/>
            <a:ext cx="7711440" cy="1200329"/>
          </a:xfrm>
          <a:prstGeom prst="rect">
            <a:avLst/>
          </a:prstGeom>
          <a:noFill/>
        </p:spPr>
        <p:txBody>
          <a:bodyPr wrap="square" rtlCol="0">
            <a:spAutoFit/>
          </a:bodyPr>
          <a:lstStyle/>
          <a:p>
            <a:r>
              <a:rPr lang="en-IN" sz="1800">
                <a:latin typeface="Times New Roman" panose="02020603050405020304" pitchFamily="18" charset="0"/>
                <a:cs typeface="Times New Roman" panose="02020603050405020304" pitchFamily="18" charset="0"/>
              </a:rPr>
              <a:t>Added some formatting to make page look better</a:t>
            </a:r>
          </a:p>
          <a:p>
            <a:r>
              <a:rPr lang="en-IN" sz="1800">
                <a:latin typeface="Times New Roman" panose="02020603050405020304" pitchFamily="18" charset="0"/>
                <a:cs typeface="Times New Roman" panose="02020603050405020304" pitchFamily="18" charset="0"/>
              </a:rPr>
              <a:t>Here the fully working page :</a:t>
            </a:r>
          </a:p>
          <a:p>
            <a:endParaRPr lang="en-IN" sz="1800">
              <a:latin typeface="Times New Roman" panose="02020603050405020304" pitchFamily="18" charset="0"/>
              <a:cs typeface="Times New Roman" panose="02020603050405020304" pitchFamily="18" charset="0"/>
            </a:endParaRPr>
          </a:p>
          <a:p>
            <a:pPr algn="ctr"/>
            <a:endParaRPr lang="en-IN" sz="180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112E222-C689-D24A-9041-601C64B569B1}"/>
              </a:ext>
            </a:extLst>
          </p:cNvPr>
          <p:cNvPicPr>
            <a:picLocks noChangeAspect="1"/>
          </p:cNvPicPr>
          <p:nvPr/>
        </p:nvPicPr>
        <p:blipFill>
          <a:blip r:embed="rId2"/>
          <a:stretch>
            <a:fillRect/>
          </a:stretch>
        </p:blipFill>
        <p:spPr>
          <a:xfrm>
            <a:off x="3734652" y="1669177"/>
            <a:ext cx="4139348" cy="3654219"/>
          </a:xfrm>
          <a:prstGeom prst="rect">
            <a:avLst/>
          </a:prstGeom>
        </p:spPr>
      </p:pic>
    </p:spTree>
    <p:extLst>
      <p:ext uri="{BB962C8B-B14F-4D97-AF65-F5344CB8AC3E}">
        <p14:creationId xmlns:p14="http://schemas.microsoft.com/office/powerpoint/2010/main" val="3367701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
        <p:nvSpPr>
          <p:cNvPr id="2" name="TextBox 1">
            <a:extLst>
              <a:ext uri="{FF2B5EF4-FFF2-40B4-BE49-F238E27FC236}">
                <a16:creationId xmlns:a16="http://schemas.microsoft.com/office/drawing/2014/main" id="{2546B69D-A103-7752-DEBD-5B27F0D00AAC}"/>
              </a:ext>
            </a:extLst>
          </p:cNvPr>
          <p:cNvSpPr txBox="1"/>
          <p:nvPr/>
        </p:nvSpPr>
        <p:spPr>
          <a:xfrm>
            <a:off x="427656" y="1148080"/>
            <a:ext cx="10607040" cy="954107"/>
          </a:xfrm>
          <a:prstGeom prst="rect">
            <a:avLst/>
          </a:prstGeom>
          <a:noFill/>
        </p:spPr>
        <p:txBody>
          <a:bodyPr wrap="square" rtlCol="0">
            <a:spAutoFit/>
          </a:bodyPr>
          <a:lstStyle/>
          <a:p>
            <a:r>
              <a:rPr lang="en-IN"/>
              <a:t>Hello!!! I am Vishakha Deshmukh, Currently Pursing Masters of Science in Information Technology.</a:t>
            </a:r>
          </a:p>
          <a:p>
            <a:r>
              <a:rPr lang="en-US"/>
              <a:t>I am currently engaged in an internship at Innomatics Research Labs. This experience allows me to apply theoretical knowledge in a practical setting, contributing to my growth and understanding of real-world applications in the field of information technology and data science.</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TextBox 5">
            <a:extLst>
              <a:ext uri="{FF2B5EF4-FFF2-40B4-BE49-F238E27FC236}">
                <a16:creationId xmlns:a16="http://schemas.microsoft.com/office/drawing/2014/main" id="{CF7493FF-6059-3F45-A24E-86A0416782C6}"/>
              </a:ext>
            </a:extLst>
          </p:cNvPr>
          <p:cNvSpPr txBox="1"/>
          <p:nvPr/>
        </p:nvSpPr>
        <p:spPr>
          <a:xfrm>
            <a:off x="137652" y="521110"/>
            <a:ext cx="10353367" cy="668594"/>
          </a:xfrm>
          <a:prstGeom prst="rect">
            <a:avLst/>
          </a:prstGeom>
          <a:noFill/>
        </p:spPr>
        <p:txBody>
          <a:bodyPr wrap="square" rtlCol="0">
            <a:spAutoFit/>
          </a:bodyPr>
          <a:lstStyle/>
          <a:p>
            <a:r>
              <a:rPr lang="en-US" sz="1800" b="1" i="0" u="sng" strike="noStrike">
                <a:solidFill>
                  <a:srgbClr val="000000"/>
                </a:solidFill>
                <a:effectLst/>
                <a:latin typeface="Times New Roman" panose="02020603050405020304" pitchFamily="18" charset="0"/>
                <a:cs typeface="Times New Roman" panose="02020603050405020304" pitchFamily="18" charset="0"/>
              </a:rPr>
              <a:t>TASK</a:t>
            </a:r>
            <a:r>
              <a:rPr lang="en-US" sz="1800" b="1" i="0" u="sng" strike="noStrike">
                <a:solidFill>
                  <a:srgbClr val="000000"/>
                </a:solidFill>
                <a:effectLst/>
                <a:latin typeface="Arial" panose="020B0604020202020204" pitchFamily="34" charset="0"/>
              </a:rPr>
              <a:t>:</a:t>
            </a:r>
          </a:p>
          <a:p>
            <a:r>
              <a:rPr lang="en-US" sz="1800" b="0" i="0" u="none" strike="noStrike">
                <a:solidFill>
                  <a:srgbClr val="000000"/>
                </a:solidFill>
                <a:effectLst/>
                <a:latin typeface="Times New Roman" panose="02020603050405020304" pitchFamily="18" charset="0"/>
                <a:cs typeface="Times New Roman" panose="02020603050405020304" pitchFamily="18" charset="0"/>
              </a:rPr>
              <a:t>Refactor the existing codebase and ensure the proper functioning of the Note Taking Application</a:t>
            </a:r>
            <a:endParaRPr lang="en-IN" sz="18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AE6A204-B96A-8FE6-7678-C820DC189995}"/>
              </a:ext>
            </a:extLst>
          </p:cNvPr>
          <p:cNvSpPr txBox="1"/>
          <p:nvPr/>
        </p:nvSpPr>
        <p:spPr>
          <a:xfrm>
            <a:off x="137652" y="1487052"/>
            <a:ext cx="10603832" cy="1415772"/>
          </a:xfrm>
          <a:prstGeom prst="rect">
            <a:avLst/>
          </a:prstGeom>
          <a:noFill/>
        </p:spPr>
        <p:txBody>
          <a:bodyPr wrap="square" rtlCol="0">
            <a:spAutoFit/>
          </a:bodyPr>
          <a:lstStyle/>
          <a:p>
            <a:r>
              <a:rPr lang="en-IN" sz="1800" b="1" u="sng">
                <a:latin typeface="Times New Roman" panose="02020603050405020304" pitchFamily="18" charset="0"/>
                <a:cs typeface="Times New Roman" panose="02020603050405020304" pitchFamily="18" charset="0"/>
              </a:rPr>
              <a:t>OBJECTIVE</a:t>
            </a:r>
            <a:r>
              <a:rPr lang="en-IN" sz="1600" b="1" u="sng">
                <a:latin typeface="Times New Roman" panose="02020603050405020304" pitchFamily="18" charset="0"/>
                <a:cs typeface="Times New Roman" panose="02020603050405020304" pitchFamily="18" charset="0"/>
              </a:rPr>
              <a:t>:</a:t>
            </a:r>
          </a:p>
          <a:p>
            <a:r>
              <a:rPr lang="en-IN" sz="1800">
                <a:latin typeface="Times New Roman" panose="02020603050405020304" pitchFamily="18" charset="0"/>
                <a:cs typeface="Times New Roman" panose="02020603050405020304" pitchFamily="18" charset="0"/>
              </a:rPr>
              <a:t>The primary objective of this project is to fix the identified bugs in the Note Taking Application and ensure that is functions correctly</a:t>
            </a:r>
            <a:r>
              <a:rPr lang="en-IN"/>
              <a:t>.</a:t>
            </a:r>
            <a:r>
              <a:rPr lang="en-US" sz="1800">
                <a:latin typeface="Times New Roman" panose="02020603050405020304" pitchFamily="18" charset="0"/>
                <a:cs typeface="Times New Roman" panose="02020603050405020304" pitchFamily="18" charset="0"/>
              </a:rPr>
              <a:t> Goal is to fix the already existing codebase and make the application work as intended.</a:t>
            </a:r>
          </a:p>
          <a:p>
            <a:endParaRPr lang="en-IN" sz="1800">
              <a:latin typeface="Times New Roman" panose="02020603050405020304" pitchFamily="18" charset="0"/>
              <a:cs typeface="Times New Roman" panose="02020603050405020304" pitchFamily="18" charset="0"/>
            </a:endParaRPr>
          </a:p>
          <a:p>
            <a:endParaRPr lang="en-IN"/>
          </a:p>
        </p:txBody>
      </p:sp>
      <p:sp>
        <p:nvSpPr>
          <p:cNvPr id="8" name="TextBox 7">
            <a:extLst>
              <a:ext uri="{FF2B5EF4-FFF2-40B4-BE49-F238E27FC236}">
                <a16:creationId xmlns:a16="http://schemas.microsoft.com/office/drawing/2014/main" id="{F90872AF-ACC0-BF0E-AA42-4A8E5AEEAB7E}"/>
              </a:ext>
            </a:extLst>
          </p:cNvPr>
          <p:cNvSpPr txBox="1"/>
          <p:nvPr/>
        </p:nvSpPr>
        <p:spPr>
          <a:xfrm>
            <a:off x="137652" y="2773604"/>
            <a:ext cx="10146890" cy="1477328"/>
          </a:xfrm>
          <a:prstGeom prst="rect">
            <a:avLst/>
          </a:prstGeom>
          <a:noFill/>
        </p:spPr>
        <p:txBody>
          <a:bodyPr wrap="square" rtlCol="0">
            <a:spAutoFit/>
          </a:bodyPr>
          <a:lstStyle/>
          <a:p>
            <a:r>
              <a:rPr lang="en-IN" sz="1800" b="1" u="sng">
                <a:latin typeface="Times New Roman" panose="02020603050405020304" pitchFamily="18" charset="0"/>
                <a:cs typeface="Times New Roman" panose="02020603050405020304" pitchFamily="18" charset="0"/>
              </a:rPr>
              <a:t>TECHNOLOGY STACK:</a:t>
            </a:r>
          </a:p>
          <a:p>
            <a:pPr marL="285750" indent="-285750">
              <a:buFont typeface="Arial" panose="020B0604020202020204" pitchFamily="34" charset="0"/>
              <a:buChar char="•"/>
            </a:pPr>
            <a:r>
              <a:rPr lang="en-IN" sz="1800">
                <a:latin typeface="Times New Roman" panose="02020603050405020304" pitchFamily="18" charset="0"/>
                <a:cs typeface="Times New Roman" panose="02020603050405020304" pitchFamily="18" charset="0"/>
              </a:rPr>
              <a:t>Python</a:t>
            </a:r>
          </a:p>
          <a:p>
            <a:pPr marL="285750" indent="-285750">
              <a:buFont typeface="Arial" panose="020B0604020202020204" pitchFamily="34" charset="0"/>
              <a:buChar char="•"/>
            </a:pPr>
            <a:r>
              <a:rPr lang="en-IN" sz="1800">
                <a:latin typeface="Times New Roman" panose="02020603050405020304" pitchFamily="18" charset="0"/>
                <a:cs typeface="Times New Roman" panose="02020603050405020304" pitchFamily="18" charset="0"/>
              </a:rPr>
              <a:t>Flask</a:t>
            </a:r>
          </a:p>
          <a:p>
            <a:pPr marL="285750" indent="-285750">
              <a:buFont typeface="Arial" panose="020B0604020202020204" pitchFamily="34" charset="0"/>
              <a:buChar char="•"/>
            </a:pPr>
            <a:r>
              <a:rPr lang="en-IN" sz="1800">
                <a:latin typeface="Times New Roman" panose="02020603050405020304" pitchFamily="18" charset="0"/>
                <a:cs typeface="Times New Roman" panose="02020603050405020304" pitchFamily="18" charset="0"/>
              </a:rPr>
              <a:t>HTML</a:t>
            </a:r>
          </a:p>
          <a:p>
            <a:pPr marL="285750" indent="-285750">
              <a:buFont typeface="Arial" panose="020B0604020202020204" pitchFamily="34" charset="0"/>
              <a:buChar char="•"/>
            </a:pPr>
            <a:r>
              <a:rPr lang="en-IN" sz="1800">
                <a:latin typeface="Times New Roman" panose="02020603050405020304" pitchFamily="18" charset="0"/>
                <a:cs typeface="Times New Roman" panose="02020603050405020304" pitchFamily="18" charset="0"/>
              </a:rPr>
              <a:t>CSS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11D639-2F76-6584-4D85-A69A0BD9DD11}"/>
              </a:ext>
            </a:extLst>
          </p:cNvPr>
          <p:cNvSpPr txBox="1"/>
          <p:nvPr/>
        </p:nvSpPr>
        <p:spPr>
          <a:xfrm>
            <a:off x="78658" y="137652"/>
            <a:ext cx="9969909" cy="1015663"/>
          </a:xfrm>
          <a:prstGeom prst="rect">
            <a:avLst/>
          </a:prstGeom>
          <a:noFill/>
        </p:spPr>
        <p:txBody>
          <a:bodyPr wrap="square" rtlCol="0">
            <a:spAutoFit/>
          </a:bodyPr>
          <a:lstStyle/>
          <a:p>
            <a:endParaRPr lang="en-IN"/>
          </a:p>
          <a:p>
            <a:endParaRPr lang="en-IN"/>
          </a:p>
          <a:p>
            <a:r>
              <a:rPr lang="en-IN" sz="1800" b="1">
                <a:latin typeface="Times New Roman" panose="02020603050405020304" pitchFamily="18" charset="0"/>
                <a:cs typeface="Times New Roman" panose="02020603050405020304" pitchFamily="18" charset="0"/>
              </a:rPr>
              <a:t>Here is the Initial Codebase:</a:t>
            </a:r>
          </a:p>
          <a:p>
            <a:endParaRPr lang="en-IN"/>
          </a:p>
        </p:txBody>
      </p:sp>
      <p:pic>
        <p:nvPicPr>
          <p:cNvPr id="6" name="Picture 5">
            <a:extLst>
              <a:ext uri="{FF2B5EF4-FFF2-40B4-BE49-F238E27FC236}">
                <a16:creationId xmlns:a16="http://schemas.microsoft.com/office/drawing/2014/main" id="{32A62C62-4FC8-264D-7B54-E2962184C84F}"/>
              </a:ext>
            </a:extLst>
          </p:cNvPr>
          <p:cNvPicPr>
            <a:picLocks noChangeAspect="1"/>
          </p:cNvPicPr>
          <p:nvPr/>
        </p:nvPicPr>
        <p:blipFill>
          <a:blip r:embed="rId2"/>
          <a:stretch>
            <a:fillRect/>
          </a:stretch>
        </p:blipFill>
        <p:spPr>
          <a:xfrm>
            <a:off x="230941" y="1183649"/>
            <a:ext cx="5317390" cy="3413633"/>
          </a:xfrm>
          <a:prstGeom prst="rect">
            <a:avLst/>
          </a:prstGeom>
        </p:spPr>
      </p:pic>
      <p:pic>
        <p:nvPicPr>
          <p:cNvPr id="8" name="Picture 7">
            <a:extLst>
              <a:ext uri="{FF2B5EF4-FFF2-40B4-BE49-F238E27FC236}">
                <a16:creationId xmlns:a16="http://schemas.microsoft.com/office/drawing/2014/main" id="{04D94126-1F07-8A51-930C-59ABB4F23835}"/>
              </a:ext>
            </a:extLst>
          </p:cNvPr>
          <p:cNvPicPr>
            <a:picLocks noChangeAspect="1"/>
          </p:cNvPicPr>
          <p:nvPr/>
        </p:nvPicPr>
        <p:blipFill>
          <a:blip r:embed="rId3"/>
          <a:stretch>
            <a:fillRect/>
          </a:stretch>
        </p:blipFill>
        <p:spPr>
          <a:xfrm>
            <a:off x="5908515" y="1183649"/>
            <a:ext cx="5317389" cy="3447011"/>
          </a:xfrm>
          <a:prstGeom prst="rect">
            <a:avLst/>
          </a:prstGeom>
        </p:spPr>
      </p:pic>
    </p:spTree>
    <p:extLst>
      <p:ext uri="{BB962C8B-B14F-4D97-AF65-F5344CB8AC3E}">
        <p14:creationId xmlns:p14="http://schemas.microsoft.com/office/powerpoint/2010/main" val="2280572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9B20D2-A99B-5843-082D-2396F7E12B22}"/>
              </a:ext>
            </a:extLst>
          </p:cNvPr>
          <p:cNvSpPr txBox="1"/>
          <p:nvPr/>
        </p:nvSpPr>
        <p:spPr>
          <a:xfrm>
            <a:off x="212502" y="475540"/>
            <a:ext cx="10884310" cy="3693319"/>
          </a:xfrm>
          <a:prstGeom prst="rect">
            <a:avLst/>
          </a:prstGeom>
          <a:noFill/>
        </p:spPr>
        <p:txBody>
          <a:bodyPr wrap="square" rtlCol="0">
            <a:spAutoFit/>
          </a:bodyPr>
          <a:lstStyle/>
          <a:p>
            <a:r>
              <a:rPr lang="en-US" sz="1800" b="1" u="sng">
                <a:latin typeface="Times New Roman" panose="02020603050405020304" pitchFamily="18" charset="0"/>
                <a:cs typeface="Times New Roman" panose="02020603050405020304" pitchFamily="18" charset="0"/>
              </a:rPr>
              <a:t> Bug Description:</a:t>
            </a:r>
          </a:p>
          <a:p>
            <a:r>
              <a:rPr lang="en-US" sz="1800">
                <a:latin typeface="Times New Roman" panose="02020603050405020304" pitchFamily="18" charset="0"/>
                <a:cs typeface="Times New Roman" panose="02020603050405020304" pitchFamily="18" charset="0"/>
              </a:rPr>
              <a:t>Initially, the Flask framework was not installed in the project environment, leading to a failure to execute the Flask application.</a:t>
            </a:r>
            <a:endParaRPr lang="en-IN" sz="1800">
              <a:latin typeface="Times New Roman" panose="02020603050405020304" pitchFamily="18" charset="0"/>
              <a:cs typeface="Times New Roman" panose="02020603050405020304" pitchFamily="18" charset="0"/>
            </a:endParaRPr>
          </a:p>
          <a:p>
            <a:endParaRPr lang="en-US" sz="1800" u="sng">
              <a:latin typeface="Times New Roman" panose="02020603050405020304" pitchFamily="18" charset="0"/>
              <a:cs typeface="Times New Roman" panose="02020603050405020304" pitchFamily="18" charset="0"/>
            </a:endParaRPr>
          </a:p>
          <a:p>
            <a:r>
              <a:rPr lang="en-US" sz="1800" u="sng">
                <a:latin typeface="Times New Roman" panose="02020603050405020304" pitchFamily="18" charset="0"/>
                <a:cs typeface="Times New Roman" panose="02020603050405020304" pitchFamily="18" charset="0"/>
              </a:rPr>
              <a:t>Issue Identification:</a:t>
            </a:r>
          </a:p>
          <a:p>
            <a:r>
              <a:rPr lang="en-US" sz="1800">
                <a:latin typeface="Times New Roman" panose="02020603050405020304" pitchFamily="18" charset="0"/>
                <a:cs typeface="Times New Roman" panose="02020603050405020304" pitchFamily="18" charset="0"/>
              </a:rPr>
              <a:t>The absence of Flask in the project environment prevented the application from running and required the installation of Flask to resolve the issue.</a:t>
            </a:r>
            <a:endParaRPr lang="en-IN" sz="1800">
              <a:latin typeface="Times New Roman" panose="02020603050405020304" pitchFamily="18" charset="0"/>
              <a:cs typeface="Times New Roman" panose="02020603050405020304" pitchFamily="18" charset="0"/>
            </a:endParaRPr>
          </a:p>
          <a:p>
            <a:endParaRPr lang="en-IN" sz="1600">
              <a:latin typeface="Times New Roman" panose="02020603050405020304" pitchFamily="18" charset="0"/>
              <a:cs typeface="Times New Roman" panose="02020603050405020304" pitchFamily="18" charset="0"/>
            </a:endParaRPr>
          </a:p>
          <a:p>
            <a:r>
              <a:rPr lang="en-IN" sz="1800" u="sng">
                <a:latin typeface="Times New Roman" panose="02020603050405020304" pitchFamily="18" charset="0"/>
                <a:cs typeface="Times New Roman" panose="02020603050405020304" pitchFamily="18" charset="0"/>
              </a:rPr>
              <a:t>Changes</a:t>
            </a:r>
            <a:r>
              <a:rPr lang="en-IN" sz="1800">
                <a:latin typeface="Times New Roman" panose="02020603050405020304" pitchFamily="18" charset="0"/>
                <a:cs typeface="Times New Roman" panose="02020603050405020304" pitchFamily="18" charset="0"/>
              </a:rPr>
              <a:t> </a:t>
            </a:r>
            <a:r>
              <a:rPr lang="en-IN" sz="1600">
                <a:latin typeface="Times New Roman" panose="02020603050405020304" pitchFamily="18" charset="0"/>
                <a:cs typeface="Times New Roman" panose="02020603050405020304" pitchFamily="18" charset="0"/>
              </a:rPr>
              <a:t>–Initiated Virtual </a:t>
            </a:r>
            <a:r>
              <a:rPr lang="en-US" sz="1600">
                <a:latin typeface="Times New Roman" panose="02020603050405020304" pitchFamily="18" charset="0"/>
                <a:cs typeface="Times New Roman" panose="02020603050405020304" pitchFamily="18" charset="0"/>
              </a:rPr>
              <a:t>environment using commands..”pip install Flask”command</a:t>
            </a:r>
          </a:p>
          <a:p>
            <a:endParaRPr lang="en-US" sz="1600">
              <a:latin typeface="Times New Roman" panose="02020603050405020304" pitchFamily="18" charset="0"/>
              <a:cs typeface="Times New Roman" panose="02020603050405020304" pitchFamily="18" charset="0"/>
            </a:endParaRPr>
          </a:p>
          <a:p>
            <a:endParaRPr lang="en-IN" sz="1600">
              <a:latin typeface="Times New Roman" panose="02020603050405020304" pitchFamily="18" charset="0"/>
              <a:cs typeface="Times New Roman" panose="02020603050405020304" pitchFamily="18" charset="0"/>
            </a:endParaRPr>
          </a:p>
          <a:p>
            <a:endParaRPr lang="en-IN"/>
          </a:p>
          <a:p>
            <a:endParaRPr lang="en-IN"/>
          </a:p>
          <a:p>
            <a:r>
              <a:rPr lang="en-IN"/>
              <a:t> </a:t>
            </a:r>
          </a:p>
        </p:txBody>
      </p:sp>
      <p:sp>
        <p:nvSpPr>
          <p:cNvPr id="6" name="TextBox 5">
            <a:extLst>
              <a:ext uri="{FF2B5EF4-FFF2-40B4-BE49-F238E27FC236}">
                <a16:creationId xmlns:a16="http://schemas.microsoft.com/office/drawing/2014/main" id="{5DEF7150-194B-0ED7-B3E2-DE91BCEE5139}"/>
              </a:ext>
            </a:extLst>
          </p:cNvPr>
          <p:cNvSpPr txBox="1"/>
          <p:nvPr/>
        </p:nvSpPr>
        <p:spPr>
          <a:xfrm flipH="1">
            <a:off x="412954" y="4535800"/>
            <a:ext cx="9433639" cy="307777"/>
          </a:xfrm>
          <a:prstGeom prst="rect">
            <a:avLst/>
          </a:prstGeom>
          <a:noFill/>
        </p:spPr>
        <p:txBody>
          <a:bodyPr wrap="square" rtlCol="0">
            <a:spAutoFit/>
          </a:bodyPr>
          <a:lstStyle/>
          <a:p>
            <a:endParaRPr lang="en-IN"/>
          </a:p>
        </p:txBody>
      </p:sp>
      <p:pic>
        <p:nvPicPr>
          <p:cNvPr id="16" name="Picture 15">
            <a:extLst>
              <a:ext uri="{FF2B5EF4-FFF2-40B4-BE49-F238E27FC236}">
                <a16:creationId xmlns:a16="http://schemas.microsoft.com/office/drawing/2014/main" id="{DC3B5BDB-8773-6030-FB06-4EF06B4D64FF}"/>
              </a:ext>
            </a:extLst>
          </p:cNvPr>
          <p:cNvPicPr>
            <a:picLocks noChangeAspect="1"/>
          </p:cNvPicPr>
          <p:nvPr/>
        </p:nvPicPr>
        <p:blipFill>
          <a:blip r:embed="rId2"/>
          <a:stretch>
            <a:fillRect/>
          </a:stretch>
        </p:blipFill>
        <p:spPr>
          <a:xfrm>
            <a:off x="212502" y="3216395"/>
            <a:ext cx="8443692" cy="2430991"/>
          </a:xfrm>
          <a:prstGeom prst="rect">
            <a:avLst/>
          </a:prstGeom>
        </p:spPr>
      </p:pic>
    </p:spTree>
    <p:extLst>
      <p:ext uri="{BB962C8B-B14F-4D97-AF65-F5344CB8AC3E}">
        <p14:creationId xmlns:p14="http://schemas.microsoft.com/office/powerpoint/2010/main" val="2461623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AA033FE-FD2D-89C7-3DA9-6492302446CC}"/>
              </a:ext>
            </a:extLst>
          </p:cNvPr>
          <p:cNvPicPr>
            <a:picLocks noChangeAspect="1"/>
          </p:cNvPicPr>
          <p:nvPr/>
        </p:nvPicPr>
        <p:blipFill>
          <a:blip r:embed="rId2"/>
          <a:stretch>
            <a:fillRect/>
          </a:stretch>
        </p:blipFill>
        <p:spPr>
          <a:xfrm>
            <a:off x="285135" y="639301"/>
            <a:ext cx="4892464" cy="3162574"/>
          </a:xfrm>
          <a:prstGeom prst="rect">
            <a:avLst/>
          </a:prstGeom>
        </p:spPr>
      </p:pic>
      <p:sp>
        <p:nvSpPr>
          <p:cNvPr id="2" name="TextBox 1">
            <a:extLst>
              <a:ext uri="{FF2B5EF4-FFF2-40B4-BE49-F238E27FC236}">
                <a16:creationId xmlns:a16="http://schemas.microsoft.com/office/drawing/2014/main" id="{03A7C6C5-3E34-CAA5-141A-CD8C8362A767}"/>
              </a:ext>
            </a:extLst>
          </p:cNvPr>
          <p:cNvSpPr txBox="1"/>
          <p:nvPr/>
        </p:nvSpPr>
        <p:spPr>
          <a:xfrm>
            <a:off x="285135" y="255639"/>
            <a:ext cx="3864078" cy="369332"/>
          </a:xfrm>
          <a:prstGeom prst="rect">
            <a:avLst/>
          </a:prstGeom>
          <a:noFill/>
        </p:spPr>
        <p:txBody>
          <a:bodyPr wrap="square" rtlCol="0">
            <a:spAutoFit/>
          </a:bodyPr>
          <a:lstStyle/>
          <a:p>
            <a:r>
              <a:rPr lang="en-IN" sz="1800" u="sng">
                <a:latin typeface="Times New Roman" panose="02020603050405020304" pitchFamily="18" charset="0"/>
                <a:cs typeface="Times New Roman" panose="02020603050405020304" pitchFamily="18" charset="0"/>
              </a:rPr>
              <a:t>Resolved Code:</a:t>
            </a:r>
          </a:p>
        </p:txBody>
      </p:sp>
    </p:spTree>
    <p:extLst>
      <p:ext uri="{BB962C8B-B14F-4D97-AF65-F5344CB8AC3E}">
        <p14:creationId xmlns:p14="http://schemas.microsoft.com/office/powerpoint/2010/main" val="2724258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EF6801-C84A-C987-5640-C0A13D807F0C}"/>
              </a:ext>
            </a:extLst>
          </p:cNvPr>
          <p:cNvSpPr txBox="1"/>
          <p:nvPr/>
        </p:nvSpPr>
        <p:spPr>
          <a:xfrm>
            <a:off x="161675" y="313138"/>
            <a:ext cx="11268325" cy="2862322"/>
          </a:xfrm>
          <a:prstGeom prst="rect">
            <a:avLst/>
          </a:prstGeom>
          <a:noFill/>
        </p:spPr>
        <p:txBody>
          <a:bodyPr wrap="square" rtlCol="0">
            <a:spAutoFit/>
          </a:bodyPr>
          <a:lstStyle/>
          <a:p>
            <a:r>
              <a:rPr lang="en-IN" sz="1800" b="1" u="sng">
                <a:latin typeface="Times New Roman" panose="02020603050405020304" pitchFamily="18" charset="0"/>
                <a:cs typeface="Times New Roman" panose="02020603050405020304" pitchFamily="18" charset="0"/>
              </a:rPr>
              <a:t>Bug Description: </a:t>
            </a:r>
          </a:p>
          <a:p>
            <a:r>
              <a:rPr lang="en-IN" sz="1800">
                <a:latin typeface="Times New Roman" panose="02020603050405020304" pitchFamily="18" charset="0"/>
                <a:cs typeface="Times New Roman" panose="02020603050405020304" pitchFamily="18" charset="0"/>
              </a:rPr>
              <a:t>Form Submission Method-</a:t>
            </a:r>
            <a:r>
              <a:rPr lang="en-US" sz="1800">
                <a:latin typeface="Times New Roman" panose="02020603050405020304" pitchFamily="18" charset="0"/>
                <a:cs typeface="Times New Roman" panose="02020603050405020304" pitchFamily="18" charset="0"/>
              </a:rPr>
              <a:t>Mismatch between the form submission method specified in the HTML code and the HTTP method expected by the Flask route handling the form data</a:t>
            </a:r>
            <a:endParaRPr lang="en-IN" sz="1800">
              <a:latin typeface="Times New Roman" panose="02020603050405020304" pitchFamily="18" charset="0"/>
              <a:cs typeface="Times New Roman" panose="02020603050405020304" pitchFamily="18" charset="0"/>
            </a:endParaRPr>
          </a:p>
          <a:p>
            <a:endParaRPr lang="en-IN" sz="1800"/>
          </a:p>
          <a:p>
            <a:r>
              <a:rPr lang="en-IN" sz="1800" u="sng">
                <a:latin typeface="Times New Roman" panose="02020603050405020304" pitchFamily="18" charset="0"/>
                <a:cs typeface="Times New Roman" panose="02020603050405020304" pitchFamily="18" charset="0"/>
              </a:rPr>
              <a:t>Issue Identification</a:t>
            </a:r>
            <a:r>
              <a:rPr lang="en-IN" sz="1800"/>
              <a:t>:</a:t>
            </a:r>
          </a:p>
          <a:p>
            <a:r>
              <a:rPr lang="en-US" sz="1800">
                <a:latin typeface="Times New Roman" panose="02020603050405020304" pitchFamily="18" charset="0"/>
                <a:cs typeface="Times New Roman" panose="02020603050405020304" pitchFamily="18" charset="0"/>
              </a:rPr>
              <a:t>When the form is submitted, it sends a GET request to the root URL ('/'), but the Flask route is configured to handle POST requests at the same URL.</a:t>
            </a:r>
            <a:endParaRPr lang="en-IN" sz="1800">
              <a:latin typeface="Times New Roman" panose="02020603050405020304" pitchFamily="18" charset="0"/>
              <a:cs typeface="Times New Roman" panose="02020603050405020304" pitchFamily="18" charset="0"/>
            </a:endParaRPr>
          </a:p>
          <a:p>
            <a:endParaRPr lang="en-IN" sz="1800">
              <a:latin typeface="Times New Roman" panose="02020603050405020304" pitchFamily="18" charset="0"/>
              <a:cs typeface="Times New Roman" panose="02020603050405020304" pitchFamily="18" charset="0"/>
            </a:endParaRPr>
          </a:p>
          <a:p>
            <a:endParaRPr lang="en-IN" sz="1800">
              <a:latin typeface="Times New Roman" panose="02020603050405020304" pitchFamily="18" charset="0"/>
              <a:cs typeface="Times New Roman" panose="02020603050405020304" pitchFamily="18" charset="0"/>
            </a:endParaRPr>
          </a:p>
          <a:p>
            <a:endParaRPr lang="en-IN" sz="180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665EEA3-6A87-0818-CD37-8CBE37AFEAF9}"/>
              </a:ext>
            </a:extLst>
          </p:cNvPr>
          <p:cNvPicPr>
            <a:picLocks noChangeAspect="1"/>
          </p:cNvPicPr>
          <p:nvPr/>
        </p:nvPicPr>
        <p:blipFill>
          <a:blip r:embed="rId2"/>
          <a:stretch>
            <a:fillRect/>
          </a:stretch>
        </p:blipFill>
        <p:spPr>
          <a:xfrm>
            <a:off x="8735268" y="2894822"/>
            <a:ext cx="2980121" cy="2204473"/>
          </a:xfrm>
          <a:prstGeom prst="rect">
            <a:avLst/>
          </a:prstGeom>
        </p:spPr>
      </p:pic>
      <p:pic>
        <p:nvPicPr>
          <p:cNvPr id="12" name="Picture 11">
            <a:extLst>
              <a:ext uri="{FF2B5EF4-FFF2-40B4-BE49-F238E27FC236}">
                <a16:creationId xmlns:a16="http://schemas.microsoft.com/office/drawing/2014/main" id="{067A37E6-6F3E-AC9C-E0A8-EFF42321A116}"/>
              </a:ext>
            </a:extLst>
          </p:cNvPr>
          <p:cNvPicPr>
            <a:picLocks noChangeAspect="1"/>
          </p:cNvPicPr>
          <p:nvPr/>
        </p:nvPicPr>
        <p:blipFill>
          <a:blip r:embed="rId3"/>
          <a:stretch>
            <a:fillRect/>
          </a:stretch>
        </p:blipFill>
        <p:spPr>
          <a:xfrm>
            <a:off x="161675" y="2894822"/>
            <a:ext cx="4001730" cy="2470782"/>
          </a:xfrm>
          <a:prstGeom prst="rect">
            <a:avLst/>
          </a:prstGeom>
        </p:spPr>
      </p:pic>
      <p:pic>
        <p:nvPicPr>
          <p:cNvPr id="14" name="Picture 13">
            <a:extLst>
              <a:ext uri="{FF2B5EF4-FFF2-40B4-BE49-F238E27FC236}">
                <a16:creationId xmlns:a16="http://schemas.microsoft.com/office/drawing/2014/main" id="{3E38D407-101E-06E6-EEC8-7967EE64619A}"/>
              </a:ext>
            </a:extLst>
          </p:cNvPr>
          <p:cNvPicPr>
            <a:picLocks noChangeAspect="1"/>
          </p:cNvPicPr>
          <p:nvPr/>
        </p:nvPicPr>
        <p:blipFill>
          <a:blip r:embed="rId4"/>
          <a:stretch>
            <a:fillRect/>
          </a:stretch>
        </p:blipFill>
        <p:spPr>
          <a:xfrm>
            <a:off x="4474906" y="3027976"/>
            <a:ext cx="3242188" cy="2204473"/>
          </a:xfrm>
          <a:prstGeom prst="rect">
            <a:avLst/>
          </a:prstGeom>
        </p:spPr>
      </p:pic>
    </p:spTree>
    <p:extLst>
      <p:ext uri="{BB962C8B-B14F-4D97-AF65-F5344CB8AC3E}">
        <p14:creationId xmlns:p14="http://schemas.microsoft.com/office/powerpoint/2010/main" val="2111675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A8B1E9-1ECA-39FC-BECD-113EB5427BBF}"/>
              </a:ext>
            </a:extLst>
          </p:cNvPr>
          <p:cNvSpPr txBox="1"/>
          <p:nvPr/>
        </p:nvSpPr>
        <p:spPr>
          <a:xfrm>
            <a:off x="275302" y="481781"/>
            <a:ext cx="11562912" cy="3077766"/>
          </a:xfrm>
          <a:prstGeom prst="rect">
            <a:avLst/>
          </a:prstGeom>
          <a:noFill/>
        </p:spPr>
        <p:txBody>
          <a:bodyPr wrap="square" rtlCol="0">
            <a:spAutoFit/>
          </a:bodyPr>
          <a:lstStyle/>
          <a:p>
            <a:r>
              <a:rPr lang="en-IN" sz="1800" u="sng">
                <a:latin typeface="Times New Roman" panose="02020603050405020304" pitchFamily="18" charset="0"/>
                <a:cs typeface="Times New Roman" panose="02020603050405020304" pitchFamily="18" charset="0"/>
              </a:rPr>
              <a:t>Changes :</a:t>
            </a: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Changed the accepted HTTP methods from only ["POST"] to ["GET", "POST"].</a:t>
            </a:r>
          </a:p>
          <a:p>
            <a:r>
              <a:rPr lang="en-US" sz="1800">
                <a:latin typeface="Times New Roman" panose="02020603050405020304" pitchFamily="18" charset="0"/>
                <a:cs typeface="Times New Roman" panose="02020603050405020304" pitchFamily="18" charset="0"/>
              </a:rPr>
              <a:t>     This modification allows the specified route to handle both GET and POST requests</a:t>
            </a:r>
          </a:p>
          <a:p>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Changed method="post" in the form tag.</a:t>
            </a:r>
          </a:p>
          <a:p>
            <a:r>
              <a:rPr lang="en-US" sz="1800">
                <a:latin typeface="Times New Roman" panose="02020603050405020304" pitchFamily="18" charset="0"/>
                <a:cs typeface="Times New Roman" panose="02020603050405020304" pitchFamily="18" charset="0"/>
              </a:rPr>
              <a:t>     This explicitly specifies that the form should be submitted using the POST method.</a:t>
            </a:r>
          </a:p>
          <a:p>
            <a:endParaRPr lang="en-US" sz="1800">
              <a:latin typeface="Times New Roman" panose="02020603050405020304" pitchFamily="18" charset="0"/>
              <a:cs typeface="Times New Roman" panose="02020603050405020304" pitchFamily="18" charset="0"/>
            </a:endParaRPr>
          </a:p>
          <a:p>
            <a:r>
              <a:rPr lang="en-US" sz="1800" u="sng">
                <a:latin typeface="Times New Roman" panose="02020603050405020304" pitchFamily="18" charset="0"/>
                <a:cs typeface="Times New Roman" panose="02020603050405020304" pitchFamily="18" charset="0"/>
              </a:rPr>
              <a:t>Resolved Code: </a:t>
            </a:r>
          </a:p>
          <a:p>
            <a:endParaRPr lang="en-US" sz="1800">
              <a:latin typeface="Times New Roman" panose="02020603050405020304" pitchFamily="18" charset="0"/>
              <a:cs typeface="Times New Roman" panose="02020603050405020304" pitchFamily="18" charset="0"/>
            </a:endParaRPr>
          </a:p>
          <a:p>
            <a:endParaRPr lang="en-IN" sz="1800">
              <a:latin typeface="Times New Roman" panose="02020603050405020304" pitchFamily="18" charset="0"/>
              <a:cs typeface="Times New Roman" panose="02020603050405020304" pitchFamily="18" charset="0"/>
            </a:endParaRPr>
          </a:p>
          <a:p>
            <a:endParaRPr lang="en-IN"/>
          </a:p>
        </p:txBody>
      </p:sp>
      <p:pic>
        <p:nvPicPr>
          <p:cNvPr id="5" name="Picture 4">
            <a:extLst>
              <a:ext uri="{FF2B5EF4-FFF2-40B4-BE49-F238E27FC236}">
                <a16:creationId xmlns:a16="http://schemas.microsoft.com/office/drawing/2014/main" id="{88AF3BD3-9EF4-6AC1-4244-5EE22C63BFB3}"/>
              </a:ext>
            </a:extLst>
          </p:cNvPr>
          <p:cNvPicPr>
            <a:picLocks noChangeAspect="1"/>
          </p:cNvPicPr>
          <p:nvPr/>
        </p:nvPicPr>
        <p:blipFill>
          <a:blip r:embed="rId2"/>
          <a:stretch>
            <a:fillRect/>
          </a:stretch>
        </p:blipFill>
        <p:spPr>
          <a:xfrm>
            <a:off x="275302" y="3042471"/>
            <a:ext cx="4027065" cy="2581582"/>
          </a:xfrm>
          <a:prstGeom prst="rect">
            <a:avLst/>
          </a:prstGeom>
        </p:spPr>
      </p:pic>
      <p:pic>
        <p:nvPicPr>
          <p:cNvPr id="9" name="Picture 8">
            <a:extLst>
              <a:ext uri="{FF2B5EF4-FFF2-40B4-BE49-F238E27FC236}">
                <a16:creationId xmlns:a16="http://schemas.microsoft.com/office/drawing/2014/main" id="{DEE385B5-80C2-C6FE-C05D-0C23623D671F}"/>
              </a:ext>
            </a:extLst>
          </p:cNvPr>
          <p:cNvPicPr>
            <a:picLocks noChangeAspect="1"/>
          </p:cNvPicPr>
          <p:nvPr/>
        </p:nvPicPr>
        <p:blipFill>
          <a:blip r:embed="rId3"/>
          <a:stretch>
            <a:fillRect/>
          </a:stretch>
        </p:blipFill>
        <p:spPr>
          <a:xfrm>
            <a:off x="4949859" y="3042471"/>
            <a:ext cx="3761522" cy="2573360"/>
          </a:xfrm>
          <a:prstGeom prst="rect">
            <a:avLst/>
          </a:prstGeom>
        </p:spPr>
      </p:pic>
    </p:spTree>
    <p:extLst>
      <p:ext uri="{BB962C8B-B14F-4D97-AF65-F5344CB8AC3E}">
        <p14:creationId xmlns:p14="http://schemas.microsoft.com/office/powerpoint/2010/main" val="1022984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6594C4-8180-738F-688F-3E804E365EEA}"/>
              </a:ext>
            </a:extLst>
          </p:cNvPr>
          <p:cNvSpPr txBox="1"/>
          <p:nvPr/>
        </p:nvSpPr>
        <p:spPr>
          <a:xfrm>
            <a:off x="0" y="304801"/>
            <a:ext cx="12050486" cy="2308324"/>
          </a:xfrm>
          <a:prstGeom prst="rect">
            <a:avLst/>
          </a:prstGeom>
          <a:noFill/>
        </p:spPr>
        <p:txBody>
          <a:bodyPr wrap="square" rtlCol="0">
            <a:spAutoFit/>
          </a:bodyPr>
          <a:lstStyle/>
          <a:p>
            <a:r>
              <a:rPr lang="en-IN" sz="1800" b="1" u="sng">
                <a:latin typeface="Times New Roman" panose="02020603050405020304" pitchFamily="18" charset="0"/>
                <a:cs typeface="Times New Roman" panose="02020603050405020304" pitchFamily="18" charset="0"/>
              </a:rPr>
              <a:t>Bug Description:</a:t>
            </a:r>
          </a:p>
          <a:p>
            <a:r>
              <a:rPr lang="en-IN" sz="1800">
                <a:latin typeface="Times New Roman" panose="02020603050405020304" pitchFamily="18" charset="0"/>
                <a:cs typeface="Times New Roman" panose="02020603050405020304" pitchFamily="18" charset="0"/>
              </a:rPr>
              <a:t>Form Submission Button</a:t>
            </a:r>
          </a:p>
          <a:p>
            <a:r>
              <a:rPr lang="en-US" sz="1800">
                <a:latin typeface="Times New Roman" panose="02020603050405020304" pitchFamily="18" charset="0"/>
                <a:cs typeface="Times New Roman" panose="02020603050405020304" pitchFamily="18" charset="0"/>
              </a:rPr>
              <a:t>In HTML form, the submit button doesn't have the type="submit" attribute.</a:t>
            </a:r>
            <a:endParaRPr lang="en-IN" sz="1800">
              <a:latin typeface="Times New Roman" panose="02020603050405020304" pitchFamily="18" charset="0"/>
              <a:cs typeface="Times New Roman" panose="02020603050405020304" pitchFamily="18" charset="0"/>
            </a:endParaRPr>
          </a:p>
          <a:p>
            <a:endParaRPr lang="en-IN" sz="1800">
              <a:latin typeface="Times New Roman" panose="02020603050405020304" pitchFamily="18" charset="0"/>
              <a:cs typeface="Times New Roman" panose="02020603050405020304" pitchFamily="18" charset="0"/>
            </a:endParaRPr>
          </a:p>
          <a:p>
            <a:r>
              <a:rPr lang="en-IN" sz="1800" u="sng">
                <a:latin typeface="Times New Roman" panose="02020603050405020304" pitchFamily="18" charset="0"/>
                <a:cs typeface="Times New Roman" panose="02020603050405020304" pitchFamily="18" charset="0"/>
              </a:rPr>
              <a:t>Issue Identification</a:t>
            </a:r>
          </a:p>
          <a:p>
            <a:r>
              <a:rPr lang="en-US" sz="1800">
                <a:latin typeface="Times New Roman" panose="02020603050405020304" pitchFamily="18" charset="0"/>
                <a:cs typeface="Times New Roman" panose="02020603050405020304" pitchFamily="18" charset="0"/>
              </a:rPr>
              <a:t> In HTML forms, the submit button does have the type="submit" attribute to specify that it is a submit button. The type attribute is crucial for defining the purpose of the &lt;button&gt; element within a form.</a:t>
            </a:r>
            <a:endParaRPr lang="en-IN" sz="1800">
              <a:latin typeface="Times New Roman" panose="02020603050405020304" pitchFamily="18" charset="0"/>
              <a:cs typeface="Times New Roman" panose="02020603050405020304" pitchFamily="18" charset="0"/>
            </a:endParaRPr>
          </a:p>
          <a:p>
            <a:endParaRPr lang="en-IN" sz="180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B246B9A-1616-AF76-466E-A08BDA963B94}"/>
              </a:ext>
            </a:extLst>
          </p:cNvPr>
          <p:cNvPicPr>
            <a:picLocks noChangeAspect="1"/>
          </p:cNvPicPr>
          <p:nvPr/>
        </p:nvPicPr>
        <p:blipFill>
          <a:blip r:embed="rId2"/>
          <a:stretch>
            <a:fillRect/>
          </a:stretch>
        </p:blipFill>
        <p:spPr>
          <a:xfrm>
            <a:off x="174465" y="2971132"/>
            <a:ext cx="4110551" cy="2025410"/>
          </a:xfrm>
          <a:prstGeom prst="rect">
            <a:avLst/>
          </a:prstGeom>
        </p:spPr>
      </p:pic>
      <p:pic>
        <p:nvPicPr>
          <p:cNvPr id="6" name="Picture 5">
            <a:extLst>
              <a:ext uri="{FF2B5EF4-FFF2-40B4-BE49-F238E27FC236}">
                <a16:creationId xmlns:a16="http://schemas.microsoft.com/office/drawing/2014/main" id="{D0E8A254-2D8B-760A-5ACE-21DA4CEBF39D}"/>
              </a:ext>
            </a:extLst>
          </p:cNvPr>
          <p:cNvPicPr>
            <a:picLocks noChangeAspect="1"/>
          </p:cNvPicPr>
          <p:nvPr/>
        </p:nvPicPr>
        <p:blipFill>
          <a:blip r:embed="rId3"/>
          <a:stretch>
            <a:fillRect/>
          </a:stretch>
        </p:blipFill>
        <p:spPr>
          <a:xfrm>
            <a:off x="4720910" y="3029380"/>
            <a:ext cx="4847633" cy="2280819"/>
          </a:xfrm>
          <a:prstGeom prst="rect">
            <a:avLst/>
          </a:prstGeom>
        </p:spPr>
      </p:pic>
      <p:sp>
        <p:nvSpPr>
          <p:cNvPr id="7" name="TextBox 6">
            <a:extLst>
              <a:ext uri="{FF2B5EF4-FFF2-40B4-BE49-F238E27FC236}">
                <a16:creationId xmlns:a16="http://schemas.microsoft.com/office/drawing/2014/main" id="{52690787-94B4-FE96-66F2-5A0F6AC15F79}"/>
              </a:ext>
            </a:extLst>
          </p:cNvPr>
          <p:cNvSpPr txBox="1"/>
          <p:nvPr/>
        </p:nvSpPr>
        <p:spPr>
          <a:xfrm>
            <a:off x="4898571" y="2613125"/>
            <a:ext cx="3004458" cy="369332"/>
          </a:xfrm>
          <a:prstGeom prst="rect">
            <a:avLst/>
          </a:prstGeom>
          <a:noFill/>
        </p:spPr>
        <p:txBody>
          <a:bodyPr wrap="square" rtlCol="0">
            <a:spAutoFit/>
          </a:bodyPr>
          <a:lstStyle/>
          <a:p>
            <a:r>
              <a:rPr lang="en-IN" sz="1800" u="sng">
                <a:latin typeface="Times New Roman" panose="02020603050405020304" pitchFamily="18" charset="0"/>
                <a:cs typeface="Times New Roman" panose="02020603050405020304" pitchFamily="18" charset="0"/>
              </a:rPr>
              <a:t>Resolved Code</a:t>
            </a:r>
            <a:r>
              <a:rPr lang="en-IN"/>
              <a:t>:</a:t>
            </a:r>
          </a:p>
        </p:txBody>
      </p:sp>
    </p:spTree>
    <p:extLst>
      <p:ext uri="{BB962C8B-B14F-4D97-AF65-F5344CB8AC3E}">
        <p14:creationId xmlns:p14="http://schemas.microsoft.com/office/powerpoint/2010/main" val="261709300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535</Words>
  <Application>Microsoft Office PowerPoint</Application>
  <PresentationFormat>Widescreen</PresentationFormat>
  <Paragraphs>66</Paragraphs>
  <Slides>12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Libre Baskerville</vt:lpstr>
      <vt:lpstr>Times New Roman</vt:lpstr>
      <vt:lpstr>Lato Black</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Vishakha Deshmukh</cp:lastModifiedBy>
  <cp:revision>1</cp:revision>
  <dcterms:created xsi:type="dcterms:W3CDTF">2021-02-16T05:19:01Z</dcterms:created>
  <dcterms:modified xsi:type="dcterms:W3CDTF">2024-02-28T09:17:15Z</dcterms:modified>
</cp:coreProperties>
</file>