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embeddedFontLst>
    <p:embeddedFont>
      <p:font typeface="Book Antiqua" panose="02040602050305030304" pitchFamily="18" charset="0"/>
      <p:regular r:id="rId15"/>
      <p:bold r:id="rId16"/>
      <p:italic r:id="rId17"/>
      <p:boldItalic r:id="rId18"/>
    </p:embeddedFont>
    <p:embeddedFont>
      <p:font typeface="Libre Baskerville" panose="02000000000000000000" pitchFamily="2" charset="0"/>
      <p:regular r:id="rId19"/>
      <p:bold r:id="rId20"/>
      <p: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khaDeshmukh1/Subtitle_Search_Engine_INNOMATIC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4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5" y="3717986"/>
            <a:ext cx="7246189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3200" b="1" i="0" u="sng" strike="noStrike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Enhancing Search Engine Relevance for Video Subtitles</a:t>
            </a:r>
            <a:endParaRPr lang="en-US" sz="3200" b="0" u="sng">
              <a:solidFill>
                <a:schemeClr val="accent2"/>
              </a:solidFill>
              <a:effectLst/>
            </a:endParaRPr>
          </a:p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4F76E-10C2-61F3-AE63-927B9EF2FD49}"/>
              </a:ext>
            </a:extLst>
          </p:cNvPr>
          <p:cNvSpPr txBox="1"/>
          <p:nvPr/>
        </p:nvSpPr>
        <p:spPr>
          <a:xfrm>
            <a:off x="265173" y="4733974"/>
            <a:ext cx="445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sng">
                <a:effectLst/>
                <a:latin typeface="Arial" panose="020B0604020202020204" pitchFamily="34" charset="0"/>
              </a:rPr>
              <a:t>TEAM -T211093</a:t>
            </a:r>
          </a:p>
          <a:p>
            <a:endParaRPr lang="en-IN" sz="1800" b="1" i="0" u="sng">
              <a:effectLst/>
              <a:latin typeface="Arial" panose="020B0604020202020204" pitchFamily="34" charset="0"/>
            </a:endParaRPr>
          </a:p>
          <a:p>
            <a:r>
              <a:rPr lang="en-IN" sz="1800" b="1">
                <a:latin typeface="Arial" panose="020B0604020202020204" pitchFamily="34" charset="0"/>
              </a:rPr>
              <a:t>1.Kiran Gholap- </a:t>
            </a:r>
            <a:r>
              <a:rPr lang="en-IN" sz="1800" i="0" u="sng">
                <a:effectLst/>
                <a:latin typeface="Arial" panose="020B0604020202020204" pitchFamily="34" charset="0"/>
              </a:rPr>
              <a:t>IN1240522</a:t>
            </a:r>
          </a:p>
          <a:p>
            <a:r>
              <a:rPr lang="en-IN" sz="1800" b="1">
                <a:latin typeface="Arial" panose="020B0604020202020204" pitchFamily="34" charset="0"/>
              </a:rPr>
              <a:t>2.Vishakha Deshmukh- </a:t>
            </a:r>
            <a:r>
              <a:rPr lang="en-IN" sz="1800" i="0" u="sng">
                <a:effectLst/>
                <a:latin typeface="Arial" panose="020B0604020202020204" pitchFamily="34" charset="0"/>
              </a:rPr>
              <a:t>IN1240031</a:t>
            </a:r>
            <a:endParaRPr lang="en-IN" sz="1800" b="1" u="sng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9631E-BC25-A5A1-E725-AB02C186C2C6}"/>
              </a:ext>
            </a:extLst>
          </p:cNvPr>
          <p:cNvSpPr txBox="1"/>
          <p:nvPr/>
        </p:nvSpPr>
        <p:spPr>
          <a:xfrm>
            <a:off x="1209369" y="422786"/>
            <a:ext cx="95864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u="sng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</a:p>
          <a:p>
            <a:endParaRPr lang="en-I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CDC81C9-5733-A68C-2585-5DC82E86612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" y="1441078"/>
            <a:ext cx="195661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E8FBB3-180B-F07E-BBCC-7D0477A7B064}"/>
              </a:ext>
            </a:extLst>
          </p:cNvPr>
          <p:cNvSpPr txBox="1"/>
          <p:nvPr/>
        </p:nvSpPr>
        <p:spPr>
          <a:xfrm>
            <a:off x="314632" y="1234600"/>
            <a:ext cx="9448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User Query:</a:t>
            </a:r>
            <a:endParaRPr lang="en-US" sz="2400" b="0" i="0" u="sng">
              <a:solidFill>
                <a:srgbClr val="00B0F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user's search query undergoes preprocessing as necessary.</a:t>
            </a:r>
          </a:p>
          <a:p>
            <a:pPr algn="l">
              <a:buFont typeface="+mj-lt"/>
              <a:buAutoNum type="arabicPeriod"/>
            </a:pP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Query Embedding:</a:t>
            </a:r>
            <a:endParaRPr lang="en-US" sz="2400" b="0" i="0" u="sng">
              <a:solidFill>
                <a:srgbClr val="00B0F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query embedding is generated from the preprocessed user query.</a:t>
            </a:r>
          </a:p>
          <a:p>
            <a:pPr algn="l">
              <a:buFont typeface="+mj-lt"/>
              <a:buAutoNum type="arabicPeriod"/>
            </a:pP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Similarity Score Calculation:</a:t>
            </a:r>
            <a:endParaRPr lang="en-US" sz="2400" b="0" i="0" u="sng">
              <a:solidFill>
                <a:srgbClr val="00B0F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Utilizing cosine distance, the similarity score between document embeddings and the user query embedding is computed.</a:t>
            </a:r>
          </a:p>
          <a:p>
            <a:pPr algn="l">
              <a:buFont typeface="+mj-lt"/>
              <a:buAutoNum type="arabicPeriod"/>
            </a:pP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Returning Relevant Documents:</a:t>
            </a:r>
            <a:endParaRPr lang="en-US" sz="2400" b="0" i="0" u="sng">
              <a:solidFill>
                <a:srgbClr val="00B0F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search engine returns the most relevant candidate documents based on the user's search query.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2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3C0CBEB-3AC2-8FD4-EDCA-012CFE838B57}"/>
              </a:ext>
            </a:extLst>
          </p:cNvPr>
          <p:cNvSpPr txBox="1"/>
          <p:nvPr/>
        </p:nvSpPr>
        <p:spPr>
          <a:xfrm>
            <a:off x="599768" y="516193"/>
            <a:ext cx="3598606" cy="157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C244C-B2A2-7050-F19B-A608630CA98B}"/>
              </a:ext>
            </a:extLst>
          </p:cNvPr>
          <p:cNvSpPr txBox="1"/>
          <p:nvPr/>
        </p:nvSpPr>
        <p:spPr>
          <a:xfrm>
            <a:off x="208935" y="516193"/>
            <a:ext cx="1177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60EE4-E11D-6729-0E82-8D5A0E34E72B}"/>
              </a:ext>
            </a:extLst>
          </p:cNvPr>
          <p:cNvSpPr txBox="1"/>
          <p:nvPr/>
        </p:nvSpPr>
        <p:spPr>
          <a:xfrm>
            <a:off x="208935" y="1304524"/>
            <a:ext cx="11897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of a search engine relies heavily on meticulous steps, from ingesting documents to retrieving relevant information. In this endeavor, we embarked on a comprehensive journey encompassing data sampling, preprocessing, document chunking, text vectorization, and storage of embeddings in Chromadb.</a:t>
            </a:r>
          </a:p>
          <a:p>
            <a:endParaRPr lang="en-US" sz="24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endParaRPr lang="en-US" sz="24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280171" y="465715"/>
            <a:ext cx="11371054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br>
              <a:rPr lang="en-US" sz="1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lang="en-US" sz="2400" u="sng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fast-evolving landscape of digital content, effective search engines play a pivotal role in connecting users with relevant information. For Google, providing a seamless and accurate search experience is paramount. This project focuses on improving the search relevance for video subtitles, enhancing the accessibility of video content.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400" u="sng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advanced search engine algorithm that efficiently retrieves subtitles based on user queries, with a specific emphasis on subtitle content. The primary goal is to leverage natural language processing and machine learning techniques to enhance the relevance and accuracy of search results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1800"/>
            </a:br>
            <a:endParaRPr lang="en-US" sz="1800"/>
          </a:p>
          <a:p>
            <a:pPr algn="just"/>
            <a:br>
              <a:rPr lang="en-US" sz="1800"/>
            </a:b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4F8C19-D6C0-2FAD-F234-18E606F6EF85}"/>
              </a:ext>
            </a:extLst>
          </p:cNvPr>
          <p:cNvSpPr txBox="1"/>
          <p:nvPr/>
        </p:nvSpPr>
        <p:spPr>
          <a:xfrm>
            <a:off x="373625" y="589935"/>
            <a:ext cx="105008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BASED VS SEMANTIC SEARCH ENGINES:</a:t>
            </a:r>
          </a:p>
          <a:p>
            <a:pPr algn="ctr"/>
            <a:endParaRPr lang="en-US" sz="2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Keyword Based Search Engine: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These search engines rely heavily on exact keyword matches between the user query and the indexed documents.</a:t>
            </a:r>
          </a:p>
          <a:p>
            <a:pPr fontAlgn="base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Semantic Search Engines: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Semantic search engines go beyond simple keyword matching to understand the meaning and context of user queries and documents.</a:t>
            </a:r>
          </a:p>
          <a:p>
            <a:pPr fontAlgn="base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While keyword-based search engines focus primarily on matching exact keywords in documents, semantic-based search engines aim to understand the deeper meaning and context of user queries to deliver more relevant and meaningful search results. </a:t>
            </a:r>
          </a:p>
          <a:p>
            <a:endParaRPr lang="en-US" sz="1200"/>
          </a:p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2CD50-045F-80EB-7E94-50CDEB9B5B1C}"/>
              </a:ext>
            </a:extLst>
          </p:cNvPr>
          <p:cNvSpPr txBox="1"/>
          <p:nvPr/>
        </p:nvSpPr>
        <p:spPr>
          <a:xfrm>
            <a:off x="265471" y="452283"/>
            <a:ext cx="107564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6649F-1F7B-A215-0B4F-D320173CEFBB}"/>
              </a:ext>
            </a:extLst>
          </p:cNvPr>
          <p:cNvSpPr txBox="1"/>
          <p:nvPr/>
        </p:nvSpPr>
        <p:spPr>
          <a:xfrm>
            <a:off x="351679" y="969355"/>
            <a:ext cx="112012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There are two important steps that must be followed to implement search engine. They are as follows: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Ingesting the Documents</a:t>
            </a:r>
          </a:p>
          <a:p>
            <a:pPr lvl="2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</a:t>
            </a:r>
            <a:r>
              <a:rPr lang="en-IN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 Data Sampling</a:t>
            </a:r>
          </a:p>
          <a:p>
            <a:pPr lvl="1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2. Data Preprocessing</a:t>
            </a:r>
          </a:p>
          <a:p>
            <a:pPr lvl="1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3. Document Chunking</a:t>
            </a:r>
          </a:p>
          <a:p>
            <a:pPr lvl="1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4. Text Vectorization</a:t>
            </a:r>
          </a:p>
          <a:p>
            <a:pPr lvl="1"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IN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5. Storing Embeddings in Chromadb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Retrieving the Documents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</a:t>
            </a:r>
            <a:r>
              <a:rPr lang="en-IN" sz="180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1.</a:t>
            </a:r>
            <a:r>
              <a:rPr lang="en-IN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user's search query and preprocess the query (if needed).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2. Create query embedding.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3.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cosine distance, calculate the similarity score b/w embeddings of documents and user query.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4. R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the most relevant candidate documents as per user’s search query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0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50A853-52A7-8606-44C1-DD16864B1289}"/>
              </a:ext>
            </a:extLst>
          </p:cNvPr>
          <p:cNvSpPr txBox="1"/>
          <p:nvPr/>
        </p:nvSpPr>
        <p:spPr>
          <a:xfrm>
            <a:off x="2394153" y="344129"/>
            <a:ext cx="68334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INGESTION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9BBB1-38DC-EA92-D301-7ACB33C78ABA}"/>
              </a:ext>
            </a:extLst>
          </p:cNvPr>
          <p:cNvSpPr txBox="1"/>
          <p:nvPr/>
        </p:nvSpPr>
        <p:spPr>
          <a:xfrm>
            <a:off x="501445" y="1130711"/>
            <a:ext cx="112874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Initially, we commenced with the "eng_subtitle_database.db" file.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employed sqlite3 to establish a connection to the database and retrieve the dataset.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Subsequently, the dataset was loaded into a pandas dataframe for further processing.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Given the encoding of the subtitle_content as "latin-1", we decoded it as the initial step.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challenge we faced was the vast volume of available subtitles, approximately 82k in total. To manage this, we sampled just 30% of the dataset.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89433-424F-7A3E-BB80-4740834FA427}"/>
              </a:ext>
            </a:extLst>
          </p:cNvPr>
          <p:cNvSpPr txBox="1"/>
          <p:nvPr/>
        </p:nvSpPr>
        <p:spPr>
          <a:xfrm>
            <a:off x="196645" y="796413"/>
            <a:ext cx="1179871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2400" b="0" i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devised a dedicated function to perform various tasks on the text data, including: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Removal of timestamps.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of text to lowercase for consistency.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common, insignificant words (stopwords).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Removal of non-textual elements like symbols and punctuation.</a:t>
            </a:r>
          </a:p>
          <a:p>
            <a:pPr marL="914400" lvl="2" algn="l"/>
            <a:endParaRPr lang="en-US" sz="2400" b="0" i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due to limitations in system configuration, we encountered difficulties with the dataset. As a solution, we stored the cleaned dataset in a parquet file format to optimize memory usage and retrieval speed.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4EA77-0EE4-364A-6121-FCB1684C43FC}"/>
              </a:ext>
            </a:extLst>
          </p:cNvPr>
          <p:cNvSpPr txBox="1"/>
          <p:nvPr/>
        </p:nvSpPr>
        <p:spPr>
          <a:xfrm>
            <a:off x="147484" y="904567"/>
            <a:ext cx="118970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u="sng">
                <a:solidFill>
                  <a:srgbClr val="00B0F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Document Chunking:</a:t>
            </a:r>
            <a:endParaRPr lang="en-US" sz="2400" b="0" i="0" u="sng">
              <a:solidFill>
                <a:srgbClr val="00B0F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extensive text data often necessitates the utilization of embedding techniques to represent text in a machine-interpretable format.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However, embedding processes may result in the loss of pertinent information, especially with lengthy documents.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issue, we implemented a technique known as "chunking," which involves breaking down documents into smaller, more manageable segments.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enhances the accuracy of text embeddings by facilitating better comprehension for machines.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EB66E-C789-AA39-FC8C-3786E7040BD4}"/>
              </a:ext>
            </a:extLst>
          </p:cNvPr>
          <p:cNvSpPr txBox="1"/>
          <p:nvPr/>
        </p:nvSpPr>
        <p:spPr>
          <a:xfrm>
            <a:off x="137650" y="943897"/>
            <a:ext cx="117790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.Text Vectorization:</a:t>
            </a:r>
            <a:endParaRPr lang="en-US" sz="2400" b="0" i="0" u="sng">
              <a:solidFill>
                <a:srgbClr val="00B0F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 serves as a bridge between human language and machine understanding.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translating words into numerical representations, machines can analyze textual data effectively.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Various techniques, such as BOW/TF-IDF and BERT embeddings, offer distinct levels of sophistication in this conversion process.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BERT embeddings were employed for their ability to capture both semantic meaning and context, leading to more nuanced and relevant search results.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6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3EF12-FBA7-42CD-E420-A83A27D9F7C1}"/>
              </a:ext>
            </a:extLst>
          </p:cNvPr>
          <p:cNvSpPr txBox="1"/>
          <p:nvPr/>
        </p:nvSpPr>
        <p:spPr>
          <a:xfrm>
            <a:off x="235973" y="1022553"/>
            <a:ext cx="117593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b="1" u="sng">
                <a:solidFill>
                  <a:srgbClr val="00B0F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1" i="0" u="sng">
                <a:solidFill>
                  <a:srgbClr val="00B0F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Storing Embeddings in Chromadb:</a:t>
            </a:r>
            <a:endParaRPr lang="en-IN" sz="2400" b="0" i="0" u="sng">
              <a:solidFill>
                <a:srgbClr val="00B0F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Chromadb represents a specialized database tailored for managing vector representations.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Beyond mere storage, Chromadb enables: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Enrichment of embeddings with metadata for enhanced context.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Targeted retrieval based on metadata attributes.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sz="2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storage options, optimizing for either speed or persistence according to specific requirements.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872</Words>
  <Application>Microsoft Office PowerPoint</Application>
  <PresentationFormat>Widescreen</PresentationFormat>
  <Paragraphs>77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Wingdings</vt:lpstr>
      <vt:lpstr>Times New Roman</vt:lpstr>
      <vt:lpstr>Book Antiqua</vt:lpstr>
      <vt:lpstr>Libre Baskerville</vt:lpstr>
      <vt:lpstr>Roboto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Vishakha Deshmukh</cp:lastModifiedBy>
  <cp:revision>4</cp:revision>
  <dcterms:created xsi:type="dcterms:W3CDTF">2021-02-16T05:19:01Z</dcterms:created>
  <dcterms:modified xsi:type="dcterms:W3CDTF">2024-04-26T07:33:01Z</dcterms:modified>
</cp:coreProperties>
</file>