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9199-5BC2-489E-99CB-CE55A11780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656C3D-BDAB-4571-9194-7DC9CD2B66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9A0496-B0BB-4A51-94E9-0DAA987C8367}"/>
              </a:ext>
            </a:extLst>
          </p:cNvPr>
          <p:cNvSpPr>
            <a:spLocks noGrp="1"/>
          </p:cNvSpPr>
          <p:nvPr>
            <p:ph type="dt" sz="half" idx="10"/>
          </p:nvPr>
        </p:nvSpPr>
        <p:spPr/>
        <p:txBody>
          <a:bodyPr/>
          <a:lstStyle/>
          <a:p>
            <a:fld id="{06CA7258-D950-4808-98F5-1CDCC1F9A22D}" type="datetimeFigureOut">
              <a:rPr lang="en-IN" smtClean="0"/>
              <a:t>27-04-2022</a:t>
            </a:fld>
            <a:endParaRPr lang="en-IN"/>
          </a:p>
        </p:txBody>
      </p:sp>
      <p:sp>
        <p:nvSpPr>
          <p:cNvPr id="5" name="Footer Placeholder 4">
            <a:extLst>
              <a:ext uri="{FF2B5EF4-FFF2-40B4-BE49-F238E27FC236}">
                <a16:creationId xmlns:a16="http://schemas.microsoft.com/office/drawing/2014/main" id="{6C3B3896-488F-4D47-89D5-4DE186D501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FBA9E-633F-49B4-9D97-E915F1D4C0EE}"/>
              </a:ext>
            </a:extLst>
          </p:cNvPr>
          <p:cNvSpPr>
            <a:spLocks noGrp="1"/>
          </p:cNvSpPr>
          <p:nvPr>
            <p:ph type="sldNum" sz="quarter" idx="12"/>
          </p:nvPr>
        </p:nvSpPr>
        <p:spPr/>
        <p:txBody>
          <a:bodyPr/>
          <a:lstStyle/>
          <a:p>
            <a:fld id="{EF79CD0E-0690-44B9-8B7A-ADA80970D40B}" type="slidenum">
              <a:rPr lang="en-IN" smtClean="0"/>
              <a:t>‹#›</a:t>
            </a:fld>
            <a:endParaRPr lang="en-IN"/>
          </a:p>
        </p:txBody>
      </p:sp>
    </p:spTree>
    <p:extLst>
      <p:ext uri="{BB962C8B-B14F-4D97-AF65-F5344CB8AC3E}">
        <p14:creationId xmlns:p14="http://schemas.microsoft.com/office/powerpoint/2010/main" val="358254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2C18-500D-4C21-934B-33A5EEB35E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1A3C26-BA32-416D-BD2D-7CF6975B44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7BC0E6-38F4-4BFF-BBE0-36D8593F4ECE}"/>
              </a:ext>
            </a:extLst>
          </p:cNvPr>
          <p:cNvSpPr>
            <a:spLocks noGrp="1"/>
          </p:cNvSpPr>
          <p:nvPr>
            <p:ph type="dt" sz="half" idx="10"/>
          </p:nvPr>
        </p:nvSpPr>
        <p:spPr/>
        <p:txBody>
          <a:bodyPr/>
          <a:lstStyle/>
          <a:p>
            <a:fld id="{06CA7258-D950-4808-98F5-1CDCC1F9A22D}" type="datetimeFigureOut">
              <a:rPr lang="en-IN" smtClean="0"/>
              <a:t>27-04-2022</a:t>
            </a:fld>
            <a:endParaRPr lang="en-IN"/>
          </a:p>
        </p:txBody>
      </p:sp>
      <p:sp>
        <p:nvSpPr>
          <p:cNvPr id="5" name="Footer Placeholder 4">
            <a:extLst>
              <a:ext uri="{FF2B5EF4-FFF2-40B4-BE49-F238E27FC236}">
                <a16:creationId xmlns:a16="http://schemas.microsoft.com/office/drawing/2014/main" id="{2C8B0BBE-2140-478F-9F45-377CE53328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71C3A0-6A1E-4F54-8483-AA7BB88F07A5}"/>
              </a:ext>
            </a:extLst>
          </p:cNvPr>
          <p:cNvSpPr>
            <a:spLocks noGrp="1"/>
          </p:cNvSpPr>
          <p:nvPr>
            <p:ph type="sldNum" sz="quarter" idx="12"/>
          </p:nvPr>
        </p:nvSpPr>
        <p:spPr/>
        <p:txBody>
          <a:bodyPr/>
          <a:lstStyle/>
          <a:p>
            <a:fld id="{EF79CD0E-0690-44B9-8B7A-ADA80970D40B}" type="slidenum">
              <a:rPr lang="en-IN" smtClean="0"/>
              <a:t>‹#›</a:t>
            </a:fld>
            <a:endParaRPr lang="en-IN"/>
          </a:p>
        </p:txBody>
      </p:sp>
    </p:spTree>
    <p:extLst>
      <p:ext uri="{BB962C8B-B14F-4D97-AF65-F5344CB8AC3E}">
        <p14:creationId xmlns:p14="http://schemas.microsoft.com/office/powerpoint/2010/main" val="71436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41EC25-1446-4FEE-B37D-8CA6019542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22F9F1-BA99-403D-8765-E4E77E8C54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877F0C-C926-4D00-A542-822A00BC94E5}"/>
              </a:ext>
            </a:extLst>
          </p:cNvPr>
          <p:cNvSpPr>
            <a:spLocks noGrp="1"/>
          </p:cNvSpPr>
          <p:nvPr>
            <p:ph type="dt" sz="half" idx="10"/>
          </p:nvPr>
        </p:nvSpPr>
        <p:spPr/>
        <p:txBody>
          <a:bodyPr/>
          <a:lstStyle/>
          <a:p>
            <a:fld id="{06CA7258-D950-4808-98F5-1CDCC1F9A22D}" type="datetimeFigureOut">
              <a:rPr lang="en-IN" smtClean="0"/>
              <a:t>27-04-2022</a:t>
            </a:fld>
            <a:endParaRPr lang="en-IN"/>
          </a:p>
        </p:txBody>
      </p:sp>
      <p:sp>
        <p:nvSpPr>
          <p:cNvPr id="5" name="Footer Placeholder 4">
            <a:extLst>
              <a:ext uri="{FF2B5EF4-FFF2-40B4-BE49-F238E27FC236}">
                <a16:creationId xmlns:a16="http://schemas.microsoft.com/office/drawing/2014/main" id="{0657C278-7DA3-4164-AC8D-44F5B46F10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DB05DD-4EB0-4BF0-9A80-C9836BC0A365}"/>
              </a:ext>
            </a:extLst>
          </p:cNvPr>
          <p:cNvSpPr>
            <a:spLocks noGrp="1"/>
          </p:cNvSpPr>
          <p:nvPr>
            <p:ph type="sldNum" sz="quarter" idx="12"/>
          </p:nvPr>
        </p:nvSpPr>
        <p:spPr/>
        <p:txBody>
          <a:bodyPr/>
          <a:lstStyle/>
          <a:p>
            <a:fld id="{EF79CD0E-0690-44B9-8B7A-ADA80970D40B}" type="slidenum">
              <a:rPr lang="en-IN" smtClean="0"/>
              <a:t>‹#›</a:t>
            </a:fld>
            <a:endParaRPr lang="en-IN"/>
          </a:p>
        </p:txBody>
      </p:sp>
    </p:spTree>
    <p:extLst>
      <p:ext uri="{BB962C8B-B14F-4D97-AF65-F5344CB8AC3E}">
        <p14:creationId xmlns:p14="http://schemas.microsoft.com/office/powerpoint/2010/main" val="225412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A0CD-AB83-4ACC-AB5D-03121A07F4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A6BBA2-A286-44F7-A2D2-626BBAC9B3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B0D1B6-D43E-4366-B8E0-0F532CBD1295}"/>
              </a:ext>
            </a:extLst>
          </p:cNvPr>
          <p:cNvSpPr>
            <a:spLocks noGrp="1"/>
          </p:cNvSpPr>
          <p:nvPr>
            <p:ph type="dt" sz="half" idx="10"/>
          </p:nvPr>
        </p:nvSpPr>
        <p:spPr/>
        <p:txBody>
          <a:bodyPr/>
          <a:lstStyle/>
          <a:p>
            <a:fld id="{06CA7258-D950-4808-98F5-1CDCC1F9A22D}" type="datetimeFigureOut">
              <a:rPr lang="en-IN" smtClean="0"/>
              <a:t>27-04-2022</a:t>
            </a:fld>
            <a:endParaRPr lang="en-IN"/>
          </a:p>
        </p:txBody>
      </p:sp>
      <p:sp>
        <p:nvSpPr>
          <p:cNvPr id="5" name="Footer Placeholder 4">
            <a:extLst>
              <a:ext uri="{FF2B5EF4-FFF2-40B4-BE49-F238E27FC236}">
                <a16:creationId xmlns:a16="http://schemas.microsoft.com/office/drawing/2014/main" id="{7BFDA2DD-D582-487D-AAAB-0654A5CA3C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1611C-D8E2-40C8-8723-BEB81BD32BC7}"/>
              </a:ext>
            </a:extLst>
          </p:cNvPr>
          <p:cNvSpPr>
            <a:spLocks noGrp="1"/>
          </p:cNvSpPr>
          <p:nvPr>
            <p:ph type="sldNum" sz="quarter" idx="12"/>
          </p:nvPr>
        </p:nvSpPr>
        <p:spPr/>
        <p:txBody>
          <a:bodyPr/>
          <a:lstStyle/>
          <a:p>
            <a:fld id="{EF79CD0E-0690-44B9-8B7A-ADA80970D40B}" type="slidenum">
              <a:rPr lang="en-IN" smtClean="0"/>
              <a:t>‹#›</a:t>
            </a:fld>
            <a:endParaRPr lang="en-IN"/>
          </a:p>
        </p:txBody>
      </p:sp>
    </p:spTree>
    <p:extLst>
      <p:ext uri="{BB962C8B-B14F-4D97-AF65-F5344CB8AC3E}">
        <p14:creationId xmlns:p14="http://schemas.microsoft.com/office/powerpoint/2010/main" val="2736946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939F-2DBC-44D0-9B9E-2911173E0D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C0C835-693A-4F0F-B719-A5066B9DAA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BDC115-3CAE-4939-B7A5-F099CFA74F9C}"/>
              </a:ext>
            </a:extLst>
          </p:cNvPr>
          <p:cNvSpPr>
            <a:spLocks noGrp="1"/>
          </p:cNvSpPr>
          <p:nvPr>
            <p:ph type="dt" sz="half" idx="10"/>
          </p:nvPr>
        </p:nvSpPr>
        <p:spPr/>
        <p:txBody>
          <a:bodyPr/>
          <a:lstStyle/>
          <a:p>
            <a:fld id="{06CA7258-D950-4808-98F5-1CDCC1F9A22D}" type="datetimeFigureOut">
              <a:rPr lang="en-IN" smtClean="0"/>
              <a:t>27-04-2022</a:t>
            </a:fld>
            <a:endParaRPr lang="en-IN"/>
          </a:p>
        </p:txBody>
      </p:sp>
      <p:sp>
        <p:nvSpPr>
          <p:cNvPr id="5" name="Footer Placeholder 4">
            <a:extLst>
              <a:ext uri="{FF2B5EF4-FFF2-40B4-BE49-F238E27FC236}">
                <a16:creationId xmlns:a16="http://schemas.microsoft.com/office/drawing/2014/main" id="{1433548E-BB96-4375-9CB1-98E0FC3CC5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F15E86-3C2C-4087-9211-4CDEBAC8BED4}"/>
              </a:ext>
            </a:extLst>
          </p:cNvPr>
          <p:cNvSpPr>
            <a:spLocks noGrp="1"/>
          </p:cNvSpPr>
          <p:nvPr>
            <p:ph type="sldNum" sz="quarter" idx="12"/>
          </p:nvPr>
        </p:nvSpPr>
        <p:spPr/>
        <p:txBody>
          <a:bodyPr/>
          <a:lstStyle/>
          <a:p>
            <a:fld id="{EF79CD0E-0690-44B9-8B7A-ADA80970D40B}" type="slidenum">
              <a:rPr lang="en-IN" smtClean="0"/>
              <a:t>‹#›</a:t>
            </a:fld>
            <a:endParaRPr lang="en-IN"/>
          </a:p>
        </p:txBody>
      </p:sp>
    </p:spTree>
    <p:extLst>
      <p:ext uri="{BB962C8B-B14F-4D97-AF65-F5344CB8AC3E}">
        <p14:creationId xmlns:p14="http://schemas.microsoft.com/office/powerpoint/2010/main" val="2999935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783C-E3CE-4827-916A-653116FFCB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A76631-DCD1-4882-B997-90EB74166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AD7BC7-0E42-4083-AC39-4C95DE9119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176CC1-09EF-4F23-B9B7-DC87E74C40DA}"/>
              </a:ext>
            </a:extLst>
          </p:cNvPr>
          <p:cNvSpPr>
            <a:spLocks noGrp="1"/>
          </p:cNvSpPr>
          <p:nvPr>
            <p:ph type="dt" sz="half" idx="10"/>
          </p:nvPr>
        </p:nvSpPr>
        <p:spPr/>
        <p:txBody>
          <a:bodyPr/>
          <a:lstStyle/>
          <a:p>
            <a:fld id="{06CA7258-D950-4808-98F5-1CDCC1F9A22D}" type="datetimeFigureOut">
              <a:rPr lang="en-IN" smtClean="0"/>
              <a:t>27-04-2022</a:t>
            </a:fld>
            <a:endParaRPr lang="en-IN"/>
          </a:p>
        </p:txBody>
      </p:sp>
      <p:sp>
        <p:nvSpPr>
          <p:cNvPr id="6" name="Footer Placeholder 5">
            <a:extLst>
              <a:ext uri="{FF2B5EF4-FFF2-40B4-BE49-F238E27FC236}">
                <a16:creationId xmlns:a16="http://schemas.microsoft.com/office/drawing/2014/main" id="{A62C686C-F95F-444F-B109-7E8ECDA944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A04D70-C69C-4BB3-AAAC-8DBF7B4C2C7E}"/>
              </a:ext>
            </a:extLst>
          </p:cNvPr>
          <p:cNvSpPr>
            <a:spLocks noGrp="1"/>
          </p:cNvSpPr>
          <p:nvPr>
            <p:ph type="sldNum" sz="quarter" idx="12"/>
          </p:nvPr>
        </p:nvSpPr>
        <p:spPr/>
        <p:txBody>
          <a:bodyPr/>
          <a:lstStyle/>
          <a:p>
            <a:fld id="{EF79CD0E-0690-44B9-8B7A-ADA80970D40B}" type="slidenum">
              <a:rPr lang="en-IN" smtClean="0"/>
              <a:t>‹#›</a:t>
            </a:fld>
            <a:endParaRPr lang="en-IN"/>
          </a:p>
        </p:txBody>
      </p:sp>
    </p:spTree>
    <p:extLst>
      <p:ext uri="{BB962C8B-B14F-4D97-AF65-F5344CB8AC3E}">
        <p14:creationId xmlns:p14="http://schemas.microsoft.com/office/powerpoint/2010/main" val="277315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3B2C-B35F-4C6E-8542-261C7AF62A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7601DF-0B66-42BE-B68E-91DB5C016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25FC9-89C4-4759-A2DA-FE92CD2B2C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69196B-56B3-4906-88EE-8F86F8BC2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8B5D85-6306-4AE0-8C22-EA8F0D1365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A7D81C-33DC-4D25-A598-DD3EAFDD9A8E}"/>
              </a:ext>
            </a:extLst>
          </p:cNvPr>
          <p:cNvSpPr>
            <a:spLocks noGrp="1"/>
          </p:cNvSpPr>
          <p:nvPr>
            <p:ph type="dt" sz="half" idx="10"/>
          </p:nvPr>
        </p:nvSpPr>
        <p:spPr/>
        <p:txBody>
          <a:bodyPr/>
          <a:lstStyle/>
          <a:p>
            <a:fld id="{06CA7258-D950-4808-98F5-1CDCC1F9A22D}" type="datetimeFigureOut">
              <a:rPr lang="en-IN" smtClean="0"/>
              <a:t>27-04-2022</a:t>
            </a:fld>
            <a:endParaRPr lang="en-IN"/>
          </a:p>
        </p:txBody>
      </p:sp>
      <p:sp>
        <p:nvSpPr>
          <p:cNvPr id="8" name="Footer Placeholder 7">
            <a:extLst>
              <a:ext uri="{FF2B5EF4-FFF2-40B4-BE49-F238E27FC236}">
                <a16:creationId xmlns:a16="http://schemas.microsoft.com/office/drawing/2014/main" id="{5AFAAA9D-1B85-4616-9FC9-0A7C10CAC3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548061-659C-42B6-852C-39AA872724CA}"/>
              </a:ext>
            </a:extLst>
          </p:cNvPr>
          <p:cNvSpPr>
            <a:spLocks noGrp="1"/>
          </p:cNvSpPr>
          <p:nvPr>
            <p:ph type="sldNum" sz="quarter" idx="12"/>
          </p:nvPr>
        </p:nvSpPr>
        <p:spPr/>
        <p:txBody>
          <a:bodyPr/>
          <a:lstStyle/>
          <a:p>
            <a:fld id="{EF79CD0E-0690-44B9-8B7A-ADA80970D40B}" type="slidenum">
              <a:rPr lang="en-IN" smtClean="0"/>
              <a:t>‹#›</a:t>
            </a:fld>
            <a:endParaRPr lang="en-IN"/>
          </a:p>
        </p:txBody>
      </p:sp>
    </p:spTree>
    <p:extLst>
      <p:ext uri="{BB962C8B-B14F-4D97-AF65-F5344CB8AC3E}">
        <p14:creationId xmlns:p14="http://schemas.microsoft.com/office/powerpoint/2010/main" val="1555374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AF3-EF17-4684-82FD-C9D108887E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A418A9-6C1C-4384-9F47-3B13B4071B78}"/>
              </a:ext>
            </a:extLst>
          </p:cNvPr>
          <p:cNvSpPr>
            <a:spLocks noGrp="1"/>
          </p:cNvSpPr>
          <p:nvPr>
            <p:ph type="dt" sz="half" idx="10"/>
          </p:nvPr>
        </p:nvSpPr>
        <p:spPr/>
        <p:txBody>
          <a:bodyPr/>
          <a:lstStyle/>
          <a:p>
            <a:fld id="{06CA7258-D950-4808-98F5-1CDCC1F9A22D}" type="datetimeFigureOut">
              <a:rPr lang="en-IN" smtClean="0"/>
              <a:t>27-04-2022</a:t>
            </a:fld>
            <a:endParaRPr lang="en-IN"/>
          </a:p>
        </p:txBody>
      </p:sp>
      <p:sp>
        <p:nvSpPr>
          <p:cNvPr id="4" name="Footer Placeholder 3">
            <a:extLst>
              <a:ext uri="{FF2B5EF4-FFF2-40B4-BE49-F238E27FC236}">
                <a16:creationId xmlns:a16="http://schemas.microsoft.com/office/drawing/2014/main" id="{5563C75A-0F80-4178-A143-6577C457F0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051B9A-CD53-401E-928B-2DCFD54D2C2E}"/>
              </a:ext>
            </a:extLst>
          </p:cNvPr>
          <p:cNvSpPr>
            <a:spLocks noGrp="1"/>
          </p:cNvSpPr>
          <p:nvPr>
            <p:ph type="sldNum" sz="quarter" idx="12"/>
          </p:nvPr>
        </p:nvSpPr>
        <p:spPr/>
        <p:txBody>
          <a:bodyPr/>
          <a:lstStyle/>
          <a:p>
            <a:fld id="{EF79CD0E-0690-44B9-8B7A-ADA80970D40B}" type="slidenum">
              <a:rPr lang="en-IN" smtClean="0"/>
              <a:t>‹#›</a:t>
            </a:fld>
            <a:endParaRPr lang="en-IN"/>
          </a:p>
        </p:txBody>
      </p:sp>
    </p:spTree>
    <p:extLst>
      <p:ext uri="{BB962C8B-B14F-4D97-AF65-F5344CB8AC3E}">
        <p14:creationId xmlns:p14="http://schemas.microsoft.com/office/powerpoint/2010/main" val="369906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039EF-FE7F-4D51-A259-E8FE1938FB65}"/>
              </a:ext>
            </a:extLst>
          </p:cNvPr>
          <p:cNvSpPr>
            <a:spLocks noGrp="1"/>
          </p:cNvSpPr>
          <p:nvPr>
            <p:ph type="dt" sz="half" idx="10"/>
          </p:nvPr>
        </p:nvSpPr>
        <p:spPr/>
        <p:txBody>
          <a:bodyPr/>
          <a:lstStyle/>
          <a:p>
            <a:fld id="{06CA7258-D950-4808-98F5-1CDCC1F9A22D}" type="datetimeFigureOut">
              <a:rPr lang="en-IN" smtClean="0"/>
              <a:t>27-04-2022</a:t>
            </a:fld>
            <a:endParaRPr lang="en-IN"/>
          </a:p>
        </p:txBody>
      </p:sp>
      <p:sp>
        <p:nvSpPr>
          <p:cNvPr id="3" name="Footer Placeholder 2">
            <a:extLst>
              <a:ext uri="{FF2B5EF4-FFF2-40B4-BE49-F238E27FC236}">
                <a16:creationId xmlns:a16="http://schemas.microsoft.com/office/drawing/2014/main" id="{8C0E8828-BDA4-40C8-87B5-2382E5CE5A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020169-BB9F-443C-ACA8-211C4C73BFA1}"/>
              </a:ext>
            </a:extLst>
          </p:cNvPr>
          <p:cNvSpPr>
            <a:spLocks noGrp="1"/>
          </p:cNvSpPr>
          <p:nvPr>
            <p:ph type="sldNum" sz="quarter" idx="12"/>
          </p:nvPr>
        </p:nvSpPr>
        <p:spPr/>
        <p:txBody>
          <a:bodyPr/>
          <a:lstStyle/>
          <a:p>
            <a:fld id="{EF79CD0E-0690-44B9-8B7A-ADA80970D40B}" type="slidenum">
              <a:rPr lang="en-IN" smtClean="0"/>
              <a:t>‹#›</a:t>
            </a:fld>
            <a:endParaRPr lang="en-IN"/>
          </a:p>
        </p:txBody>
      </p:sp>
    </p:spTree>
    <p:extLst>
      <p:ext uri="{BB962C8B-B14F-4D97-AF65-F5344CB8AC3E}">
        <p14:creationId xmlns:p14="http://schemas.microsoft.com/office/powerpoint/2010/main" val="34944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FCEC-CCCA-463F-AC08-1BC4751F5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AB9034-84A6-4121-B74C-C0D5758926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7FC767-BB49-47D6-ADCE-1B1C05733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263DE-311E-4D56-B45C-65A87FBB5CDA}"/>
              </a:ext>
            </a:extLst>
          </p:cNvPr>
          <p:cNvSpPr>
            <a:spLocks noGrp="1"/>
          </p:cNvSpPr>
          <p:nvPr>
            <p:ph type="dt" sz="half" idx="10"/>
          </p:nvPr>
        </p:nvSpPr>
        <p:spPr/>
        <p:txBody>
          <a:bodyPr/>
          <a:lstStyle/>
          <a:p>
            <a:fld id="{06CA7258-D950-4808-98F5-1CDCC1F9A22D}" type="datetimeFigureOut">
              <a:rPr lang="en-IN" smtClean="0"/>
              <a:t>27-04-2022</a:t>
            </a:fld>
            <a:endParaRPr lang="en-IN"/>
          </a:p>
        </p:txBody>
      </p:sp>
      <p:sp>
        <p:nvSpPr>
          <p:cNvPr id="6" name="Footer Placeholder 5">
            <a:extLst>
              <a:ext uri="{FF2B5EF4-FFF2-40B4-BE49-F238E27FC236}">
                <a16:creationId xmlns:a16="http://schemas.microsoft.com/office/drawing/2014/main" id="{F26448D9-206D-4A67-88D0-640FB6CE8E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EB6616-213A-4EC1-93BE-5EC3B24436DA}"/>
              </a:ext>
            </a:extLst>
          </p:cNvPr>
          <p:cNvSpPr>
            <a:spLocks noGrp="1"/>
          </p:cNvSpPr>
          <p:nvPr>
            <p:ph type="sldNum" sz="quarter" idx="12"/>
          </p:nvPr>
        </p:nvSpPr>
        <p:spPr/>
        <p:txBody>
          <a:bodyPr/>
          <a:lstStyle/>
          <a:p>
            <a:fld id="{EF79CD0E-0690-44B9-8B7A-ADA80970D40B}" type="slidenum">
              <a:rPr lang="en-IN" smtClean="0"/>
              <a:t>‹#›</a:t>
            </a:fld>
            <a:endParaRPr lang="en-IN"/>
          </a:p>
        </p:txBody>
      </p:sp>
    </p:spTree>
    <p:extLst>
      <p:ext uri="{BB962C8B-B14F-4D97-AF65-F5344CB8AC3E}">
        <p14:creationId xmlns:p14="http://schemas.microsoft.com/office/powerpoint/2010/main" val="25733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76BE-B175-45C9-944C-EF0DA9B46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49CA99-AEE1-42C1-ACCE-90BB91EE5F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92D9A6-316F-4AC0-8F54-3327BC255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712087-98D6-4EDB-925B-995FFAA68524}"/>
              </a:ext>
            </a:extLst>
          </p:cNvPr>
          <p:cNvSpPr>
            <a:spLocks noGrp="1"/>
          </p:cNvSpPr>
          <p:nvPr>
            <p:ph type="dt" sz="half" idx="10"/>
          </p:nvPr>
        </p:nvSpPr>
        <p:spPr/>
        <p:txBody>
          <a:bodyPr/>
          <a:lstStyle/>
          <a:p>
            <a:fld id="{06CA7258-D950-4808-98F5-1CDCC1F9A22D}" type="datetimeFigureOut">
              <a:rPr lang="en-IN" smtClean="0"/>
              <a:t>27-04-2022</a:t>
            </a:fld>
            <a:endParaRPr lang="en-IN"/>
          </a:p>
        </p:txBody>
      </p:sp>
      <p:sp>
        <p:nvSpPr>
          <p:cNvPr id="6" name="Footer Placeholder 5">
            <a:extLst>
              <a:ext uri="{FF2B5EF4-FFF2-40B4-BE49-F238E27FC236}">
                <a16:creationId xmlns:a16="http://schemas.microsoft.com/office/drawing/2014/main" id="{25ADA333-B3CE-4967-82F8-A88189F537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8A00C9-4ABA-435C-B201-C631C08FB061}"/>
              </a:ext>
            </a:extLst>
          </p:cNvPr>
          <p:cNvSpPr>
            <a:spLocks noGrp="1"/>
          </p:cNvSpPr>
          <p:nvPr>
            <p:ph type="sldNum" sz="quarter" idx="12"/>
          </p:nvPr>
        </p:nvSpPr>
        <p:spPr/>
        <p:txBody>
          <a:bodyPr/>
          <a:lstStyle/>
          <a:p>
            <a:fld id="{EF79CD0E-0690-44B9-8B7A-ADA80970D40B}" type="slidenum">
              <a:rPr lang="en-IN" smtClean="0"/>
              <a:t>‹#›</a:t>
            </a:fld>
            <a:endParaRPr lang="en-IN"/>
          </a:p>
        </p:txBody>
      </p:sp>
    </p:spTree>
    <p:extLst>
      <p:ext uri="{BB962C8B-B14F-4D97-AF65-F5344CB8AC3E}">
        <p14:creationId xmlns:p14="http://schemas.microsoft.com/office/powerpoint/2010/main" val="12484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715BCF-274A-47A8-A482-AD4215ABF3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525AC-E5BB-4649-8346-F01D67734F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08794D-A17A-42A1-9147-583FAD802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A7258-D950-4808-98F5-1CDCC1F9A22D}" type="datetimeFigureOut">
              <a:rPr lang="en-IN" smtClean="0"/>
              <a:t>27-04-2022</a:t>
            </a:fld>
            <a:endParaRPr lang="en-IN"/>
          </a:p>
        </p:txBody>
      </p:sp>
      <p:sp>
        <p:nvSpPr>
          <p:cNvPr id="5" name="Footer Placeholder 4">
            <a:extLst>
              <a:ext uri="{FF2B5EF4-FFF2-40B4-BE49-F238E27FC236}">
                <a16:creationId xmlns:a16="http://schemas.microsoft.com/office/drawing/2014/main" id="{346C3ED9-74EF-4C7D-9801-91762316A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0FFF88-25D1-435B-BD9B-EEBF1F6F3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9CD0E-0690-44B9-8B7A-ADA80970D40B}" type="slidenum">
              <a:rPr lang="en-IN" smtClean="0"/>
              <a:t>‹#›</a:t>
            </a:fld>
            <a:endParaRPr lang="en-IN"/>
          </a:p>
        </p:txBody>
      </p:sp>
    </p:spTree>
    <p:extLst>
      <p:ext uri="{BB962C8B-B14F-4D97-AF65-F5344CB8AC3E}">
        <p14:creationId xmlns:p14="http://schemas.microsoft.com/office/powerpoint/2010/main" val="155363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EB4F-6607-48B8-A53B-623993F69E44}"/>
              </a:ext>
            </a:extLst>
          </p:cNvPr>
          <p:cNvSpPr>
            <a:spLocks noGrp="1"/>
          </p:cNvSpPr>
          <p:nvPr>
            <p:ph type="ctrTitle"/>
          </p:nvPr>
        </p:nvSpPr>
        <p:spPr/>
        <p:txBody>
          <a:bodyPr/>
          <a:lstStyle/>
          <a:p>
            <a:r>
              <a:rPr lang="en-US" dirty="0">
                <a:latin typeface="Arial Black" panose="020B0A04020102020204" pitchFamily="34" charset="0"/>
              </a:rPr>
              <a:t>PLACEMENT</a:t>
            </a:r>
            <a:r>
              <a:rPr lang="en-US" dirty="0"/>
              <a:t> MANAGEMENT SYSTEM</a:t>
            </a:r>
            <a:endParaRPr lang="en-IN" dirty="0"/>
          </a:p>
        </p:txBody>
      </p:sp>
      <p:sp>
        <p:nvSpPr>
          <p:cNvPr id="3" name="Subtitle 2">
            <a:extLst>
              <a:ext uri="{FF2B5EF4-FFF2-40B4-BE49-F238E27FC236}">
                <a16:creationId xmlns:a16="http://schemas.microsoft.com/office/drawing/2014/main" id="{17A9DEBA-BE91-4972-B757-C9ACF1529B4B}"/>
              </a:ext>
            </a:extLst>
          </p:cNvPr>
          <p:cNvSpPr>
            <a:spLocks noGrp="1"/>
          </p:cNvSpPr>
          <p:nvPr>
            <p:ph type="subTitle" idx="1"/>
          </p:nvPr>
        </p:nvSpPr>
        <p:spPr>
          <a:xfrm>
            <a:off x="4061012" y="3429000"/>
            <a:ext cx="9144000" cy="1655762"/>
          </a:xfrm>
        </p:spPr>
        <p:txBody>
          <a:bodyPr/>
          <a:lstStyle/>
          <a:p>
            <a:r>
              <a:rPr lang="en-US" dirty="0"/>
              <a:t>By </a:t>
            </a:r>
            <a:r>
              <a:rPr lang="en-US" dirty="0" err="1"/>
              <a:t>VishakhaPatil</a:t>
            </a:r>
            <a:endParaRPr lang="en-IN" dirty="0"/>
          </a:p>
        </p:txBody>
      </p:sp>
    </p:spTree>
    <p:extLst>
      <p:ext uri="{BB962C8B-B14F-4D97-AF65-F5344CB8AC3E}">
        <p14:creationId xmlns:p14="http://schemas.microsoft.com/office/powerpoint/2010/main" val="255846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65B4-1364-42AF-AA04-1971A97C672E}"/>
              </a:ext>
            </a:extLst>
          </p:cNvPr>
          <p:cNvSpPr>
            <a:spLocks noGrp="1"/>
          </p:cNvSpPr>
          <p:nvPr>
            <p:ph type="title"/>
          </p:nvPr>
        </p:nvSpPr>
        <p:spPr/>
        <p:txBody>
          <a:bodyPr/>
          <a:lstStyle/>
          <a:p>
            <a:r>
              <a:rPr lang="en-US" dirty="0"/>
              <a:t>COMPANY REGISTRATION PAGE</a:t>
            </a:r>
            <a:endParaRPr lang="en-IN" dirty="0"/>
          </a:p>
        </p:txBody>
      </p:sp>
      <p:pic>
        <p:nvPicPr>
          <p:cNvPr id="5" name="Content Placeholder 4">
            <a:extLst>
              <a:ext uri="{FF2B5EF4-FFF2-40B4-BE49-F238E27FC236}">
                <a16:creationId xmlns:a16="http://schemas.microsoft.com/office/drawing/2014/main" id="{8AE9C2E7-6813-4392-A26D-0E9340DCAD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412" y="1825624"/>
            <a:ext cx="8946444" cy="5032375"/>
          </a:xfrm>
        </p:spPr>
      </p:pic>
    </p:spTree>
    <p:extLst>
      <p:ext uri="{BB962C8B-B14F-4D97-AF65-F5344CB8AC3E}">
        <p14:creationId xmlns:p14="http://schemas.microsoft.com/office/powerpoint/2010/main" val="158421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78B3-83B9-4B53-883B-41CE71A3AFEB}"/>
              </a:ext>
            </a:extLst>
          </p:cNvPr>
          <p:cNvSpPr>
            <a:spLocks noGrp="1"/>
          </p:cNvSpPr>
          <p:nvPr>
            <p:ph type="title"/>
          </p:nvPr>
        </p:nvSpPr>
        <p:spPr/>
        <p:txBody>
          <a:bodyPr/>
          <a:lstStyle/>
          <a:p>
            <a:r>
              <a:rPr lang="en-US" dirty="0"/>
              <a:t>USER REGISTRATION PAGE</a:t>
            </a:r>
            <a:endParaRPr lang="en-IN" dirty="0"/>
          </a:p>
        </p:txBody>
      </p:sp>
      <p:pic>
        <p:nvPicPr>
          <p:cNvPr id="5" name="Content Placeholder 4">
            <a:extLst>
              <a:ext uri="{FF2B5EF4-FFF2-40B4-BE49-F238E27FC236}">
                <a16:creationId xmlns:a16="http://schemas.microsoft.com/office/drawing/2014/main" id="{F71581B3-5B85-4250-8C72-B1EA94AABB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101" y="1825624"/>
            <a:ext cx="9121755" cy="5130987"/>
          </a:xfrm>
        </p:spPr>
      </p:pic>
    </p:spTree>
    <p:extLst>
      <p:ext uri="{BB962C8B-B14F-4D97-AF65-F5344CB8AC3E}">
        <p14:creationId xmlns:p14="http://schemas.microsoft.com/office/powerpoint/2010/main" val="342718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3504-199B-40DA-A379-D12980A80648}"/>
              </a:ext>
            </a:extLst>
          </p:cNvPr>
          <p:cNvSpPr>
            <a:spLocks noGrp="1"/>
          </p:cNvSpPr>
          <p:nvPr>
            <p:ph type="title"/>
          </p:nvPr>
        </p:nvSpPr>
        <p:spPr/>
        <p:txBody>
          <a:bodyPr/>
          <a:lstStyle/>
          <a:p>
            <a:r>
              <a:rPr lang="en-IN" dirty="0"/>
              <a:t>User Interface Design</a:t>
            </a:r>
          </a:p>
        </p:txBody>
      </p:sp>
      <p:sp>
        <p:nvSpPr>
          <p:cNvPr id="3" name="Content Placeholder 2">
            <a:extLst>
              <a:ext uri="{FF2B5EF4-FFF2-40B4-BE49-F238E27FC236}">
                <a16:creationId xmlns:a16="http://schemas.microsoft.com/office/drawing/2014/main" id="{0DB01306-57A8-4B46-8C6D-D1B9ECEEE655}"/>
              </a:ext>
            </a:extLst>
          </p:cNvPr>
          <p:cNvSpPr>
            <a:spLocks noGrp="1"/>
          </p:cNvSpPr>
          <p:nvPr>
            <p:ph idx="1"/>
          </p:nvPr>
        </p:nvSpPr>
        <p:spPr/>
        <p:txBody>
          <a:bodyPr>
            <a:normAutofit fontScale="77500" lnSpcReduction="20000"/>
          </a:bodyPr>
          <a:lstStyle/>
          <a:p>
            <a:r>
              <a:rPr lang="en-US" dirty="0"/>
              <a:t>The project JOB PORTAL is a GUI application. It is implemented using Swings in </a:t>
            </a:r>
            <a:r>
              <a:rPr lang="en-US" dirty="0" err="1"/>
              <a:t>Java.GUI</a:t>
            </a:r>
            <a:r>
              <a:rPr lang="en-US" dirty="0"/>
              <a:t> is</a:t>
            </a:r>
          </a:p>
          <a:p>
            <a:r>
              <a:rPr lang="en-US" dirty="0"/>
              <a:t>also known as WIMP interface as it makes use if Window, Icons, Menus and Pointers. Some of</a:t>
            </a:r>
          </a:p>
          <a:p>
            <a:r>
              <a:rPr lang="en-US" dirty="0"/>
              <a:t>the advantages of GUI are:</a:t>
            </a:r>
          </a:p>
          <a:p>
            <a:r>
              <a:rPr lang="en-US" dirty="0"/>
              <a:t> Greater Accessibility – you have more capability at your cursor tip.</a:t>
            </a:r>
          </a:p>
          <a:p>
            <a:r>
              <a:rPr lang="en-US" dirty="0"/>
              <a:t> Lower Cognitive Lode – By having everything laid out in front of you, you don’t have</a:t>
            </a:r>
          </a:p>
          <a:p>
            <a:r>
              <a:rPr lang="en-US" dirty="0"/>
              <a:t>to remember a lot of mundane things (like the proper formatting and the list of text</a:t>
            </a:r>
          </a:p>
          <a:p>
            <a:r>
              <a:rPr lang="en-US" dirty="0"/>
              <a:t>commands needed to copy a document). The GUI takes care of most of that freeing up</a:t>
            </a:r>
          </a:p>
          <a:p>
            <a:r>
              <a:rPr lang="en-US" dirty="0"/>
              <a:t>your mental processing power for the important stuff.</a:t>
            </a:r>
          </a:p>
          <a:p>
            <a:r>
              <a:rPr lang="en-US" dirty="0"/>
              <a:t> Higher Productivity – when you get down to it the GUI is all about </a:t>
            </a:r>
            <a:r>
              <a:rPr lang="en-US" dirty="0" err="1"/>
              <a:t>productiv</a:t>
            </a:r>
            <a:endParaRPr lang="en-US" dirty="0"/>
          </a:p>
          <a:p>
            <a:endParaRPr lang="en-IN" dirty="0"/>
          </a:p>
        </p:txBody>
      </p:sp>
    </p:spTree>
    <p:extLst>
      <p:ext uri="{BB962C8B-B14F-4D97-AF65-F5344CB8AC3E}">
        <p14:creationId xmlns:p14="http://schemas.microsoft.com/office/powerpoint/2010/main" val="291219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6F24-2FEB-4778-8F57-E8CD8CD2288A}"/>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2FDB1FE2-F0D7-4D63-9F32-1B3CA91F0D37}"/>
              </a:ext>
            </a:extLst>
          </p:cNvPr>
          <p:cNvSpPr>
            <a:spLocks noGrp="1"/>
          </p:cNvSpPr>
          <p:nvPr>
            <p:ph idx="1"/>
          </p:nvPr>
        </p:nvSpPr>
        <p:spPr/>
        <p:txBody>
          <a:bodyPr/>
          <a:lstStyle/>
          <a:p>
            <a:r>
              <a:rPr lang="en-US" dirty="0"/>
              <a:t>Implementation is the stage in the project where the theoretical design is turned into a working</a:t>
            </a:r>
          </a:p>
          <a:p>
            <a:r>
              <a:rPr lang="en-US" dirty="0"/>
              <a:t>system. The implementation phase constructs, installs and operates the new system. The most</a:t>
            </a:r>
          </a:p>
          <a:p>
            <a:r>
              <a:rPr lang="en-US" dirty="0"/>
              <a:t>crucial stage in achieving a new successful system is that it will work efficiently and effectively.</a:t>
            </a:r>
          </a:p>
          <a:p>
            <a:r>
              <a:rPr lang="en-US" dirty="0"/>
              <a:t>There are several activities involved while implementing a new project. They are</a:t>
            </a:r>
          </a:p>
          <a:p>
            <a:endParaRPr lang="en-IN" dirty="0"/>
          </a:p>
        </p:txBody>
      </p:sp>
    </p:spTree>
    <p:extLst>
      <p:ext uri="{BB962C8B-B14F-4D97-AF65-F5344CB8AC3E}">
        <p14:creationId xmlns:p14="http://schemas.microsoft.com/office/powerpoint/2010/main" val="236600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B456-DB2D-44C7-85BB-208B52D0C27E}"/>
              </a:ext>
            </a:extLst>
          </p:cNvPr>
          <p:cNvSpPr>
            <a:spLocks noGrp="1"/>
          </p:cNvSpPr>
          <p:nvPr>
            <p:ph type="title"/>
          </p:nvPr>
        </p:nvSpPr>
        <p:spPr/>
        <p:txBody>
          <a:bodyPr/>
          <a:lstStyle/>
          <a:p>
            <a:r>
              <a:rPr lang="en-IN" dirty="0"/>
              <a:t>System Testing</a:t>
            </a:r>
          </a:p>
        </p:txBody>
      </p:sp>
      <p:sp>
        <p:nvSpPr>
          <p:cNvPr id="3" name="Content Placeholder 2">
            <a:extLst>
              <a:ext uri="{FF2B5EF4-FFF2-40B4-BE49-F238E27FC236}">
                <a16:creationId xmlns:a16="http://schemas.microsoft.com/office/drawing/2014/main" id="{07838547-CAE3-4B64-BB0D-103182695D7C}"/>
              </a:ext>
            </a:extLst>
          </p:cNvPr>
          <p:cNvSpPr>
            <a:spLocks noGrp="1"/>
          </p:cNvSpPr>
          <p:nvPr>
            <p:ph idx="1"/>
          </p:nvPr>
        </p:nvSpPr>
        <p:spPr/>
        <p:txBody>
          <a:bodyPr>
            <a:normAutofit fontScale="92500" lnSpcReduction="10000"/>
          </a:bodyPr>
          <a:lstStyle/>
          <a:p>
            <a:r>
              <a:rPr lang="en-US" dirty="0"/>
              <a:t>The testing activities are done in all phases of the life cycle in an iterative software development</a:t>
            </a:r>
          </a:p>
          <a:p>
            <a:r>
              <a:rPr lang="en-US" dirty="0"/>
              <a:t>approach. However, the emphasis on testing activities varies in different phases. The testing</a:t>
            </a:r>
          </a:p>
          <a:p>
            <a:r>
              <a:rPr lang="en-US" dirty="0"/>
              <a:t>process focuses on the logical intervals of the software ensuring that all statements have been</a:t>
            </a:r>
          </a:p>
          <a:p>
            <a:r>
              <a:rPr lang="en-US" dirty="0"/>
              <a:t>tested and on functional interval is conducting tests to uncover errors and ensure that defined</a:t>
            </a:r>
          </a:p>
          <a:p>
            <a:r>
              <a:rPr lang="en-US" dirty="0"/>
              <a:t>input will produce actual results that agree with the required results. Program level testing,</a:t>
            </a:r>
          </a:p>
          <a:p>
            <a:r>
              <a:rPr lang="en-US" dirty="0"/>
              <a:t>modules level testing integrated and carried out.</a:t>
            </a:r>
          </a:p>
          <a:p>
            <a:endParaRPr lang="en-IN" dirty="0"/>
          </a:p>
        </p:txBody>
      </p:sp>
    </p:spTree>
    <p:extLst>
      <p:ext uri="{BB962C8B-B14F-4D97-AF65-F5344CB8AC3E}">
        <p14:creationId xmlns:p14="http://schemas.microsoft.com/office/powerpoint/2010/main" val="27280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0B6E-30FC-45E4-9430-546C1015AA0B}"/>
              </a:ext>
            </a:extLst>
          </p:cNvPr>
          <p:cNvSpPr>
            <a:spLocks noGrp="1"/>
          </p:cNvSpPr>
          <p:nvPr>
            <p:ph type="title"/>
          </p:nvPr>
        </p:nvSpPr>
        <p:spPr/>
        <p:txBody>
          <a:bodyPr/>
          <a:lstStyle/>
          <a:p>
            <a:r>
              <a:rPr lang="en-IN" dirty="0"/>
              <a:t>Future Enhancement</a:t>
            </a:r>
          </a:p>
        </p:txBody>
      </p:sp>
      <p:sp>
        <p:nvSpPr>
          <p:cNvPr id="3" name="Content Placeholder 2">
            <a:extLst>
              <a:ext uri="{FF2B5EF4-FFF2-40B4-BE49-F238E27FC236}">
                <a16:creationId xmlns:a16="http://schemas.microsoft.com/office/drawing/2014/main" id="{55EDD97A-D175-4E1B-A841-EBD405B9FF57}"/>
              </a:ext>
            </a:extLst>
          </p:cNvPr>
          <p:cNvSpPr>
            <a:spLocks noGrp="1"/>
          </p:cNvSpPr>
          <p:nvPr>
            <p:ph idx="1"/>
          </p:nvPr>
        </p:nvSpPr>
        <p:spPr/>
        <p:txBody>
          <a:bodyPr/>
          <a:lstStyle/>
          <a:p>
            <a:r>
              <a:rPr lang="en-US" dirty="0"/>
              <a:t>The propose of this job portal is to automate the existing manual system by the help of computerized equipment and full-fledged computer software requirement, full filling their requirement. So that their valuable data/information can be stored for longer period with easy accessing and manipulation of same. The required software and hardware are easily available and easy to work with.</a:t>
            </a:r>
          </a:p>
          <a:p>
            <a:endParaRPr lang="en-IN" dirty="0"/>
          </a:p>
        </p:txBody>
      </p:sp>
    </p:spTree>
    <p:extLst>
      <p:ext uri="{BB962C8B-B14F-4D97-AF65-F5344CB8AC3E}">
        <p14:creationId xmlns:p14="http://schemas.microsoft.com/office/powerpoint/2010/main" val="108401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191D-6720-46BF-A532-9221EC1DD40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566E08B-F62E-4C97-B97B-06A4101EA2DD}"/>
              </a:ext>
            </a:extLst>
          </p:cNvPr>
          <p:cNvSpPr>
            <a:spLocks noGrp="1"/>
          </p:cNvSpPr>
          <p:nvPr>
            <p:ph idx="1"/>
          </p:nvPr>
        </p:nvSpPr>
        <p:spPr/>
        <p:txBody>
          <a:bodyPr/>
          <a:lstStyle/>
          <a:p>
            <a:r>
              <a:rPr lang="en-US" dirty="0"/>
              <a:t>The wider areas of job searching facilitate the quick and easy access to opportunities. The increasing job opportunities and changing scenario of the business environment today has made more people to search for better career and employers to search for better potential. This situation has prompted many to move to job portals to look for the ways that has been widely accepted and fully useful in job searching. In this sense the job portals assumes greater importance and we could develop such an efficient system which is used by lot many job hunters and employers.</a:t>
            </a:r>
          </a:p>
          <a:p>
            <a:endParaRPr lang="en-IN" dirty="0"/>
          </a:p>
        </p:txBody>
      </p:sp>
    </p:spTree>
    <p:extLst>
      <p:ext uri="{BB962C8B-B14F-4D97-AF65-F5344CB8AC3E}">
        <p14:creationId xmlns:p14="http://schemas.microsoft.com/office/powerpoint/2010/main" val="320598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366D-C5CB-44D8-AF5F-1DE2E7765F5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4D348A4-F5FC-4A65-A71C-FA0EE2360020}"/>
              </a:ext>
            </a:extLst>
          </p:cNvPr>
          <p:cNvSpPr>
            <a:spLocks noGrp="1"/>
          </p:cNvSpPr>
          <p:nvPr>
            <p:ph idx="1"/>
          </p:nvPr>
        </p:nvSpPr>
        <p:spPr/>
        <p:txBody>
          <a:bodyPr>
            <a:normAutofit lnSpcReduction="10000"/>
          </a:bodyPr>
          <a:lstStyle/>
          <a:p>
            <a:r>
              <a:rPr lang="en-US" sz="2000" dirty="0"/>
              <a:t>Whether entering the job market for the first time or re-entering after a break or switching career, job search is a challenging task. But how about tools/applications, making this tedious process look friendly, systematic and easy to reach out, to employers or candidates. Searching and landing up with a dream job is a tedious process for a job seeker and on the opposite hand, connecting with desirable candidates best fit for a job position is a challenging and important work for the employers. This project is aimed at making such challenges much easier despite the geographic location of either the job seeker or the Company. Although a job search portal doesn’t guarantee a job offer, it is the best place for potential candidates and employers to get connected and know more about each other. A job search portal web application comes to rescue at this point where a lot of meaningful time can be saved as well as the cost of advertisements. The entire process of a job search or a candidate search is speeded up. Manual processes get replaced by automated processes. With job search portals the trend of paper resumes gets replaced by online resumes. These resumes are stored in company databases for future references also. Candidates and employers are just a few clicks away to get connected. Another advantage is once the candidate is registered and applies for a position, his/her information stays with the company database for both the present and future use for available positions. The traditional format of recruitments has been overshadowed with the modern simplistic approaches of e-recruitments.</a:t>
            </a:r>
          </a:p>
          <a:p>
            <a:endParaRPr lang="en-IN" sz="2000" dirty="0"/>
          </a:p>
        </p:txBody>
      </p:sp>
    </p:spTree>
    <p:extLst>
      <p:ext uri="{BB962C8B-B14F-4D97-AF65-F5344CB8AC3E}">
        <p14:creationId xmlns:p14="http://schemas.microsoft.com/office/powerpoint/2010/main" val="212851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CBA2-4D6D-4AC2-8792-B339D174C462}"/>
              </a:ext>
            </a:extLst>
          </p:cNvPr>
          <p:cNvSpPr>
            <a:spLocks noGrp="1"/>
          </p:cNvSpPr>
          <p:nvPr>
            <p:ph type="title"/>
          </p:nvPr>
        </p:nvSpPr>
        <p:spPr/>
        <p:txBody>
          <a:bodyPr/>
          <a:lstStyle/>
          <a:p>
            <a:r>
              <a:rPr lang="en-IN" dirty="0"/>
              <a:t> System Analysis</a:t>
            </a:r>
          </a:p>
        </p:txBody>
      </p:sp>
      <p:sp>
        <p:nvSpPr>
          <p:cNvPr id="3" name="Content Placeholder 2">
            <a:extLst>
              <a:ext uri="{FF2B5EF4-FFF2-40B4-BE49-F238E27FC236}">
                <a16:creationId xmlns:a16="http://schemas.microsoft.com/office/drawing/2014/main" id="{6DB0B315-56A7-42C5-B1B5-59449CB74F2C}"/>
              </a:ext>
            </a:extLst>
          </p:cNvPr>
          <p:cNvSpPr>
            <a:spLocks noGrp="1"/>
          </p:cNvSpPr>
          <p:nvPr>
            <p:ph idx="1"/>
          </p:nvPr>
        </p:nvSpPr>
        <p:spPr/>
        <p:txBody>
          <a:bodyPr>
            <a:normAutofit fontScale="55000" lnSpcReduction="20000"/>
          </a:bodyPr>
          <a:lstStyle/>
          <a:p>
            <a:r>
              <a:rPr lang="en-US" dirty="0"/>
              <a:t>During analysis, data collected on the various files, decision points and transactions is handled</a:t>
            </a:r>
          </a:p>
          <a:p>
            <a:r>
              <a:rPr lang="en-US" dirty="0"/>
              <a:t>by the present system. The commonly used tools in the system are Data Flow Diagram,</a:t>
            </a:r>
          </a:p>
          <a:p>
            <a:r>
              <a:rPr lang="en-US" dirty="0"/>
              <a:t>interviews, etc. Training, experience and common sense are required for collection of relevant</a:t>
            </a:r>
          </a:p>
          <a:p>
            <a:r>
              <a:rPr lang="en-US" dirty="0"/>
              <a:t>information needed to develop the system. The success of the system depends largely on how</a:t>
            </a:r>
          </a:p>
          <a:p>
            <a:r>
              <a:rPr lang="en-US" dirty="0"/>
              <a:t>clearly the problem is defined, thoroughly investigated and properly carried out through the</a:t>
            </a:r>
          </a:p>
          <a:p>
            <a:r>
              <a:rPr lang="en-US" dirty="0"/>
              <a:t>choice of solution. A good analysis model should provide not only the mechanisms of problem</a:t>
            </a:r>
          </a:p>
          <a:p>
            <a:r>
              <a:rPr lang="en-US" dirty="0"/>
              <a:t>understanding but also the frame work of the solution. Thus it should be studied thoroughly by</a:t>
            </a:r>
          </a:p>
          <a:p>
            <a:r>
              <a:rPr lang="en-US" dirty="0"/>
              <a:t>collecting data about the system. Then the proposed system should be analyzed thoroughly in</a:t>
            </a:r>
          </a:p>
          <a:p>
            <a:r>
              <a:rPr lang="en-US" dirty="0"/>
              <a:t>accordance with the needs. System analysis can be categorized into five parts.</a:t>
            </a:r>
          </a:p>
          <a:p>
            <a:r>
              <a:rPr lang="en-US" dirty="0"/>
              <a:t> System planning and initial investigation</a:t>
            </a:r>
          </a:p>
          <a:p>
            <a:r>
              <a:rPr lang="en-US" dirty="0"/>
              <a:t> Information Gathering</a:t>
            </a:r>
          </a:p>
          <a:p>
            <a:r>
              <a:rPr lang="en-US" dirty="0"/>
              <a:t> Applying analysis tools for structured analysis</a:t>
            </a:r>
          </a:p>
          <a:p>
            <a:r>
              <a:rPr lang="en-US" dirty="0"/>
              <a:t> Feasibility study</a:t>
            </a:r>
          </a:p>
          <a:p>
            <a:pPr marL="0" indent="0">
              <a:buNone/>
            </a:pPr>
            <a:r>
              <a:rPr lang="en-IN" dirty="0"/>
              <a:t>.         Cos</a:t>
            </a:r>
            <a:r>
              <a:rPr lang="en-US" dirty="0"/>
              <a:t>t/ Benefit </a:t>
            </a:r>
            <a:r>
              <a:rPr lang="en-IN" dirty="0"/>
              <a:t>analysis</a:t>
            </a:r>
            <a:endParaRPr lang="en-US" dirty="0"/>
          </a:p>
          <a:p>
            <a:endParaRPr lang="en-IN" dirty="0"/>
          </a:p>
        </p:txBody>
      </p:sp>
    </p:spTree>
    <p:extLst>
      <p:ext uri="{BB962C8B-B14F-4D97-AF65-F5344CB8AC3E}">
        <p14:creationId xmlns:p14="http://schemas.microsoft.com/office/powerpoint/2010/main" val="55993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10EA-FCA6-496C-A83D-3C094EBED302}"/>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80593E96-1918-4859-B611-10025E9CEF58}"/>
              </a:ext>
            </a:extLst>
          </p:cNvPr>
          <p:cNvSpPr>
            <a:spLocks noGrp="1"/>
          </p:cNvSpPr>
          <p:nvPr>
            <p:ph idx="1"/>
          </p:nvPr>
        </p:nvSpPr>
        <p:spPr/>
        <p:txBody>
          <a:bodyPr>
            <a:normAutofit fontScale="70000" lnSpcReduction="20000"/>
          </a:bodyPr>
          <a:lstStyle/>
          <a:p>
            <a:pPr marL="0" indent="0">
              <a:buNone/>
            </a:pPr>
            <a:r>
              <a:rPr lang="en-US" dirty="0"/>
              <a:t>This project deals with the requirements of a online job portal which is supposed to provide a</a:t>
            </a:r>
          </a:p>
          <a:p>
            <a:pPr marL="0" indent="0">
              <a:buNone/>
            </a:pPr>
            <a:r>
              <a:rPr lang="en-US" dirty="0"/>
              <a:t>online facilities to find jobs. The job portal is required to find different types of jobs in our</a:t>
            </a:r>
          </a:p>
          <a:p>
            <a:pPr marL="0" indent="0">
              <a:buNone/>
            </a:pPr>
            <a:r>
              <a:rPr lang="en-US" dirty="0"/>
              <a:t>website in free of cost .The “Placement management system” is a web application written in Windows operating</a:t>
            </a:r>
          </a:p>
          <a:p>
            <a:pPr marL="0" indent="0">
              <a:buNone/>
            </a:pPr>
            <a:r>
              <a:rPr lang="en-US" dirty="0"/>
              <a:t>systems which is focused in finding jobs . This project is a menu driven project and to make it</a:t>
            </a:r>
          </a:p>
          <a:p>
            <a:pPr marL="0" indent="0">
              <a:buNone/>
            </a:pPr>
            <a:r>
              <a:rPr lang="en-US" dirty="0"/>
              <a:t>user friendly it is implemented in the form of GUI (Graphical User Interface).There are basically</a:t>
            </a:r>
          </a:p>
          <a:p>
            <a:pPr marL="0" indent="0">
              <a:buNone/>
            </a:pPr>
            <a:r>
              <a:rPr lang="en-US" dirty="0"/>
              <a:t>four modules in this project:</a:t>
            </a:r>
          </a:p>
          <a:p>
            <a:pPr marL="0" indent="0">
              <a:buNone/>
            </a:pPr>
            <a:r>
              <a:rPr lang="en-US" dirty="0"/>
              <a:t>LOGIN PAGE</a:t>
            </a:r>
          </a:p>
          <a:p>
            <a:pPr marL="0" indent="0">
              <a:buNone/>
            </a:pPr>
            <a:r>
              <a:rPr lang="en-US" dirty="0"/>
              <a:t>ADMIN LOGIN PAGE</a:t>
            </a:r>
          </a:p>
          <a:p>
            <a:pPr marL="0" indent="0">
              <a:buNone/>
            </a:pPr>
            <a:r>
              <a:rPr lang="en-US" dirty="0"/>
              <a:t>JOBS FILTER PAGE</a:t>
            </a:r>
          </a:p>
          <a:p>
            <a:pPr marL="0" indent="0">
              <a:buNone/>
            </a:pPr>
            <a:r>
              <a:rPr lang="en-US" dirty="0"/>
              <a:t>JOBS POST PAGE</a:t>
            </a:r>
            <a:endParaRPr lang="en-IN" dirty="0"/>
          </a:p>
        </p:txBody>
      </p:sp>
    </p:spTree>
    <p:extLst>
      <p:ext uri="{BB962C8B-B14F-4D97-AF65-F5344CB8AC3E}">
        <p14:creationId xmlns:p14="http://schemas.microsoft.com/office/powerpoint/2010/main" val="137473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DDBF-FFB9-4DEE-8175-8D4D2F7F4B25}"/>
              </a:ext>
            </a:extLst>
          </p:cNvPr>
          <p:cNvSpPr>
            <a:spLocks noGrp="1"/>
          </p:cNvSpPr>
          <p:nvPr>
            <p:ph type="title"/>
          </p:nvPr>
        </p:nvSpPr>
        <p:spPr/>
        <p:txBody>
          <a:bodyPr/>
          <a:lstStyle/>
          <a:p>
            <a:r>
              <a:rPr lang="en-IN" dirty="0"/>
              <a:t>Feasibility Study</a:t>
            </a:r>
          </a:p>
        </p:txBody>
      </p:sp>
      <p:sp>
        <p:nvSpPr>
          <p:cNvPr id="3" name="Content Placeholder 2">
            <a:extLst>
              <a:ext uri="{FF2B5EF4-FFF2-40B4-BE49-F238E27FC236}">
                <a16:creationId xmlns:a16="http://schemas.microsoft.com/office/drawing/2014/main" id="{E4F4C217-6CDC-4589-A51B-EB3388E88FE5}"/>
              </a:ext>
            </a:extLst>
          </p:cNvPr>
          <p:cNvSpPr>
            <a:spLocks noGrp="1"/>
          </p:cNvSpPr>
          <p:nvPr>
            <p:ph idx="1"/>
          </p:nvPr>
        </p:nvSpPr>
        <p:spPr/>
        <p:txBody>
          <a:bodyPr>
            <a:normAutofit fontScale="70000" lnSpcReduction="20000"/>
          </a:bodyPr>
          <a:lstStyle/>
          <a:p>
            <a:r>
              <a:rPr lang="en-IN" dirty="0"/>
              <a:t>Technical feasibility</a:t>
            </a:r>
            <a:endParaRPr lang="en-IN" b="1" dirty="0"/>
          </a:p>
          <a:p>
            <a:endParaRPr lang="en-IN" b="1" dirty="0"/>
          </a:p>
          <a:p>
            <a:pPr marL="0" indent="0">
              <a:buNone/>
            </a:pPr>
            <a:r>
              <a:rPr lang="en-US" dirty="0"/>
              <a:t>The assessment of technical feasibility is based on an outline design of system requirements in</a:t>
            </a:r>
          </a:p>
          <a:p>
            <a:pPr marL="0" indent="0">
              <a:buNone/>
            </a:pPr>
            <a:r>
              <a:rPr lang="en-US" dirty="0"/>
              <a:t>terms of Input, Processes, Output, Fields, Programs, and Procedures. This can be quantified in</a:t>
            </a:r>
          </a:p>
          <a:p>
            <a:pPr marL="0" indent="0">
              <a:buNone/>
            </a:pPr>
            <a:r>
              <a:rPr lang="en-US" dirty="0"/>
              <a:t>terms of volumes of data, trends, frequency of updating, etc. in order to estimate whether the new</a:t>
            </a:r>
          </a:p>
          <a:p>
            <a:pPr marL="0" indent="0">
              <a:buNone/>
            </a:pPr>
            <a:r>
              <a:rPr lang="en-US" dirty="0"/>
              <a:t>system will perform adequately or not. Technological feasibility is carried out to determine</a:t>
            </a:r>
          </a:p>
          <a:p>
            <a:pPr marL="0" indent="0">
              <a:buNone/>
            </a:pPr>
            <a:r>
              <a:rPr lang="en-US" dirty="0"/>
              <a:t>whether the company has the capability, in terms of software, hardware, personnel and expertise,</a:t>
            </a:r>
          </a:p>
          <a:p>
            <a:pPr marL="0" indent="0">
              <a:buNone/>
            </a:pPr>
            <a:r>
              <a:rPr lang="en-US" dirty="0"/>
              <a:t>to handle the completion of the project.</a:t>
            </a:r>
          </a:p>
          <a:p>
            <a:pPr marL="0" indent="0">
              <a:buNone/>
            </a:pPr>
            <a:r>
              <a:rPr lang="en-US" dirty="0"/>
              <a:t>This “JOB PORTAL” serves the requirement of the organization and is very much technically</a:t>
            </a:r>
          </a:p>
          <a:p>
            <a:pPr marL="0" indent="0">
              <a:buNone/>
            </a:pPr>
            <a:r>
              <a:rPr lang="en-US" dirty="0"/>
              <a:t>feasible. It has the technical guarantee and reliability as it has been tested by </a:t>
            </a:r>
            <a:r>
              <a:rPr lang="en-IN" dirty="0"/>
              <a:t>different</a:t>
            </a:r>
            <a:endParaRPr lang="en-US" dirty="0"/>
          </a:p>
          <a:p>
            <a:endParaRPr lang="en-IN" dirty="0"/>
          </a:p>
        </p:txBody>
      </p:sp>
    </p:spTree>
    <p:extLst>
      <p:ext uri="{BB962C8B-B14F-4D97-AF65-F5344CB8AC3E}">
        <p14:creationId xmlns:p14="http://schemas.microsoft.com/office/powerpoint/2010/main" val="372114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A295-77AF-4A57-BE81-663672C16E1A}"/>
              </a:ext>
            </a:extLst>
          </p:cNvPr>
          <p:cNvSpPr>
            <a:spLocks noGrp="1"/>
          </p:cNvSpPr>
          <p:nvPr>
            <p:ph type="title"/>
          </p:nvPr>
        </p:nvSpPr>
        <p:spPr/>
        <p:txBody>
          <a:bodyPr/>
          <a:lstStyle/>
          <a:p>
            <a:r>
              <a:rPr lang="en-IN" dirty="0"/>
              <a:t>Requirement Analysis</a:t>
            </a:r>
          </a:p>
        </p:txBody>
      </p:sp>
      <p:sp>
        <p:nvSpPr>
          <p:cNvPr id="3" name="Content Placeholder 2">
            <a:extLst>
              <a:ext uri="{FF2B5EF4-FFF2-40B4-BE49-F238E27FC236}">
                <a16:creationId xmlns:a16="http://schemas.microsoft.com/office/drawing/2014/main" id="{EEF3BD9E-F197-4745-87FD-255B9C4445AA}"/>
              </a:ext>
            </a:extLst>
          </p:cNvPr>
          <p:cNvSpPr>
            <a:spLocks noGrp="1"/>
          </p:cNvSpPr>
          <p:nvPr>
            <p:ph idx="1"/>
          </p:nvPr>
        </p:nvSpPr>
        <p:spPr/>
        <p:txBody>
          <a:bodyPr/>
          <a:lstStyle/>
          <a:p>
            <a:r>
              <a:rPr lang="en-US" dirty="0"/>
              <a:t>Fact finding </a:t>
            </a:r>
            <a:r>
              <a:rPr lang="en-US" dirty="0" err="1"/>
              <a:t>methodThe</a:t>
            </a:r>
            <a:r>
              <a:rPr lang="en-US" dirty="0"/>
              <a:t> system should be able to interface with existing </a:t>
            </a:r>
            <a:r>
              <a:rPr lang="en-US" dirty="0" err="1"/>
              <a:t>systemThe</a:t>
            </a:r>
            <a:r>
              <a:rPr lang="en-US" dirty="0"/>
              <a:t> system should be </a:t>
            </a:r>
            <a:r>
              <a:rPr lang="en-US" dirty="0" err="1"/>
              <a:t>accurateThe</a:t>
            </a:r>
            <a:r>
              <a:rPr lang="en-US" dirty="0"/>
              <a:t> system should be better than the existing system. -System </a:t>
            </a:r>
            <a:r>
              <a:rPr lang="en-US" dirty="0" err="1"/>
              <a:t>requirementThe</a:t>
            </a:r>
            <a:r>
              <a:rPr lang="en-US" dirty="0"/>
              <a:t> software requirements specification is produced at the culmination of the analysis task. The function and performance allocated to software as part of system engineering are refined by establishing a complete information description, a detailed functional and behavior description and indication of performance requirement and design constraints, appropriate validation criteria and other data pertinent to requirement.	</a:t>
            </a:r>
            <a:endParaRPr lang="en-IN" dirty="0"/>
          </a:p>
          <a:p>
            <a:endParaRPr lang="en-IN" dirty="0"/>
          </a:p>
        </p:txBody>
      </p:sp>
    </p:spTree>
    <p:extLst>
      <p:ext uri="{BB962C8B-B14F-4D97-AF65-F5344CB8AC3E}">
        <p14:creationId xmlns:p14="http://schemas.microsoft.com/office/powerpoint/2010/main" val="366483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CFBE-10BC-4D57-81B9-DFC0E7DBF2D2}"/>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6EB5AAD7-4D77-4FBB-B749-AA7BBC5B59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784" y="1825625"/>
            <a:ext cx="8787072" cy="4942728"/>
          </a:xfrm>
        </p:spPr>
      </p:pic>
    </p:spTree>
    <p:extLst>
      <p:ext uri="{BB962C8B-B14F-4D97-AF65-F5344CB8AC3E}">
        <p14:creationId xmlns:p14="http://schemas.microsoft.com/office/powerpoint/2010/main" val="280031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7733-B5C1-4819-8584-8F7072A448EB}"/>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AA843879-C05F-4E3A-B448-D309ACEDE7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478" y="1825624"/>
            <a:ext cx="9217378" cy="5184775"/>
          </a:xfrm>
        </p:spPr>
      </p:pic>
    </p:spTree>
    <p:extLst>
      <p:ext uri="{BB962C8B-B14F-4D97-AF65-F5344CB8AC3E}">
        <p14:creationId xmlns:p14="http://schemas.microsoft.com/office/powerpoint/2010/main" val="379081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60C7-6232-4D16-B248-58C8D50F1620}"/>
              </a:ext>
            </a:extLst>
          </p:cNvPr>
          <p:cNvSpPr>
            <a:spLocks noGrp="1"/>
          </p:cNvSpPr>
          <p:nvPr>
            <p:ph type="title"/>
          </p:nvPr>
        </p:nvSpPr>
        <p:spPr/>
        <p:txBody>
          <a:bodyPr/>
          <a:lstStyle/>
          <a:p>
            <a:r>
              <a:rPr lang="en-US" dirty="0"/>
              <a:t>LIST OF COMPANIES</a:t>
            </a:r>
            <a:endParaRPr lang="en-IN" dirty="0"/>
          </a:p>
        </p:txBody>
      </p:sp>
      <p:pic>
        <p:nvPicPr>
          <p:cNvPr id="5" name="Content Placeholder 4">
            <a:extLst>
              <a:ext uri="{FF2B5EF4-FFF2-40B4-BE49-F238E27FC236}">
                <a16:creationId xmlns:a16="http://schemas.microsoft.com/office/drawing/2014/main" id="{83158B07-250B-42BE-8235-AF1770EB84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540" y="1825625"/>
            <a:ext cx="9233316" cy="5193740"/>
          </a:xfrm>
        </p:spPr>
      </p:pic>
    </p:spTree>
    <p:extLst>
      <p:ext uri="{BB962C8B-B14F-4D97-AF65-F5344CB8AC3E}">
        <p14:creationId xmlns:p14="http://schemas.microsoft.com/office/powerpoint/2010/main" val="1625598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1266</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Calibri Light</vt:lpstr>
      <vt:lpstr>Office Theme</vt:lpstr>
      <vt:lpstr>PLACEMENT MANAGEMENT SYSTEM</vt:lpstr>
      <vt:lpstr>INTRODUCTION</vt:lpstr>
      <vt:lpstr> System Analysis</vt:lpstr>
      <vt:lpstr>Project Description</vt:lpstr>
      <vt:lpstr>Feasibility Study</vt:lpstr>
      <vt:lpstr>Requirement Analysis</vt:lpstr>
      <vt:lpstr>OUTPUT</vt:lpstr>
      <vt:lpstr>OUTPUT</vt:lpstr>
      <vt:lpstr>LIST OF COMPANIES</vt:lpstr>
      <vt:lpstr>COMPANY REGISTRATION PAGE</vt:lpstr>
      <vt:lpstr>USER REGISTRATION PAGE</vt:lpstr>
      <vt:lpstr>User Interface Design</vt:lpstr>
      <vt:lpstr>IMPLEMENTATION</vt:lpstr>
      <vt:lpstr>System Testing</vt:lpstr>
      <vt:lpstr>Future Enhancement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MANAGEMENT SYSTEM</dc:title>
  <dc:creator>Vishakha Tile</dc:creator>
  <cp:lastModifiedBy>Vishakha Tile</cp:lastModifiedBy>
  <cp:revision>1</cp:revision>
  <dcterms:created xsi:type="dcterms:W3CDTF">2022-04-27T07:06:04Z</dcterms:created>
  <dcterms:modified xsi:type="dcterms:W3CDTF">2022-04-27T07:58:24Z</dcterms:modified>
</cp:coreProperties>
</file>