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Cost of living project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Name- vishakha sharma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Batch- </a:t>
            </a:r>
            <a:r>
              <a:rPr lang="en-I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MIP-DA-08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6B6E-D2DE-3774-6D85-AB35A8D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83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77AE8-84AE-520F-8979-E91064A4B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884905"/>
            <a:ext cx="10058400" cy="4982414"/>
          </a:xfrm>
        </p:spPr>
      </p:pic>
    </p:spTree>
    <p:extLst>
      <p:ext uri="{BB962C8B-B14F-4D97-AF65-F5344CB8AC3E}">
        <p14:creationId xmlns:p14="http://schemas.microsoft.com/office/powerpoint/2010/main" val="266570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22B3-1E0F-73FC-5F22-A617B721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B4C3E-AAF4-D325-5167-351E81395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989013"/>
            <a:ext cx="10140991" cy="5441284"/>
          </a:xfrm>
        </p:spPr>
      </p:pic>
    </p:spTree>
    <p:extLst>
      <p:ext uri="{BB962C8B-B14F-4D97-AF65-F5344CB8AC3E}">
        <p14:creationId xmlns:p14="http://schemas.microsoft.com/office/powerpoint/2010/main" val="288599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0922-D2D3-B0B8-6E09-2AFF995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2F02-AEA4-0DED-CCC5-6EF3FC46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8297"/>
            <a:ext cx="10058400" cy="4010795"/>
          </a:xfrm>
        </p:spPr>
        <p:txBody>
          <a:bodyPr/>
          <a:lstStyle/>
          <a:p>
            <a:r>
              <a:rPr lang="en-US" dirty="0"/>
              <a:t>I have gained valuable experience in:</a:t>
            </a:r>
          </a:p>
          <a:p>
            <a:r>
              <a:rPr lang="en-US" dirty="0"/>
              <a:t>• Data preprocessing and cleaning techniques.</a:t>
            </a:r>
          </a:p>
          <a:p>
            <a:r>
              <a:rPr lang="en-US" dirty="0"/>
              <a:t>• Creating interactive data visualizations using Power BI.</a:t>
            </a:r>
          </a:p>
          <a:p>
            <a:r>
              <a:rPr lang="en-US" dirty="0"/>
              <a:t>• Conducting exploratory data analysis (EDA) to extract insights.</a:t>
            </a:r>
          </a:p>
          <a:p>
            <a:r>
              <a:rPr lang="en-US" dirty="0"/>
              <a:t>• Drawing meaningful conclusions from cost of living data.</a:t>
            </a:r>
          </a:p>
          <a:p>
            <a:r>
              <a:rPr lang="en-US" dirty="0"/>
              <a:t>• Communicating findings effectively through data visualization and interpretation.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27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3C65-8607-9580-62A5-90BCBBCA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108201"/>
            <a:ext cx="7606234" cy="145075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6E40-A3AE-607B-60DD-A4089AA9C3A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834880" y="3776899"/>
            <a:ext cx="1696720" cy="41918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0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1BAB-BD99-CAE2-A344-ED61FCD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6376-C143-1DEB-47EF-D4A10184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project revolves around the analysis of the cost of living in various cities and countries across the</a:t>
            </a:r>
          </a:p>
          <a:p>
            <a:r>
              <a:rPr lang="en-US" dirty="0"/>
              <a:t>globe. The dataset used for this analysis encompasses a wide range of economic indicators, from the</a:t>
            </a:r>
          </a:p>
          <a:p>
            <a:r>
              <a:rPr lang="en-US" dirty="0"/>
              <a:t>price of basic commodities to the cost of housing, transportation, and even entertainment. By</a:t>
            </a:r>
          </a:p>
          <a:p>
            <a:r>
              <a:rPr lang="en-US" dirty="0"/>
              <a:t>harnessing the power of Power BI, we aim to gain valuable insights into the economic disparities</a:t>
            </a:r>
          </a:p>
          <a:p>
            <a:r>
              <a:rPr lang="en-US" dirty="0"/>
              <a:t>between different regions and understand the factors that contribute to the varying costs of living. This</a:t>
            </a:r>
          </a:p>
          <a:p>
            <a:r>
              <a:rPr lang="en-US" dirty="0"/>
              <a:t>project serves as an exercise in data visualization, analysis, and interpretation, offering a comprehensive</a:t>
            </a:r>
          </a:p>
          <a:p>
            <a:r>
              <a:rPr lang="en-US" dirty="0"/>
              <a:t>view of the world's economic landscape.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76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806-59C5-7C41-63E4-A37EB998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0B65-382C-6AC9-9EFA-12778630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What are the cities and countries with the highest and lowest costs of living?</a:t>
            </a:r>
          </a:p>
          <a:p>
            <a:r>
              <a:rPr lang="en-US" dirty="0"/>
              <a:t>• What are the major cost components contributing to the overall cost of living in a region?</a:t>
            </a:r>
          </a:p>
          <a:p>
            <a:r>
              <a:rPr lang="en-US" dirty="0"/>
              <a:t>• How do factors like average salary, housing costs, and transportation expenses correlate with     the cost of living?</a:t>
            </a:r>
          </a:p>
          <a:p>
            <a:r>
              <a:rPr lang="en-US" dirty="0"/>
              <a:t>• Are there any trends or patterns in the data that can help individuals and organizations make   strategic decisions?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6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0173-14BE-748D-0218-CFA77D58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DC7A-01AE-D149-62EF-C46689DC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utilized in this project is sourced from </a:t>
            </a:r>
            <a:r>
              <a:rPr lang="en-US" dirty="0" err="1"/>
              <a:t>Numbeo</a:t>
            </a:r>
            <a:r>
              <a:rPr lang="en-US" dirty="0"/>
              <a:t>, a collaborative online database that provides cost of living information worldwide. It contains 56 columns, including information about cities, countries, and a wide array of cost-related variables, ranging from grocery prices to real estate costs. The dataset is designed to offer a comprehensive view of the economic aspects of various locations, making it a valuable resource for conducting cost of living analyses.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33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FBD5-2F13-6446-E163-2D2766FE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30B5-7DEC-2B78-1107-C84B90C0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dataset consists of the following variables:</a:t>
            </a:r>
          </a:p>
          <a:p>
            <a:r>
              <a:rPr lang="en-US" dirty="0"/>
              <a:t>• City: Name of the city.</a:t>
            </a:r>
          </a:p>
          <a:p>
            <a:r>
              <a:rPr lang="en-US" dirty="0"/>
              <a:t>• Country: Name of the country.</a:t>
            </a:r>
          </a:p>
          <a:p>
            <a:r>
              <a:rPr lang="en-US" dirty="0"/>
              <a:t>• </a:t>
            </a:r>
            <a:r>
              <a:rPr lang="en-US" dirty="0" err="1"/>
              <a:t>ColumnDescription</a:t>
            </a:r>
            <a:endParaRPr lang="en-US" dirty="0"/>
          </a:p>
          <a:p>
            <a:r>
              <a:rPr lang="en-US" dirty="0"/>
              <a:t>• city Name of the city</a:t>
            </a:r>
          </a:p>
          <a:p>
            <a:r>
              <a:rPr lang="en-US" dirty="0"/>
              <a:t>• </a:t>
            </a:r>
            <a:r>
              <a:rPr lang="en-US" dirty="0" err="1"/>
              <a:t>countryName</a:t>
            </a:r>
            <a:r>
              <a:rPr lang="en-US" dirty="0"/>
              <a:t> of the country</a:t>
            </a:r>
          </a:p>
          <a:p>
            <a:r>
              <a:rPr lang="en-US" dirty="0"/>
              <a:t>• x1 Meal, Inexpensive Restaurant (USD)</a:t>
            </a:r>
          </a:p>
          <a:p>
            <a:r>
              <a:rPr lang="en-US" dirty="0"/>
              <a:t>• x2 Meal for 2 People, Mid-range Restaurant, Three-course (USD)</a:t>
            </a:r>
          </a:p>
          <a:p>
            <a:r>
              <a:rPr lang="en-US" dirty="0"/>
              <a:t>• x3 </a:t>
            </a:r>
            <a:r>
              <a:rPr lang="en-US" dirty="0" err="1"/>
              <a:t>McMeal</a:t>
            </a:r>
            <a:r>
              <a:rPr lang="en-US" dirty="0"/>
              <a:t> at McDonalds (or Equivalent Combo Meal) (USD)</a:t>
            </a:r>
          </a:p>
          <a:p>
            <a:r>
              <a:rPr lang="en-US" dirty="0"/>
              <a:t>• x4 Domestic Beer (0.5 liter draught, in restaurants) (USD)</a:t>
            </a:r>
          </a:p>
          <a:p>
            <a:r>
              <a:rPr lang="en-US" dirty="0"/>
              <a:t>• x5 Imported Beer (0.33 liter bottle, in restaurants) (USD)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80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41E8-F87D-213A-AA55-703179B7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97280" y="240884"/>
            <a:ext cx="100584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9FD-95D4-235E-4981-D890E87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8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x6 Cappuccino (regular, in restaurants) (USD)</a:t>
            </a:r>
          </a:p>
          <a:p>
            <a:r>
              <a:rPr lang="en-IN" dirty="0"/>
              <a:t>• x7 Coke/Pepsi (0.33 </a:t>
            </a:r>
            <a:r>
              <a:rPr lang="en-IN" dirty="0" err="1"/>
              <a:t>liter</a:t>
            </a:r>
            <a:r>
              <a:rPr lang="en-IN" dirty="0"/>
              <a:t> bottle, in restaurants) (USD)</a:t>
            </a:r>
          </a:p>
          <a:p>
            <a:r>
              <a:rPr lang="en-IN" dirty="0"/>
              <a:t>• x8 Water (0.33 </a:t>
            </a:r>
            <a:r>
              <a:rPr lang="en-IN" dirty="0" err="1"/>
              <a:t>liter</a:t>
            </a:r>
            <a:r>
              <a:rPr lang="en-IN" dirty="0"/>
              <a:t> bottle, in restaurants) (USD)</a:t>
            </a:r>
          </a:p>
          <a:p>
            <a:r>
              <a:rPr lang="en-IN" dirty="0"/>
              <a:t>• x9 Milk (regular), (1 </a:t>
            </a:r>
            <a:r>
              <a:rPr lang="en-IN" dirty="0" err="1"/>
              <a:t>liter</a:t>
            </a:r>
            <a:r>
              <a:rPr lang="en-IN" dirty="0"/>
              <a:t>) (USD)</a:t>
            </a:r>
          </a:p>
          <a:p>
            <a:r>
              <a:rPr lang="en-IN" dirty="0"/>
              <a:t>• x10 Loaf of Fresh White Bread (500g) (USD)</a:t>
            </a:r>
          </a:p>
          <a:p>
            <a:r>
              <a:rPr lang="en-IN" dirty="0"/>
              <a:t>• x11 Rice (white), (1kg) (USD)</a:t>
            </a:r>
          </a:p>
          <a:p>
            <a:r>
              <a:rPr lang="en-IN" dirty="0"/>
              <a:t>• x12 Eggs (regular) (12) (USD)</a:t>
            </a:r>
          </a:p>
          <a:p>
            <a:r>
              <a:rPr lang="en-IN" dirty="0"/>
              <a:t>• x13 Local Cheese (1kg) (USD)</a:t>
            </a:r>
          </a:p>
          <a:p>
            <a:r>
              <a:rPr lang="en-IN" dirty="0"/>
              <a:t>• x14 Chicken Fillets (1kg) (USD)</a:t>
            </a:r>
          </a:p>
          <a:p>
            <a:r>
              <a:rPr lang="en-IN" dirty="0"/>
              <a:t>• x15 Beef Round (1kg) (or Equivalent Back Leg Red Meat) (USD)</a:t>
            </a:r>
          </a:p>
          <a:p>
            <a:r>
              <a:rPr lang="en-IN" dirty="0"/>
              <a:t>• x16 Apples (1kg) (USD)</a:t>
            </a:r>
          </a:p>
          <a:p>
            <a:r>
              <a:rPr lang="en-IN" dirty="0"/>
              <a:t>• x17 Banana (1kg) (USD)</a:t>
            </a:r>
          </a:p>
          <a:p>
            <a:r>
              <a:rPr lang="en-IN" dirty="0"/>
              <a:t>• x18 Oranges (1kg) (USD)</a:t>
            </a:r>
          </a:p>
          <a:p>
            <a:r>
              <a:rPr lang="en-IN" dirty="0"/>
              <a:t>• x19 Tomato (1kg) (USD</a:t>
            </a:r>
          </a:p>
        </p:txBody>
      </p:sp>
    </p:spTree>
    <p:extLst>
      <p:ext uri="{BB962C8B-B14F-4D97-AF65-F5344CB8AC3E}">
        <p14:creationId xmlns:p14="http://schemas.microsoft.com/office/powerpoint/2010/main" val="206770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8B18-0A89-9100-EDCE-6153970A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76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3030-1B57-5754-CC7E-0427F4F3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9"/>
            <a:ext cx="10058400" cy="553479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• x20 Potato (1kg) (USD)</a:t>
            </a:r>
          </a:p>
          <a:p>
            <a:r>
              <a:rPr lang="en-IN" dirty="0"/>
              <a:t>• x21 Onion (1kg) (USD)</a:t>
            </a:r>
          </a:p>
          <a:p>
            <a:r>
              <a:rPr lang="en-IN" dirty="0"/>
              <a:t>• x22 Lettuce (1 head) (USD)</a:t>
            </a:r>
          </a:p>
          <a:p>
            <a:r>
              <a:rPr lang="en-IN" dirty="0"/>
              <a:t>• x23 Water (1.5 </a:t>
            </a:r>
            <a:r>
              <a:rPr lang="en-IN" dirty="0" err="1"/>
              <a:t>liter</a:t>
            </a:r>
            <a:r>
              <a:rPr lang="en-IN" dirty="0"/>
              <a:t> bottle, at the market) (USD)</a:t>
            </a:r>
          </a:p>
          <a:p>
            <a:r>
              <a:rPr lang="en-IN" dirty="0"/>
              <a:t>• x24 Bottle of Wine (Mid-Range, at the market) (USD)</a:t>
            </a:r>
          </a:p>
          <a:p>
            <a:r>
              <a:rPr lang="en-IN" dirty="0"/>
              <a:t>• x25 Domestic Beer (0.5 </a:t>
            </a:r>
            <a:r>
              <a:rPr lang="en-IN" dirty="0" err="1"/>
              <a:t>liter</a:t>
            </a:r>
            <a:r>
              <a:rPr lang="en-IN" dirty="0"/>
              <a:t> bottle, at the market) (USD)</a:t>
            </a:r>
          </a:p>
          <a:p>
            <a:r>
              <a:rPr lang="en-IN" dirty="0"/>
              <a:t>• x26 Imported Beer (0.33 </a:t>
            </a:r>
            <a:r>
              <a:rPr lang="en-IN" dirty="0" err="1"/>
              <a:t>liter</a:t>
            </a:r>
            <a:r>
              <a:rPr lang="en-IN" dirty="0"/>
              <a:t> bottle, at the market) (USD)</a:t>
            </a:r>
          </a:p>
          <a:p>
            <a:r>
              <a:rPr lang="en-IN" dirty="0"/>
              <a:t>• x27 Cigarettes 20 Pack (Marlboro) (USD)</a:t>
            </a:r>
          </a:p>
          <a:p>
            <a:r>
              <a:rPr lang="en-IN" dirty="0"/>
              <a:t>• x28 One-way Ticket (Local Transport) (USD)</a:t>
            </a:r>
          </a:p>
          <a:p>
            <a:r>
              <a:rPr lang="en-IN" dirty="0"/>
              <a:t>• x29 Monthly Pass (Regular Price) (USD)</a:t>
            </a:r>
          </a:p>
          <a:p>
            <a:r>
              <a:rPr lang="en-IN" dirty="0"/>
              <a:t>• x30 Taxi Start (Normal Tariff) (USD)</a:t>
            </a:r>
          </a:p>
          <a:p>
            <a:r>
              <a:rPr lang="en-IN" dirty="0"/>
              <a:t>• x31 Taxi 1km (Normal Tariff) (USD)</a:t>
            </a:r>
          </a:p>
          <a:p>
            <a:r>
              <a:rPr lang="en-IN" dirty="0"/>
              <a:t>• x32 Taxi 1hour Waiting (Normal Tariff) (USD)</a:t>
            </a:r>
          </a:p>
        </p:txBody>
      </p:sp>
    </p:spTree>
    <p:extLst>
      <p:ext uri="{BB962C8B-B14F-4D97-AF65-F5344CB8AC3E}">
        <p14:creationId xmlns:p14="http://schemas.microsoft.com/office/powerpoint/2010/main" val="44617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DD8-432C-DD23-CE05-7125AAA7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BD91-2865-1E62-0BF9-AC8737A4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8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• x33 Gasoline (1 </a:t>
            </a:r>
            <a:r>
              <a:rPr lang="en-IN" dirty="0" err="1"/>
              <a:t>liter</a:t>
            </a:r>
            <a:r>
              <a:rPr lang="en-IN" dirty="0"/>
              <a:t>) (USD)</a:t>
            </a:r>
          </a:p>
          <a:p>
            <a:r>
              <a:rPr lang="en-IN" dirty="0"/>
              <a:t>• x34 Volkswagen Golf 1.4 90 KW Trendline (Or Equivalent New Car) (USD)</a:t>
            </a:r>
          </a:p>
          <a:p>
            <a:r>
              <a:rPr lang="en-IN" dirty="0"/>
              <a:t>• x35 Toyota Corolla Sedan 1.6l 97kW Comfort (Or Equivalent New Car) (USD)</a:t>
            </a:r>
          </a:p>
          <a:p>
            <a:r>
              <a:rPr lang="en-IN" dirty="0"/>
              <a:t>• x36 Basic (Electricity, Heating, Cooling, Water, Garbage) for 85m2 Apartment (USD)</a:t>
            </a:r>
          </a:p>
          <a:p>
            <a:r>
              <a:rPr lang="en-IN" dirty="0"/>
              <a:t>• x37 1 min. of Prepaid Mobile Tariff Local (No Discounts or Plans) (USD)</a:t>
            </a:r>
          </a:p>
          <a:p>
            <a:r>
              <a:rPr lang="en-IN" dirty="0"/>
              <a:t>• x38 Internet (60 Mbps or More, Unlimited Data, Cable/ADSL) (USD)</a:t>
            </a:r>
          </a:p>
          <a:p>
            <a:r>
              <a:rPr lang="en-IN" dirty="0"/>
              <a:t>• x39 Fitness Club, Monthly Fee for 1 Adult (USD)</a:t>
            </a:r>
          </a:p>
          <a:p>
            <a:r>
              <a:rPr lang="en-IN" dirty="0"/>
              <a:t>• x40 Tennis Court Rent (1 Hour on Weekend) (USD)</a:t>
            </a:r>
          </a:p>
          <a:p>
            <a:r>
              <a:rPr lang="en-IN" dirty="0"/>
              <a:t>• x41 Cinema, International Release, 1 Seat (USD)</a:t>
            </a:r>
          </a:p>
          <a:p>
            <a:r>
              <a:rPr lang="en-IN" dirty="0"/>
              <a:t>• x42 Preschool (or Kindergarten), Full Day, Private, Monthly for 1 Child (USD)</a:t>
            </a:r>
          </a:p>
          <a:p>
            <a:r>
              <a:rPr lang="en-IN" dirty="0"/>
              <a:t>• x43 International Primary School, Yearly for 1 Child (USD)</a:t>
            </a:r>
          </a:p>
          <a:p>
            <a:r>
              <a:rPr lang="en-IN" dirty="0"/>
              <a:t>• x44 1 Pair of Jeans (</a:t>
            </a:r>
            <a:r>
              <a:rPr lang="en-IN" dirty="0" err="1"/>
              <a:t>Levis</a:t>
            </a:r>
            <a:r>
              <a:rPr lang="en-IN" dirty="0"/>
              <a:t> 501 Or Similar) (USD)</a:t>
            </a:r>
          </a:p>
          <a:p>
            <a:r>
              <a:rPr lang="en-IN" dirty="0"/>
              <a:t>• x45 1 Summer Dress in a Chain Store (Zara, H&amp;M, ...) (USD)</a:t>
            </a:r>
          </a:p>
          <a:p>
            <a:r>
              <a:rPr lang="en-IN" dirty="0"/>
              <a:t>• x46 1 Pair of Nike Running Shoes (Mid-Range) (USD)</a:t>
            </a:r>
          </a:p>
        </p:txBody>
      </p:sp>
    </p:spTree>
    <p:extLst>
      <p:ext uri="{BB962C8B-B14F-4D97-AF65-F5344CB8AC3E}">
        <p14:creationId xmlns:p14="http://schemas.microsoft.com/office/powerpoint/2010/main" val="12514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D305-B847-2C93-6F10-A43B38A4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F37D-2B73-1B5E-5AF0-56FF0BF9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x47 1 Pair of Men Leather Business Shoes (USD)</a:t>
            </a:r>
          </a:p>
          <a:p>
            <a:r>
              <a:rPr lang="en-US" dirty="0"/>
              <a:t>• x48 Apartment (1 bedroom) in City Centre (USD)</a:t>
            </a:r>
          </a:p>
          <a:p>
            <a:r>
              <a:rPr lang="en-US" dirty="0"/>
              <a:t>• x49 Apartment (1 bedroom) Outside of Centre (USD)</a:t>
            </a:r>
          </a:p>
          <a:p>
            <a:r>
              <a:rPr lang="en-US" dirty="0"/>
              <a:t>• x50 Apartment (3 bedrooms) in City Centre (USD)</a:t>
            </a:r>
          </a:p>
          <a:p>
            <a:r>
              <a:rPr lang="en-US" dirty="0"/>
              <a:t>• x51 Apartment (3 bedrooms) Outside of Centre (USD)</a:t>
            </a:r>
          </a:p>
          <a:p>
            <a:r>
              <a:rPr lang="en-US" dirty="0"/>
              <a:t>• x52 Price per Square Meter to Buy Apartment in City Centre (USD)</a:t>
            </a:r>
          </a:p>
          <a:p>
            <a:r>
              <a:rPr lang="en-US" dirty="0"/>
              <a:t>• x53 Price per Square Meter to Buy Apartment Outside of Centre (USD)</a:t>
            </a:r>
          </a:p>
          <a:p>
            <a:r>
              <a:rPr lang="en-US" dirty="0"/>
              <a:t>• x54 Average Monthly Net Salary (After Tax) (USD)</a:t>
            </a:r>
          </a:p>
          <a:p>
            <a:r>
              <a:rPr lang="en-US" dirty="0"/>
              <a:t>• x55 Mortgage Interest Rate in Percentages (%), Yearly, for 20 Years Fixed-Rate</a:t>
            </a:r>
          </a:p>
          <a:p>
            <a:r>
              <a:rPr lang="en-US" dirty="0"/>
              <a:t>• </a:t>
            </a:r>
            <a:r>
              <a:rPr lang="en-US" dirty="0" err="1"/>
              <a:t>data_quality</a:t>
            </a:r>
            <a:r>
              <a:rPr lang="en-US" dirty="0"/>
              <a:t> 0 if </a:t>
            </a:r>
            <a:r>
              <a:rPr lang="en-US" dirty="0" err="1"/>
              <a:t>Numbeo</a:t>
            </a:r>
            <a:r>
              <a:rPr lang="en-US" dirty="0"/>
              <a:t> considers that more contributors are needed to increase data</a:t>
            </a:r>
          </a:p>
          <a:p>
            <a:r>
              <a:rPr lang="en-US" dirty="0"/>
              <a:t>quality, else 1data_quality: A binary variable (0 or 1) indicating data quality, with 0 suggesting</a:t>
            </a:r>
          </a:p>
          <a:p>
            <a:r>
              <a:rPr lang="en-US" dirty="0"/>
              <a:t>the need for more contributors and 1 indicating satisfactory data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637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{EE71439C-B83C-4FFD-8DA1-A4CDD3E5EF46}tf22712842_win32</Template>
  <TotalTime>15</TotalTime>
  <Words>1169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Custom</vt:lpstr>
      <vt:lpstr>Cost of living project using Power BI</vt:lpstr>
      <vt:lpstr>INTRODUCTION</vt:lpstr>
      <vt:lpstr>PROBLEM STATEMENT</vt:lpstr>
      <vt:lpstr>Dataset Information:</vt:lpstr>
      <vt:lpstr>Variable Description:</vt:lpstr>
      <vt:lpstr>PowerPoint Presentation</vt:lpstr>
      <vt:lpstr>PowerPoint Presentation</vt:lpstr>
      <vt:lpstr>PowerPoint Presentation</vt:lpstr>
      <vt:lpstr>PowerPoint Presentation</vt:lpstr>
      <vt:lpstr>DATASET</vt:lpstr>
      <vt:lpstr>POWER BI DASHBOARD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project using Power BI</dc:title>
  <dc:creator>vishakha sharma</dc:creator>
  <cp:lastModifiedBy>vishakha sharma</cp:lastModifiedBy>
  <cp:revision>1</cp:revision>
  <dcterms:created xsi:type="dcterms:W3CDTF">2024-05-30T18:05:57Z</dcterms:created>
  <dcterms:modified xsi:type="dcterms:W3CDTF">2024-05-30T18:21:19Z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