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5"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D555166-5DBD-416B-AAC7-0360BA131370}" type="datetimeFigureOut">
              <a:rPr lang="en-US" smtClean="0"/>
              <a:t>11/21/2023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ECB1CF0-DA67-4B17-9956-9BE2C3E41A0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448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555166-5DBD-416B-AAC7-0360BA131370}"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394117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55166-5DBD-416B-AAC7-0360BA131370}"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B1CF0-DA67-4B17-9956-9BE2C3E41A0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4372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55166-5DBD-416B-AAC7-0360BA131370}"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B1CF0-DA67-4B17-9956-9BE2C3E41A0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674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55166-5DBD-416B-AAC7-0360BA131370}"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3613532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55166-5DBD-416B-AAC7-0360BA131370}"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B1CF0-DA67-4B17-9956-9BE2C3E41A0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749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55166-5DBD-416B-AAC7-0360BA131370}"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B1CF0-DA67-4B17-9956-9BE2C3E41A0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0213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555166-5DBD-416B-AAC7-0360BA131370}"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B1CF0-DA67-4B17-9956-9BE2C3E41A0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146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555166-5DBD-416B-AAC7-0360BA131370}"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B1CF0-DA67-4B17-9956-9BE2C3E41A0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728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555166-5DBD-416B-AAC7-0360BA131370}"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201465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55166-5DBD-416B-AAC7-0360BA131370}"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B1CF0-DA67-4B17-9956-9BE2C3E41A0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4661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555166-5DBD-416B-AAC7-0360BA131370}"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1973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555166-5DBD-416B-AAC7-0360BA131370}" type="datetimeFigureOut">
              <a:rPr lang="en-US" smtClean="0"/>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B1CF0-DA67-4B17-9956-9BE2C3E41A0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266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555166-5DBD-416B-AAC7-0360BA131370}" type="datetimeFigureOut">
              <a:rPr lang="en-US" smtClean="0"/>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B1CF0-DA67-4B17-9956-9BE2C3E41A0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7862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55166-5DBD-416B-AAC7-0360BA131370}" type="datetimeFigureOut">
              <a:rPr lang="en-US" smtClean="0"/>
              <a:t>11/21/2023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107921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555166-5DBD-416B-AAC7-0360BA131370}"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B1CF0-DA67-4B17-9956-9BE2C3E41A0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7122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555166-5DBD-416B-AAC7-0360BA131370}"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283747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555166-5DBD-416B-AAC7-0360BA131370}" type="datetimeFigureOut">
              <a:rPr lang="en-US" smtClean="0"/>
              <a:t>11/21/2023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CB1CF0-DA67-4B17-9956-9BE2C3E41A0B}" type="slidenum">
              <a:rPr lang="en-US" smtClean="0"/>
              <a:t>‹#›</a:t>
            </a:fld>
            <a:endParaRPr lang="en-US"/>
          </a:p>
        </p:txBody>
      </p:sp>
    </p:spTree>
    <p:extLst>
      <p:ext uri="{BB962C8B-B14F-4D97-AF65-F5344CB8AC3E}">
        <p14:creationId xmlns:p14="http://schemas.microsoft.com/office/powerpoint/2010/main" val="2113123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huggingface.co/sentence-transformers/paraphrase-MiniLM-L3-v2" TargetMode="External"/><Relationship Id="rId3" Type="http://schemas.openxmlformats.org/officeDocument/2006/relationships/hyperlink" Target="https://arxiv.org/search/cs?searchtype=author&amp;query=Sanh,+V" TargetMode="External"/><Relationship Id="rId7" Type="http://schemas.openxmlformats.org/officeDocument/2006/relationships/hyperlink" Target="https://doi.org/10.48550/arXiv.1910.01108" TargetMode="External"/><Relationship Id="rId2" Type="http://schemas.openxmlformats.org/officeDocument/2006/relationships/hyperlink" Target="https://urn.kb.se/resolve?urn=urn:nbn:se:kth:diva-321357" TargetMode="External"/><Relationship Id="rId1" Type="http://schemas.openxmlformats.org/officeDocument/2006/relationships/slideLayout" Target="../slideLayouts/slideLayout2.xml"/><Relationship Id="rId6" Type="http://schemas.openxmlformats.org/officeDocument/2006/relationships/hyperlink" Target="https://arxiv.org/search/cs?searchtype=author&amp;query=Wolf,+T" TargetMode="External"/><Relationship Id="rId5" Type="http://schemas.openxmlformats.org/officeDocument/2006/relationships/hyperlink" Target="https://arxiv.org/search/cs?searchtype=author&amp;query=Chaumond,+J" TargetMode="External"/><Relationship Id="rId4" Type="http://schemas.openxmlformats.org/officeDocument/2006/relationships/hyperlink" Target="https://arxiv.org/search/cs?searchtype=author&amp;query=Debut,+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5876" y="1391058"/>
            <a:ext cx="9144000" cy="682686"/>
          </a:xfrm>
        </p:spPr>
        <p:txBody>
          <a:bodyPr>
            <a:noAutofit/>
          </a:bodyPr>
          <a:lstStyle/>
          <a:p>
            <a:pPr>
              <a:lnSpc>
                <a:spcPct val="100000"/>
              </a:lnSpc>
            </a:pPr>
            <a:r>
              <a:rPr lang="en-US" sz="3200" dirty="0">
                <a:latin typeface="Bookman Old Style" panose="02050604050505020204" pitchFamily="18" charset="0"/>
              </a:rPr>
              <a:t>Government College of Engineering, </a:t>
            </a:r>
            <a:r>
              <a:rPr lang="en-US" sz="3200" dirty="0" err="1">
                <a:latin typeface="Bookman Old Style" panose="02050604050505020204" pitchFamily="18" charset="0"/>
              </a:rPr>
              <a:t>Karad</a:t>
            </a:r>
            <a:br>
              <a:rPr lang="en-US" sz="3200" dirty="0">
                <a:latin typeface="Bookman Old Style" panose="02050604050505020204" pitchFamily="18" charset="0"/>
              </a:rPr>
            </a:br>
            <a:r>
              <a:rPr lang="en-US" sz="2000" dirty="0">
                <a:latin typeface="Bookman Old Style" panose="02050604050505020204" pitchFamily="18" charset="0"/>
              </a:rPr>
              <a:t>(An Autonomous Institute of Government of Maharashtra)</a:t>
            </a:r>
            <a:br>
              <a:rPr lang="mr-IN" sz="2000" dirty="0">
                <a:latin typeface="Bookman Old Style" panose="02050604050505020204" pitchFamily="18" charset="0"/>
              </a:rPr>
            </a:br>
            <a:br>
              <a:rPr lang="mr-IN" sz="2000" dirty="0">
                <a:latin typeface="Bookman Old Style" panose="02050604050505020204" pitchFamily="18" charset="0"/>
              </a:rPr>
            </a:br>
            <a:r>
              <a:rPr lang="mr-IN" sz="2000" b="1" dirty="0">
                <a:latin typeface="Bookman Old Style" panose="02050604050505020204" pitchFamily="18" charset="0"/>
              </a:rPr>
              <a:t>Department of Information Technology</a:t>
            </a:r>
            <a:br>
              <a:rPr lang="en-US" sz="2000" dirty="0">
                <a:latin typeface="Bookman Old Style" panose="02050604050505020204" pitchFamily="18" charset="0"/>
              </a:rPr>
            </a:br>
            <a:endParaRPr lang="en-US" sz="3600" dirty="0">
              <a:latin typeface="Bookman Old Style" panose="02050604050505020204" pitchFamily="18" charset="0"/>
            </a:endParaRPr>
          </a:p>
        </p:txBody>
      </p:sp>
      <p:sp>
        <p:nvSpPr>
          <p:cNvPr id="3" name="Subtitle 2"/>
          <p:cNvSpPr>
            <a:spLocks noGrp="1"/>
          </p:cNvSpPr>
          <p:nvPr>
            <p:ph type="subTitle" idx="1"/>
          </p:nvPr>
        </p:nvSpPr>
        <p:spPr>
          <a:xfrm>
            <a:off x="285008" y="1716088"/>
            <a:ext cx="11459688" cy="4518457"/>
          </a:xfrm>
        </p:spPr>
        <p:txBody>
          <a:bodyPr>
            <a:normAutofit/>
          </a:bodyPr>
          <a:lstStyle/>
          <a:p>
            <a:pPr>
              <a:lnSpc>
                <a:spcPct val="150000"/>
              </a:lnSpc>
            </a:pPr>
            <a:r>
              <a:rPr lang="mr-IN" dirty="0">
                <a:latin typeface="Bookman Old Style" panose="02050604050505020204" pitchFamily="18" charset="0"/>
              </a:rPr>
              <a:t>F</a:t>
            </a:r>
            <a:r>
              <a:rPr lang="en-US" dirty="0" err="1">
                <a:latin typeface="Bookman Old Style" panose="02050604050505020204" pitchFamily="18" charset="0"/>
              </a:rPr>
              <a:t>i</a:t>
            </a:r>
            <a:r>
              <a:rPr lang="mr-IN" dirty="0">
                <a:latin typeface="Bookman Old Style" panose="02050604050505020204" pitchFamily="18" charset="0"/>
              </a:rPr>
              <a:t>nal Year B.Tech. [</a:t>
            </a:r>
            <a:r>
              <a:rPr lang="en-US" dirty="0">
                <a:latin typeface="Bookman Old Style" panose="02050604050505020204" pitchFamily="18" charset="0"/>
              </a:rPr>
              <a:t>Winter</a:t>
            </a:r>
            <a:r>
              <a:rPr lang="mr-IN" dirty="0">
                <a:latin typeface="Bookman Old Style" panose="02050604050505020204" pitchFamily="18" charset="0"/>
              </a:rPr>
              <a:t>-2022]</a:t>
            </a:r>
          </a:p>
          <a:p>
            <a:pPr>
              <a:lnSpc>
                <a:spcPct val="150000"/>
              </a:lnSpc>
            </a:pPr>
            <a:r>
              <a:rPr lang="en-US" b="1" u="sng" dirty="0">
                <a:effectLst>
                  <a:outerShdw blurRad="38100" dist="38100" dir="2700000" algn="tl">
                    <a:srgbClr val="000000">
                      <a:alpha val="43137"/>
                    </a:srgbClr>
                  </a:outerShdw>
                </a:effectLst>
                <a:latin typeface="Bookman Old Style" panose="02050604050505020204" pitchFamily="18" charset="0"/>
              </a:rPr>
              <a:t>Seminar IT2711</a:t>
            </a:r>
          </a:p>
          <a:p>
            <a:pPr>
              <a:lnSpc>
                <a:spcPct val="150000"/>
              </a:lnSpc>
            </a:pPr>
            <a:r>
              <a:rPr lang="mr-IN" sz="2400" b="1" dirty="0">
                <a:latin typeface="Bookman Old Style" panose="02050604050505020204" pitchFamily="18" charset="0"/>
              </a:rPr>
              <a:t>REVIEW – I</a:t>
            </a:r>
            <a:r>
              <a:rPr lang="en-US" sz="2400" b="1" dirty="0">
                <a:latin typeface="Bookman Old Style" panose="02050604050505020204" pitchFamily="18" charset="0"/>
              </a:rPr>
              <a:t>I</a:t>
            </a:r>
          </a:p>
          <a:p>
            <a:pPr>
              <a:lnSpc>
                <a:spcPct val="150000"/>
              </a:lnSpc>
            </a:pPr>
            <a:r>
              <a:rPr lang="mr-IN" sz="2000" b="1" dirty="0">
                <a:latin typeface="Bookman Old Style" panose="02050604050505020204" pitchFamily="18" charset="0"/>
              </a:rPr>
              <a:t>Title:</a:t>
            </a:r>
            <a:r>
              <a:rPr lang="en-US" sz="2000" b="1" dirty="0">
                <a:latin typeface="Bookman Old Style" panose="020506040505050202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Question Paper Moderation</a:t>
            </a:r>
            <a:endParaRPr lang="mr-IN" b="1" dirty="0">
              <a:latin typeface="Bookman Old Style" panose="02050604050505020204" pitchFamily="18" charset="0"/>
            </a:endParaRPr>
          </a:p>
          <a:p>
            <a:pPr algn="l"/>
            <a:endParaRPr lang="mr-IN" sz="1800" b="1" dirty="0">
              <a:latin typeface="Bookman Old Style" panose="02050604050505020204" pitchFamily="18" charset="0"/>
            </a:endParaRPr>
          </a:p>
          <a:p>
            <a:pPr algn="l"/>
            <a:endParaRPr lang="mr-IN" sz="1900" b="1" dirty="0">
              <a:latin typeface="Bookman Old Style" panose="02050604050505020204" pitchFamily="18" charset="0"/>
            </a:endParaRPr>
          </a:p>
          <a:p>
            <a:pPr marL="457200" indent="-457200" algn="l">
              <a:buAutoNum type="arabicPeriod"/>
            </a:pPr>
            <a:endParaRPr lang="en-US" sz="1900" b="1" dirty="0">
              <a:latin typeface="Bookman Old Style" panose="020506040505050202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75013" y="126764"/>
            <a:ext cx="1282906" cy="1216241"/>
          </a:xfrm>
          <a:prstGeom prst="rect">
            <a:avLst/>
          </a:prstGeom>
          <a:noFill/>
          <a:ln>
            <a:noFill/>
          </a:ln>
        </p:spPr>
      </p:pic>
      <p:graphicFrame>
        <p:nvGraphicFramePr>
          <p:cNvPr id="6" name="Table 5"/>
          <p:cNvGraphicFramePr>
            <a:graphicFrameLocks noGrp="1"/>
          </p:cNvGraphicFramePr>
          <p:nvPr>
            <p:extLst>
              <p:ext uri="{D42A27DB-BD31-4B8C-83A1-F6EECF244321}">
                <p14:modId xmlns:p14="http://schemas.microsoft.com/office/powerpoint/2010/main" val="2417433783"/>
              </p:ext>
            </p:extLst>
          </p:nvPr>
        </p:nvGraphicFramePr>
        <p:xfrm>
          <a:off x="475013" y="4353796"/>
          <a:ext cx="10984674" cy="2377440"/>
        </p:xfrm>
        <a:graphic>
          <a:graphicData uri="http://schemas.openxmlformats.org/drawingml/2006/table">
            <a:tbl>
              <a:tblPr firstRow="1" bandRow="1">
                <a:tableStyleId>{5C22544A-7EE6-4342-B048-85BDC9FD1C3A}</a:tableStyleId>
              </a:tblPr>
              <a:tblGrid>
                <a:gridCol w="3195696">
                  <a:extLst>
                    <a:ext uri="{9D8B030D-6E8A-4147-A177-3AD203B41FA5}">
                      <a16:colId xmlns:a16="http://schemas.microsoft.com/office/drawing/2014/main" val="20000"/>
                    </a:ext>
                  </a:extLst>
                </a:gridCol>
                <a:gridCol w="2846001">
                  <a:extLst>
                    <a:ext uri="{9D8B030D-6E8A-4147-A177-3AD203B41FA5}">
                      <a16:colId xmlns:a16="http://schemas.microsoft.com/office/drawing/2014/main" val="20001"/>
                    </a:ext>
                  </a:extLst>
                </a:gridCol>
                <a:gridCol w="4942977">
                  <a:extLst>
                    <a:ext uri="{9D8B030D-6E8A-4147-A177-3AD203B41FA5}">
                      <a16:colId xmlns:a16="http://schemas.microsoft.com/office/drawing/2014/main" val="20002"/>
                    </a:ext>
                  </a:extLst>
                </a:gridCol>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mr-IN" sz="1800" b="1" dirty="0">
                          <a:latin typeface="Bookman Old Style" panose="02050604050505020204" pitchFamily="18" charset="0"/>
                        </a:rPr>
                        <a:t>Name of Guide: </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mr-IN" sz="1800" b="1" dirty="0">
                          <a:latin typeface="Bookman Old Style" panose="02050604050505020204" pitchFamily="18" charset="0"/>
                        </a:rPr>
                        <a:t>Group No:</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mr-IN" sz="1800" b="1" dirty="0">
                          <a:latin typeface="Bookman Old Style" panose="02050604050505020204" pitchFamily="18" charset="0"/>
                        </a:rPr>
                        <a:t>Group Members:</a:t>
                      </a:r>
                    </a:p>
                    <a:p>
                      <a:pPr algn="ctr"/>
                      <a:endParaRPr lang="en-US" dirty="0"/>
                    </a:p>
                  </a:txBody>
                  <a:tcPr/>
                </a:tc>
                <a:extLst>
                  <a:ext uri="{0D108BD9-81ED-4DB2-BD59-A6C34878D82A}">
                    <a16:rowId xmlns:a16="http://schemas.microsoft.com/office/drawing/2014/main" val="10000"/>
                  </a:ext>
                </a:extLst>
              </a:tr>
              <a:tr h="370840">
                <a:tc>
                  <a:txBody>
                    <a:bodyPr/>
                    <a:lstStyle/>
                    <a:p>
                      <a:r>
                        <a:rPr lang="en-US" sz="3200" b="1" dirty="0"/>
                        <a:t>Dr. B. S. Yelure</a:t>
                      </a:r>
                    </a:p>
                  </a:txBody>
                  <a:tcPr/>
                </a:tc>
                <a:tc>
                  <a:txBody>
                    <a:bodyPr/>
                    <a:lstStyle/>
                    <a:p>
                      <a:r>
                        <a:rPr lang="en-US" dirty="0"/>
                        <a:t>                       </a:t>
                      </a:r>
                      <a:r>
                        <a:rPr lang="en-US" sz="3600" b="1" dirty="0"/>
                        <a:t>6</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Bookman Old Style" panose="02050604050505020204" pitchFamily="18" charset="0"/>
                        </a:rPr>
                        <a:t>Shubham Sanjay Pawar </a:t>
                      </a:r>
                      <a:r>
                        <a:rPr lang="mr-IN" sz="1800" dirty="0">
                          <a:latin typeface="Bookman Old Style" panose="02050604050505020204" pitchFamily="18" charset="0"/>
                        </a:rPr>
                        <a:t>[</a:t>
                      </a:r>
                      <a:r>
                        <a:rPr lang="en-US" sz="1800" dirty="0">
                          <a:latin typeface="Bookman Old Style" panose="02050604050505020204" pitchFamily="18" charset="0"/>
                        </a:rPr>
                        <a:t>20141236]</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Bookman Old Style" panose="02050604050505020204" pitchFamily="18" charset="0"/>
                        </a:rPr>
                        <a:t>Vishal </a:t>
                      </a:r>
                      <a:r>
                        <a:rPr lang="en-US" sz="1800" dirty="0" err="1">
                          <a:latin typeface="Bookman Old Style" panose="02050604050505020204" pitchFamily="18" charset="0"/>
                        </a:rPr>
                        <a:t>Hindurao</a:t>
                      </a:r>
                      <a:r>
                        <a:rPr lang="en-US" sz="1800" dirty="0">
                          <a:latin typeface="Bookman Old Style" panose="02050604050505020204" pitchFamily="18" charset="0"/>
                        </a:rPr>
                        <a:t> </a:t>
                      </a:r>
                      <a:r>
                        <a:rPr lang="en-US" sz="1800" dirty="0" err="1">
                          <a:latin typeface="Bookman Old Style" panose="02050604050505020204" pitchFamily="18" charset="0"/>
                        </a:rPr>
                        <a:t>Kamble</a:t>
                      </a:r>
                      <a:r>
                        <a:rPr lang="en-US" sz="1800" dirty="0">
                          <a:latin typeface="Bookman Old Style" panose="02050604050505020204" pitchFamily="18" charset="0"/>
                        </a:rPr>
                        <a:t> [20141234]</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Bookman Old Style" panose="02050604050505020204" pitchFamily="18" charset="0"/>
                        </a:rPr>
                        <a:t>Mohsina Akbar </a:t>
                      </a:r>
                      <a:r>
                        <a:rPr lang="en-US" sz="1800" dirty="0" err="1">
                          <a:latin typeface="Bookman Old Style" panose="02050604050505020204" pitchFamily="18" charset="0"/>
                        </a:rPr>
                        <a:t>Mulani</a:t>
                      </a:r>
                      <a:r>
                        <a:rPr lang="en-US" sz="1800" dirty="0">
                          <a:latin typeface="Bookman Old Style" panose="02050604050505020204" pitchFamily="18" charset="0"/>
                        </a:rPr>
                        <a:t> [20141152]</a:t>
                      </a:r>
                      <a:endParaRPr lang="mr-IN" sz="1800" dirty="0">
                        <a:latin typeface="Bookman Old Style" panose="02050604050505020204" pitchFamily="18" charset="0"/>
                      </a:endParaRPr>
                    </a:p>
                    <a:p>
                      <a:r>
                        <a:rPr lang="en-US" sz="1800" dirty="0">
                          <a:latin typeface="Bookman Old Style" panose="02050604050505020204" pitchFamily="18" charset="0"/>
                        </a:rPr>
                        <a:t>Shridhar </a:t>
                      </a:r>
                      <a:r>
                        <a:rPr lang="en-US" sz="1800" dirty="0" err="1">
                          <a:latin typeface="Bookman Old Style" panose="02050604050505020204" pitchFamily="18" charset="0"/>
                        </a:rPr>
                        <a:t>Rambhau</a:t>
                      </a:r>
                      <a:r>
                        <a:rPr lang="en-US" sz="1800" dirty="0">
                          <a:latin typeface="Bookman Old Style" panose="02050604050505020204" pitchFamily="18" charset="0"/>
                        </a:rPr>
                        <a:t> </a:t>
                      </a:r>
                      <a:r>
                        <a:rPr lang="en-US" sz="1800" dirty="0" err="1">
                          <a:latin typeface="Bookman Old Style" panose="02050604050505020204" pitchFamily="18" charset="0"/>
                        </a:rPr>
                        <a:t>Atram</a:t>
                      </a:r>
                      <a:r>
                        <a:rPr lang="en-US" sz="1800" dirty="0">
                          <a:latin typeface="Bookman Old Style" panose="02050604050505020204" pitchFamily="18" charset="0"/>
                        </a:rPr>
                        <a:t> [20141238]</a:t>
                      </a:r>
                      <a:endParaRPr lang="mr-IN" sz="1800" dirty="0">
                        <a:latin typeface="Bookman Old Style" panose="02050604050505020204" pitchFamily="18" charset="0"/>
                      </a:endParaRPr>
                    </a:p>
                    <a:p>
                      <a:r>
                        <a:rPr lang="en-US" sz="1800" dirty="0">
                          <a:latin typeface="Bookman Old Style" panose="02050604050505020204" pitchFamily="18" charset="0"/>
                        </a:rPr>
                        <a:t>Hritik Pandurang Parbat [20141218]</a:t>
                      </a:r>
                      <a:endParaRPr lang="mr-IN" sz="1800" dirty="0">
                        <a:latin typeface="Bookman Old Style" panose="02050604050505020204" pitchFamily="18" charset="0"/>
                      </a:endParaRPr>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11203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4445B-84F3-5CBD-B34D-991ABFCDC004}"/>
              </a:ext>
            </a:extLst>
          </p:cNvPr>
          <p:cNvSpPr>
            <a:spLocks noGrp="1"/>
          </p:cNvSpPr>
          <p:nvPr>
            <p:ph type="title"/>
          </p:nvPr>
        </p:nvSpPr>
        <p:spPr/>
        <p:txBody>
          <a:bodyPr/>
          <a:lstStyle/>
          <a:p>
            <a:r>
              <a:rPr lang="en-IN" sz="4400" b="1" dirty="0">
                <a:effectLst/>
              </a:rPr>
              <a:t>References</a:t>
            </a:r>
            <a:endParaRPr lang="en-IN" dirty="0"/>
          </a:p>
        </p:txBody>
      </p:sp>
      <p:sp>
        <p:nvSpPr>
          <p:cNvPr id="3" name="Content Placeholder 2">
            <a:extLst>
              <a:ext uri="{FF2B5EF4-FFF2-40B4-BE49-F238E27FC236}">
                <a16:creationId xmlns:a16="http://schemas.microsoft.com/office/drawing/2014/main" id="{74599EE5-1119-E416-A5E7-741712B0C86E}"/>
              </a:ext>
            </a:extLst>
          </p:cNvPr>
          <p:cNvSpPr>
            <a:spLocks noGrp="1"/>
          </p:cNvSpPr>
          <p:nvPr>
            <p:ph idx="1"/>
          </p:nvPr>
        </p:nvSpPr>
        <p:spPr>
          <a:xfrm>
            <a:off x="999565" y="2437077"/>
            <a:ext cx="10515600" cy="3813641"/>
          </a:xfrm>
        </p:spPr>
        <p:txBody>
          <a:bodyPr>
            <a:normAutofit fontScale="85000" lnSpcReduction="10000"/>
          </a:bodyPr>
          <a:lstStyle/>
          <a:p>
            <a:pPr>
              <a:lnSpc>
                <a:spcPct val="170000"/>
              </a:lnSpc>
            </a:pPr>
            <a:r>
              <a:rPr lang="en-IN" sz="1200" dirty="0">
                <a:solidFill>
                  <a:srgbClr val="000000"/>
                </a:solidFill>
                <a:effectLst/>
                <a:latin typeface="Times New Roman" panose="02020603050405020304" pitchFamily="18" charset="0"/>
                <a:ea typeface="Times New Roman" panose="02020603050405020304" pitchFamily="18" charset="0"/>
              </a:rPr>
              <a:t>JING JIANG, LI ZHANG AND LITING WANG “Duplicate Question Detection with Deep Learning in Stack Overflow” (2020). [DOI:10.1109/ACCESS.2020.2968391]      </a:t>
            </a:r>
          </a:p>
          <a:p>
            <a:pPr>
              <a:lnSpc>
                <a:spcPct val="170000"/>
              </a:lnSpc>
            </a:pPr>
            <a:r>
              <a:rPr lang="en-IN" sz="1200" dirty="0">
                <a:solidFill>
                  <a:srgbClr val="000000"/>
                </a:solidFill>
                <a:effectLst/>
                <a:latin typeface="Times New Roman" panose="02020603050405020304" pitchFamily="18" charset="0"/>
                <a:ea typeface="Times New Roman" panose="02020603050405020304" pitchFamily="18" charset="0"/>
              </a:rPr>
              <a:t> Ms. </a:t>
            </a:r>
            <a:r>
              <a:rPr lang="en-IN" sz="1200" dirty="0" err="1">
                <a:solidFill>
                  <a:srgbClr val="000000"/>
                </a:solidFill>
                <a:effectLst/>
                <a:latin typeface="Times New Roman" panose="02020603050405020304" pitchFamily="18" charset="0"/>
                <a:ea typeface="Times New Roman" panose="02020603050405020304" pitchFamily="18" charset="0"/>
              </a:rPr>
              <a:t>Vishwaja</a:t>
            </a:r>
            <a:r>
              <a:rPr lang="en-IN" sz="1200" dirty="0">
                <a:solidFill>
                  <a:srgbClr val="000000"/>
                </a:solidFill>
                <a:effectLst/>
                <a:latin typeface="Times New Roman" panose="02020603050405020304" pitchFamily="18" charset="0"/>
                <a:ea typeface="Times New Roman" panose="02020603050405020304" pitchFamily="18" charset="0"/>
              </a:rPr>
              <a:t> M. Tambakhe, Dr. Kishor P. Wag “Review on Exploring Similarity between two Questions using Machine Learning”. [DOI: https://doi.org/10.32628/CSEIT217360]  </a:t>
            </a:r>
          </a:p>
          <a:p>
            <a:pPr>
              <a:lnSpc>
                <a:spcPct val="170000"/>
              </a:lnSpc>
            </a:pPr>
            <a:r>
              <a:rPr lang="en-IN" sz="1200" dirty="0">
                <a:solidFill>
                  <a:srgbClr val="000000"/>
                </a:solidFill>
                <a:effectLst/>
                <a:latin typeface="Times New Roman" panose="02020603050405020304" pitchFamily="18" charset="0"/>
                <a:ea typeface="Times New Roman" panose="02020603050405020304" pitchFamily="18" charset="0"/>
              </a:rPr>
              <a:t>R. Rishickesh, R.P. Ram Kumar, A. </a:t>
            </a:r>
            <a:r>
              <a:rPr lang="en-IN" sz="1200" dirty="0" err="1">
                <a:solidFill>
                  <a:srgbClr val="000000"/>
                </a:solidFill>
                <a:effectLst/>
                <a:latin typeface="Times New Roman" panose="02020603050405020304" pitchFamily="18" charset="0"/>
                <a:ea typeface="Times New Roman" panose="02020603050405020304" pitchFamily="18" charset="0"/>
              </a:rPr>
              <a:t>Shahina</a:t>
            </a:r>
            <a:r>
              <a:rPr lang="en-IN" sz="1200" dirty="0">
                <a:solidFill>
                  <a:srgbClr val="000000"/>
                </a:solidFill>
                <a:effectLst/>
                <a:latin typeface="Times New Roman" panose="02020603050405020304" pitchFamily="18" charset="0"/>
                <a:ea typeface="Times New Roman" panose="02020603050405020304" pitchFamily="18" charset="0"/>
              </a:rPr>
              <a:t>, A. Nayeemullah Khan “Identification of Duplication in Questions Posed on Knowledge Sharing Platform Quora using Machine Learning Techniques'”. [DOI:10.35940/ijitee. L3017.1081219]       </a:t>
            </a:r>
          </a:p>
          <a:p>
            <a:pPr>
              <a:lnSpc>
                <a:spcPct val="170000"/>
              </a:lnSpc>
            </a:pPr>
            <a:r>
              <a:rPr lang="en-IN" sz="1200" dirty="0">
                <a:solidFill>
                  <a:srgbClr val="000000"/>
                </a:solidFill>
                <a:effectLst/>
                <a:latin typeface="Times New Roman" panose="02020603050405020304" pitchFamily="18" charset="0"/>
                <a:ea typeface="Times New Roman" panose="02020603050405020304" pitchFamily="18" charset="0"/>
              </a:rPr>
              <a:t> M. Al-</a:t>
            </a:r>
            <a:r>
              <a:rPr lang="en-IN" sz="1200" dirty="0" err="1">
                <a:solidFill>
                  <a:srgbClr val="000000"/>
                </a:solidFill>
                <a:effectLst/>
                <a:latin typeface="Times New Roman" panose="02020603050405020304" pitchFamily="18" charset="0"/>
                <a:ea typeface="Times New Roman" panose="02020603050405020304" pitchFamily="18" charset="0"/>
              </a:rPr>
              <a:t>Asa'd</a:t>
            </a:r>
            <a:r>
              <a:rPr lang="en-IN" sz="1200" dirty="0">
                <a:solidFill>
                  <a:srgbClr val="000000"/>
                </a:solidFill>
                <a:effectLst/>
                <a:latin typeface="Times New Roman" panose="02020603050405020304" pitchFamily="18" charset="0"/>
                <a:ea typeface="Times New Roman" panose="02020603050405020304" pitchFamily="18" charset="0"/>
              </a:rPr>
              <a:t>, N. Al-Khdour, M. B. Younes, E. Khwaileh, M. Hammad and M. AL-</a:t>
            </a:r>
            <a:r>
              <a:rPr lang="en-IN" sz="1200" dirty="0" err="1">
                <a:solidFill>
                  <a:srgbClr val="000000"/>
                </a:solidFill>
                <a:effectLst/>
                <a:latin typeface="Times New Roman" panose="02020603050405020304" pitchFamily="18" charset="0"/>
                <a:ea typeface="Times New Roman" panose="02020603050405020304" pitchFamily="18" charset="0"/>
              </a:rPr>
              <a:t>Smadi</a:t>
            </a:r>
            <a:r>
              <a:rPr lang="en-IN" sz="1200" dirty="0">
                <a:solidFill>
                  <a:srgbClr val="000000"/>
                </a:solidFill>
                <a:effectLst/>
                <a:latin typeface="Times New Roman" panose="02020603050405020304" pitchFamily="18" charset="0"/>
                <a:ea typeface="Times New Roman" panose="02020603050405020304" pitchFamily="18" charset="0"/>
              </a:rPr>
              <a:t>, "Question to Question Similarity Analysis using Morphological, Syntactic, Semantic, and Lexical Features," 2019 IEEE/ACS 16th International Conference on Computer Systems and Applications (AICCSA), Abu Dhabi, United Arab Emirates, 2019, pp. 1-6, doi: 10.1109/AICCSA47632.2019.9035248.</a:t>
            </a:r>
          </a:p>
          <a:p>
            <a:pPr>
              <a:lnSpc>
                <a:spcPct val="170000"/>
              </a:lnSpc>
            </a:pPr>
            <a:r>
              <a:rPr lang="en-IN" sz="1200" dirty="0">
                <a:solidFill>
                  <a:srgbClr val="000000"/>
                </a:solidFill>
                <a:effectLst/>
                <a:latin typeface="Times New Roman" panose="02020603050405020304" pitchFamily="18" charset="0"/>
                <a:ea typeface="Times New Roman" panose="02020603050405020304" pitchFamily="18" charset="0"/>
              </a:rPr>
              <a:t>Chowdhury, S. (2022). Evaluating Cold-Start in Recommendation Systems Using a Hybrid Model Based on Factorization Machines and SBERT Embeddings (Dissertation). Retrieved from </a:t>
            </a:r>
            <a:r>
              <a:rPr lang="en-IN" sz="1200" u="sng" dirty="0">
                <a:solidFill>
                  <a:srgbClr val="000000"/>
                </a:solidFill>
                <a:effectLst/>
                <a:latin typeface="Times New Roman" panose="02020603050405020304" pitchFamily="18" charset="0"/>
                <a:ea typeface="Times New Roman" panose="02020603050405020304" pitchFamily="18" charset="0"/>
                <a:hlinkClick r:id="rId2"/>
              </a:rPr>
              <a:t>https://urn.kb.se/</a:t>
            </a:r>
            <a:r>
              <a:rPr lang="en-IN" sz="1200" u="sng" dirty="0" err="1">
                <a:solidFill>
                  <a:srgbClr val="000000"/>
                </a:solidFill>
                <a:effectLst/>
                <a:latin typeface="Times New Roman" panose="02020603050405020304" pitchFamily="18" charset="0"/>
                <a:ea typeface="Times New Roman" panose="02020603050405020304" pitchFamily="18" charset="0"/>
                <a:hlinkClick r:id="rId2"/>
              </a:rPr>
              <a:t>resolve?urn</a:t>
            </a:r>
            <a:r>
              <a:rPr lang="en-IN" sz="1200" u="sng" dirty="0">
                <a:solidFill>
                  <a:srgbClr val="000000"/>
                </a:solidFill>
                <a:effectLst/>
                <a:latin typeface="Times New Roman" panose="02020603050405020304" pitchFamily="18" charset="0"/>
                <a:ea typeface="Times New Roman" panose="02020603050405020304" pitchFamily="18" charset="0"/>
                <a:hlinkClick r:id="rId2"/>
              </a:rPr>
              <a:t>=urn:nbn:se:kth:diva-321357</a:t>
            </a:r>
            <a:r>
              <a:rPr lang="en-IN" sz="1200" dirty="0">
                <a:solidFill>
                  <a:srgbClr val="000000"/>
                </a:solidFill>
                <a:effectLst/>
                <a:latin typeface="Times New Roman" panose="02020603050405020304" pitchFamily="18" charset="0"/>
                <a:ea typeface="Times New Roman" panose="02020603050405020304" pitchFamily="18" charset="0"/>
              </a:rPr>
              <a:t>”</a:t>
            </a:r>
          </a:p>
          <a:p>
            <a:pPr>
              <a:lnSpc>
                <a:spcPct val="170000"/>
              </a:lnSpc>
            </a:pPr>
            <a:r>
              <a:rPr lang="en-IN" sz="1200" u="sng"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Victor Sanh</a:t>
            </a:r>
            <a:r>
              <a:rPr lang="en-IN" sz="12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IN" sz="1200" u="sng"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Lysandre Debut</a:t>
            </a:r>
            <a:r>
              <a:rPr lang="en-IN" sz="12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IN" sz="1200" u="sng"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Julien </a:t>
            </a:r>
            <a:r>
              <a:rPr lang="en-IN" sz="1200" u="sng"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Chaumond</a:t>
            </a:r>
            <a:r>
              <a:rPr lang="en-IN" sz="12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IN" sz="1200" u="sng"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hlinkClick r:id="rId6"/>
              </a:rPr>
              <a:t>Thomas Wolf</a:t>
            </a:r>
            <a:r>
              <a:rPr lang="en-IN" sz="1200" dirty="0">
                <a:solidFill>
                  <a:srgbClr val="000000"/>
                </a:solidFill>
                <a:effectLst/>
                <a:latin typeface="Times New Roman" panose="02020603050405020304" pitchFamily="18" charset="0"/>
                <a:ea typeface="Times New Roman" panose="02020603050405020304" pitchFamily="18" charset="0"/>
              </a:rPr>
              <a:t> “ DistilBERT, a distilled version of BERT: smaller, faster, cheaper and lighter” </a:t>
            </a:r>
            <a:r>
              <a:rPr lang="en-IN" sz="1200" u="sng" dirty="0">
                <a:solidFill>
                  <a:srgbClr val="000000"/>
                </a:solidFill>
                <a:effectLst/>
                <a:latin typeface="Times New Roman" panose="02020603050405020304" pitchFamily="18" charset="0"/>
                <a:ea typeface="Times New Roman" panose="02020603050405020304" pitchFamily="18" charset="0"/>
                <a:hlinkClick r:id="rId7"/>
              </a:rPr>
              <a:t>https://doi.org/10.48550/arXiv.1910.01108</a:t>
            </a:r>
            <a:endParaRPr lang="en-IN" sz="1200" dirty="0">
              <a:solidFill>
                <a:srgbClr val="000000"/>
              </a:solidFill>
              <a:effectLst/>
              <a:latin typeface="Times New Roman" panose="02020603050405020304" pitchFamily="18" charset="0"/>
              <a:ea typeface="Times New Roman" panose="02020603050405020304" pitchFamily="18" charset="0"/>
            </a:endParaRPr>
          </a:p>
          <a:p>
            <a:pPr>
              <a:lnSpc>
                <a:spcPct val="170000"/>
              </a:lnSpc>
            </a:pPr>
            <a:r>
              <a:rPr lang="en-IN" sz="1200" dirty="0">
                <a:solidFill>
                  <a:srgbClr val="000000"/>
                </a:solidFill>
                <a:effectLst/>
                <a:latin typeface="Times New Roman" panose="02020603050405020304" pitchFamily="18" charset="0"/>
                <a:ea typeface="Times New Roman" panose="02020603050405020304" pitchFamily="18" charset="0"/>
              </a:rPr>
              <a:t>Sadri, Nima. (2022). Evaluating Dense Passage Retrieval using Transformers. 10.48550/arXiv.2208.06959.</a:t>
            </a:r>
          </a:p>
          <a:p>
            <a:pPr>
              <a:lnSpc>
                <a:spcPct val="170000"/>
              </a:lnSpc>
            </a:pPr>
            <a:r>
              <a:rPr lang="en-IN" sz="1200" u="sng" dirty="0">
                <a:solidFill>
                  <a:srgbClr val="000000"/>
                </a:solidFill>
                <a:effectLst/>
                <a:latin typeface="Calibri" panose="020F0502020204030204" pitchFamily="34" charset="0"/>
                <a:ea typeface="Calibri" panose="020F0502020204030204" pitchFamily="34" charset="0"/>
                <a:hlinkClick r:id="rId8"/>
              </a:rPr>
              <a:t>https://huggingface.co/sentence-transformers/paraphrase-MiniLM-L3-v2</a:t>
            </a:r>
            <a:endParaRPr lang="en-IN" sz="2000" dirty="0"/>
          </a:p>
        </p:txBody>
      </p:sp>
    </p:spTree>
    <p:extLst>
      <p:ext uri="{BB962C8B-B14F-4D97-AF65-F5344CB8AC3E}">
        <p14:creationId xmlns:p14="http://schemas.microsoft.com/office/powerpoint/2010/main" val="69650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1552" y="500062"/>
            <a:ext cx="3167130" cy="1325563"/>
          </a:xfrm>
        </p:spPr>
        <p:txBody>
          <a:bodyPr>
            <a:normAutofit/>
          </a:bodyPr>
          <a:lstStyle/>
          <a:p>
            <a:r>
              <a:rPr lang="mr-IN" sz="3600" u="sng" dirty="0">
                <a:effectLst>
                  <a:outerShdw blurRad="38100" dist="38100" dir="2700000" algn="tl">
                    <a:srgbClr val="000000">
                      <a:alpha val="43137"/>
                    </a:srgbClr>
                  </a:outerShdw>
                </a:effectLst>
                <a:latin typeface="Bookman Old Style" panose="02050604050505020204" pitchFamily="18" charset="0"/>
              </a:rPr>
              <a:t>CONTENTS:</a:t>
            </a:r>
            <a:endParaRPr lang="en-US" sz="3600" u="sng" dirty="0">
              <a:effectLst>
                <a:outerShdw blurRad="38100" dist="38100" dir="2700000" algn="tl">
                  <a:srgbClr val="000000">
                    <a:alpha val="43137"/>
                  </a:srgbClr>
                </a:outerShdw>
              </a:effectLst>
              <a:latin typeface="Bookman Old Style" panose="02050604050505020204" pitchFamily="18" charset="0"/>
            </a:endParaRPr>
          </a:p>
        </p:txBody>
      </p:sp>
      <p:sp>
        <p:nvSpPr>
          <p:cNvPr id="3" name="Content Placeholder 2"/>
          <p:cNvSpPr>
            <a:spLocks noGrp="1"/>
          </p:cNvSpPr>
          <p:nvPr>
            <p:ph idx="1"/>
          </p:nvPr>
        </p:nvSpPr>
        <p:spPr>
          <a:xfrm>
            <a:off x="838200" y="1557092"/>
            <a:ext cx="10515600" cy="4351338"/>
          </a:xfrm>
        </p:spPr>
        <p:txBody>
          <a:bodyPr>
            <a:normAutofit/>
          </a:bodyPr>
          <a:lstStyle/>
          <a:p>
            <a:pPr lvl="2">
              <a:lnSpc>
                <a:spcPct val="200000"/>
              </a:lnSpc>
              <a:buFont typeface="Wingdings" panose="05000000000000000000" pitchFamily="2" charset="2"/>
              <a:buChar char="q"/>
            </a:pPr>
            <a:r>
              <a:rPr lang="en-IN" sz="1400" b="1" dirty="0">
                <a:latin typeface="Bookman Old Style" panose="02050604050505020204" pitchFamily="18" charset="0"/>
              </a:rPr>
              <a:t> </a:t>
            </a:r>
            <a:endParaRPr lang="mr-IN" sz="1400" dirty="0">
              <a:latin typeface="Bookman Old Style" panose="02050604050505020204" pitchFamily="18" charset="0"/>
            </a:endParaRPr>
          </a:p>
          <a:p>
            <a:pPr marL="0" indent="0">
              <a:buNone/>
            </a:pPr>
            <a:endParaRPr lang="mr-IN" sz="2000" dirty="0">
              <a:latin typeface="Bookman Old Style" panose="02050604050505020204" pitchFamily="18" charset="0"/>
            </a:endParaRPr>
          </a:p>
          <a:p>
            <a:pPr marL="514350" indent="-514350">
              <a:buAutoNum type="arabicPeriod"/>
            </a:pPr>
            <a:endParaRPr lang="mr-IN" sz="2000" dirty="0">
              <a:latin typeface="Bookman Old Style" panose="020506040505050202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68755828"/>
              </p:ext>
            </p:extLst>
          </p:nvPr>
        </p:nvGraphicFramePr>
        <p:xfrm>
          <a:off x="2542123" y="1471215"/>
          <a:ext cx="6122285" cy="4791626"/>
        </p:xfrm>
        <a:graphic>
          <a:graphicData uri="http://schemas.openxmlformats.org/drawingml/2006/table">
            <a:tbl>
              <a:tblPr>
                <a:tableStyleId>{5C22544A-7EE6-4342-B048-85BDC9FD1C3A}</a:tableStyleId>
              </a:tblPr>
              <a:tblGrid>
                <a:gridCol w="1122998">
                  <a:extLst>
                    <a:ext uri="{9D8B030D-6E8A-4147-A177-3AD203B41FA5}">
                      <a16:colId xmlns:a16="http://schemas.microsoft.com/office/drawing/2014/main" val="20000"/>
                    </a:ext>
                  </a:extLst>
                </a:gridCol>
                <a:gridCol w="4999287">
                  <a:extLst>
                    <a:ext uri="{9D8B030D-6E8A-4147-A177-3AD203B41FA5}">
                      <a16:colId xmlns:a16="http://schemas.microsoft.com/office/drawing/2014/main" val="20001"/>
                    </a:ext>
                  </a:extLst>
                </a:gridCol>
              </a:tblGrid>
              <a:tr h="589115">
                <a:tc>
                  <a:txBody>
                    <a:bodyPr/>
                    <a:lstStyle/>
                    <a:p>
                      <a:pPr algn="just">
                        <a:lnSpc>
                          <a:spcPct val="150000"/>
                        </a:lnSpc>
                        <a:spcAft>
                          <a:spcPts val="0"/>
                        </a:spcAft>
                      </a:pPr>
                      <a:r>
                        <a:rPr lang="en-US" sz="1800" b="1" dirty="0">
                          <a:effectLst/>
                          <a:latin typeface="Calibri" panose="020F0502020204030204" pitchFamily="34" charset="0"/>
                          <a:ea typeface="Calibri" panose="020F0502020204030204" pitchFamily="34" charset="0"/>
                          <a:cs typeface="Mangal"/>
                        </a:rPr>
                        <a:t>       1</a:t>
                      </a:r>
                      <a:endParaRPr lang="en-IN" sz="1800" b="1"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IN" sz="2000" b="1" dirty="0">
                          <a:effectLst/>
                        </a:rPr>
                        <a:t>Introduction</a:t>
                      </a:r>
                      <a:endParaRPr lang="en-IN" sz="1800" b="1"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875244774"/>
                  </a:ext>
                </a:extLst>
              </a:tr>
              <a:tr h="589115">
                <a:tc>
                  <a:txBody>
                    <a:bodyPr/>
                    <a:lstStyle/>
                    <a:p>
                      <a:pPr algn="just">
                        <a:lnSpc>
                          <a:spcPct val="150000"/>
                        </a:lnSpc>
                        <a:spcAft>
                          <a:spcPts val="0"/>
                        </a:spcAft>
                      </a:pPr>
                      <a:endParaRPr lang="en-IN" sz="1800" b="1"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IN" sz="1800" dirty="0">
                          <a:effectLst/>
                        </a:rPr>
                        <a:t>Objective</a:t>
                      </a:r>
                      <a:endParaRPr lang="en-IN" sz="1600"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1948515750"/>
                  </a:ext>
                </a:extLst>
              </a:tr>
              <a:tr h="589115">
                <a:tc>
                  <a:txBody>
                    <a:bodyPr/>
                    <a:lstStyle/>
                    <a:p>
                      <a:pPr algn="just">
                        <a:lnSpc>
                          <a:spcPct val="150000"/>
                        </a:lnSpc>
                        <a:spcAft>
                          <a:spcPts val="0"/>
                        </a:spcAft>
                      </a:pPr>
                      <a:r>
                        <a:rPr lang="en-US" sz="1800" b="1" dirty="0">
                          <a:effectLst/>
                          <a:latin typeface="Calibri" panose="020F0502020204030204" pitchFamily="34" charset="0"/>
                          <a:ea typeface="Calibri" panose="020F0502020204030204" pitchFamily="34" charset="0"/>
                          <a:cs typeface="Mangal"/>
                        </a:rPr>
                        <a:t>       2</a:t>
                      </a:r>
                      <a:endParaRPr lang="en-IN" sz="1800" b="1"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IN" sz="2000" b="1" dirty="0">
                          <a:effectLst/>
                        </a:rPr>
                        <a:t>Literature Survey</a:t>
                      </a:r>
                      <a:endParaRPr lang="en-IN" sz="2000"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1808752273"/>
                  </a:ext>
                </a:extLst>
              </a:tr>
              <a:tr h="589115">
                <a:tc>
                  <a:txBody>
                    <a:bodyPr/>
                    <a:lstStyle/>
                    <a:p>
                      <a:pPr algn="just">
                        <a:lnSpc>
                          <a:spcPct val="150000"/>
                        </a:lnSpc>
                        <a:spcAft>
                          <a:spcPts val="0"/>
                        </a:spcAft>
                      </a:pPr>
                      <a:r>
                        <a:rPr lang="en-IN" sz="2000" b="1" dirty="0">
                          <a:effectLst/>
                        </a:rPr>
                        <a:t>      3 </a:t>
                      </a:r>
                      <a:endParaRPr lang="en-IN" sz="1800" b="1"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IN" sz="2000" b="1" dirty="0">
                          <a:effectLst/>
                        </a:rPr>
                        <a:t>Proposed Methodology</a:t>
                      </a:r>
                      <a:endParaRPr lang="en-IN" sz="1800" b="1"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10000"/>
                  </a:ext>
                </a:extLst>
              </a:tr>
              <a:tr h="422526">
                <a:tc>
                  <a:txBody>
                    <a:bodyPr/>
                    <a:lstStyle/>
                    <a:p>
                      <a:pPr algn="just">
                        <a:lnSpc>
                          <a:spcPct val="150000"/>
                        </a:lnSpc>
                        <a:spcAft>
                          <a:spcPts val="0"/>
                        </a:spcAft>
                      </a:pPr>
                      <a:r>
                        <a:rPr lang="en-IN" sz="1600" dirty="0">
                          <a:effectLst/>
                        </a:rPr>
                        <a:t>          </a:t>
                      </a:r>
                      <a:endParaRPr lang="en-IN" sz="14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IN" sz="1600" dirty="0">
                          <a:effectLst/>
                        </a:rPr>
                        <a:t>Proposed System Architecture</a:t>
                      </a:r>
                      <a:endParaRPr lang="en-IN" sz="1400"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10001"/>
                  </a:ext>
                </a:extLst>
              </a:tr>
              <a:tr h="526930">
                <a:tc>
                  <a:txBody>
                    <a:bodyPr/>
                    <a:lstStyle/>
                    <a:p>
                      <a:pPr algn="just">
                        <a:lnSpc>
                          <a:spcPct val="150000"/>
                        </a:lnSpc>
                        <a:spcAft>
                          <a:spcPts val="0"/>
                        </a:spcAft>
                      </a:pPr>
                      <a:r>
                        <a:rPr lang="en-IN" sz="1600" dirty="0">
                          <a:effectLst/>
                        </a:rPr>
                        <a:t>      </a:t>
                      </a:r>
                      <a:endParaRPr lang="en-IN" sz="14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IN" sz="1600" dirty="0">
                          <a:effectLst/>
                        </a:rPr>
                        <a:t>Methodology</a:t>
                      </a:r>
                      <a:endParaRPr lang="en-IN" sz="1400"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10002"/>
                  </a:ext>
                </a:extLst>
              </a:tr>
              <a:tr h="589115">
                <a:tc>
                  <a:txBody>
                    <a:bodyPr/>
                    <a:lstStyle/>
                    <a:p>
                      <a:pPr algn="just">
                        <a:lnSpc>
                          <a:spcPct val="150000"/>
                        </a:lnSpc>
                        <a:spcAft>
                          <a:spcPts val="0"/>
                        </a:spcAft>
                      </a:pPr>
                      <a:r>
                        <a:rPr lang="en-IN" sz="2000" b="1" baseline="0" dirty="0">
                          <a:effectLst/>
                        </a:rPr>
                        <a:t>      4   </a:t>
                      </a:r>
                      <a:r>
                        <a:rPr lang="en-IN" sz="2000" b="1" dirty="0">
                          <a:effectLst/>
                        </a:rPr>
                        <a:t> </a:t>
                      </a:r>
                      <a:endParaRPr lang="en-IN" sz="1800" b="1"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IN" sz="2000" b="1" dirty="0">
                          <a:effectLst/>
                        </a:rPr>
                        <a:t>Module Implementation</a:t>
                      </a:r>
                      <a:endParaRPr lang="en-IN" sz="1800" b="1"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10003"/>
                  </a:ext>
                </a:extLst>
              </a:tr>
              <a:tr h="896595">
                <a:tc>
                  <a:txBody>
                    <a:bodyPr/>
                    <a:lstStyle/>
                    <a:p>
                      <a:pPr algn="just">
                        <a:lnSpc>
                          <a:spcPct val="150000"/>
                        </a:lnSpc>
                        <a:spcAft>
                          <a:spcPts val="0"/>
                        </a:spcAft>
                      </a:pPr>
                      <a:r>
                        <a:rPr lang="en-IN" sz="2000" b="1" dirty="0">
                          <a:effectLst/>
                        </a:rPr>
                        <a:t>      5 </a:t>
                      </a:r>
                      <a:endParaRPr lang="en-IN" sz="1800" b="1"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IN" sz="2000" b="1" dirty="0">
                          <a:effectLst/>
                        </a:rPr>
                        <a:t>Conclusion </a:t>
                      </a:r>
                      <a:endParaRPr lang="en-IN" sz="1800" b="1" dirty="0">
                        <a:effectLst/>
                      </a:endParaRPr>
                    </a:p>
                    <a:p>
                      <a:pPr algn="just">
                        <a:lnSpc>
                          <a:spcPct val="150000"/>
                        </a:lnSpc>
                        <a:spcAft>
                          <a:spcPts val="0"/>
                        </a:spcAft>
                      </a:pPr>
                      <a:r>
                        <a:rPr lang="en-IN" sz="2000" b="1" dirty="0">
                          <a:effectLst/>
                        </a:rPr>
                        <a:t>References</a:t>
                      </a:r>
                      <a:endParaRPr lang="en-IN" sz="1800" b="1"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72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99D1-F86F-3926-B024-CECE6807185B}"/>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76B78802-8AF9-F7A4-AAF5-F9BFBCE52BA6}"/>
              </a:ext>
            </a:extLst>
          </p:cNvPr>
          <p:cNvSpPr>
            <a:spLocks noGrp="1"/>
          </p:cNvSpPr>
          <p:nvPr>
            <p:ph idx="1"/>
          </p:nvPr>
        </p:nvSpPr>
        <p:spPr/>
        <p:txBody>
          <a:bodyPr>
            <a:normAutofit fontScale="70000" lnSpcReduction="20000"/>
          </a:bodyPr>
          <a:lstStyle/>
          <a:p>
            <a:pPr>
              <a:lnSpc>
                <a:spcPct val="150000"/>
              </a:lnSpc>
            </a:pPr>
            <a:r>
              <a:rPr lang="en-IN" sz="2000" kern="100" dirty="0">
                <a:solidFill>
                  <a:srgbClr val="000000"/>
                </a:solidFill>
                <a:effectLst/>
                <a:latin typeface="Times New Roman" panose="02020603050405020304" pitchFamily="18" charset="0"/>
                <a:ea typeface="Calibri" panose="020F0502020204030204" pitchFamily="34" charset="0"/>
              </a:rPr>
              <a:t>Question Paper Moderation proposes an innovative system designed to measure semantic similarity between question papers, utilizing a combination of similarity score and BERT. </a:t>
            </a:r>
          </a:p>
          <a:p>
            <a:pPr>
              <a:lnSpc>
                <a:spcPct val="150000"/>
              </a:lnSpc>
            </a:pPr>
            <a:r>
              <a:rPr lang="en-IN" sz="2000" kern="100" dirty="0">
                <a:solidFill>
                  <a:srgbClr val="000000"/>
                </a:solidFill>
                <a:effectLst/>
                <a:latin typeface="Times New Roman" panose="02020603050405020304" pitchFamily="18" charset="0"/>
                <a:ea typeface="Calibri" panose="020F0502020204030204" pitchFamily="34" charset="0"/>
              </a:rPr>
              <a:t>The primary goal is to revolutionize the assessment process by automating the comparison of question papers, enhancing efficiency, and maintaining academic integrity. </a:t>
            </a:r>
          </a:p>
          <a:p>
            <a:pPr>
              <a:lnSpc>
                <a:spcPct val="150000"/>
              </a:lnSpc>
            </a:pPr>
            <a:r>
              <a:rPr lang="en-IN" sz="2000" kern="100" dirty="0">
                <a:solidFill>
                  <a:srgbClr val="000000"/>
                </a:solidFill>
                <a:effectLst/>
                <a:latin typeface="Times New Roman" panose="02020603050405020304" pitchFamily="18" charset="0"/>
                <a:ea typeface="Calibri" panose="020F0502020204030204" pitchFamily="34" charset="0"/>
              </a:rPr>
              <a:t>The system comprises several key components, including data collection, text extraction, text cleaning, stop word removal, tokenize the text, vectorize the text, use BERT model to emebbed text, cosine similarity, generate unique question paper and a user-friendly interface. </a:t>
            </a:r>
          </a:p>
          <a:p>
            <a:pPr>
              <a:lnSpc>
                <a:spcPct val="150000"/>
              </a:lnSpc>
            </a:pPr>
            <a:r>
              <a:rPr lang="en-IN" sz="2000" kern="100" dirty="0">
                <a:solidFill>
                  <a:srgbClr val="000000"/>
                </a:solidFill>
                <a:effectLst/>
                <a:latin typeface="Times New Roman" panose="02020603050405020304" pitchFamily="18" charset="0"/>
                <a:ea typeface="Calibri" panose="020F0502020204030204" pitchFamily="34" charset="0"/>
              </a:rPr>
              <a:t>BERT is used encode the words of question papers which gives accurate semantic similarity scores. Through comprehensive documentation and ongoing maintenance, this system aims to serve as a valuable tool for educational institutions, aiding in the streamlined evaluation of question papers while upholding the highest standards of academic rigor and efficiency.</a:t>
            </a:r>
            <a:endParaRPr lang="en-IN" sz="2000" kern="1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410707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3C37D-EF9A-37B9-5A80-75AB5E47B104}"/>
              </a:ext>
            </a:extLst>
          </p:cNvPr>
          <p:cNvSpPr>
            <a:spLocks noGrp="1"/>
          </p:cNvSpPr>
          <p:nvPr>
            <p:ph type="title"/>
          </p:nvPr>
        </p:nvSpPr>
        <p:spPr/>
        <p:txBody>
          <a:bodyPr/>
          <a:lstStyle/>
          <a:p>
            <a:r>
              <a:rPr lang="en-US" b="1" dirty="0"/>
              <a:t>Objective</a:t>
            </a:r>
            <a:endParaRPr lang="en-IN" b="1" dirty="0"/>
          </a:p>
        </p:txBody>
      </p:sp>
      <p:sp>
        <p:nvSpPr>
          <p:cNvPr id="3" name="Content Placeholder 2">
            <a:extLst>
              <a:ext uri="{FF2B5EF4-FFF2-40B4-BE49-F238E27FC236}">
                <a16:creationId xmlns:a16="http://schemas.microsoft.com/office/drawing/2014/main" id="{EAB27605-466E-389F-AECF-AA282844ED18}"/>
              </a:ext>
            </a:extLst>
          </p:cNvPr>
          <p:cNvSpPr>
            <a:spLocks noGrp="1"/>
          </p:cNvSpPr>
          <p:nvPr>
            <p:ph idx="1"/>
          </p:nvPr>
        </p:nvSpPr>
        <p:spPr/>
        <p:txBody>
          <a:bodyPr/>
          <a:lstStyle/>
          <a:p>
            <a:pPr marL="0" marR="71120" indent="0">
              <a:lnSpc>
                <a:spcPct val="107000"/>
              </a:lnSpc>
              <a:spcAft>
                <a:spcPts val="38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Main objective of seminar project are as follows:</a:t>
            </a:r>
            <a:endParaRPr lang="en-IN" sz="1800" kern="100" dirty="0">
              <a:solidFill>
                <a:srgbClr val="000000"/>
              </a:solidFill>
              <a:effectLst/>
              <a:latin typeface="Calibri" panose="020F0502020204030204" pitchFamily="34" charset="0"/>
              <a:ea typeface="Calibri" panose="020F0502020204030204" pitchFamily="34" charset="0"/>
            </a:endParaRPr>
          </a:p>
          <a:p>
            <a:pPr marL="342900" marR="71120" lvl="0" indent="-342900">
              <a:lnSpc>
                <a:spcPct val="107000"/>
              </a:lnSpc>
              <a:spcAft>
                <a:spcPts val="38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Times New Roman" panose="02020603050405020304" pitchFamily="18" charset="0"/>
              </a:rPr>
              <a:t>Provide the similarity between pair of question paper.</a:t>
            </a:r>
            <a:endParaRPr lang="en-IN" sz="1800" kern="100" dirty="0">
              <a:solidFill>
                <a:srgbClr val="000000"/>
              </a:solidFill>
              <a:effectLst/>
              <a:latin typeface="Calibri" panose="020F0502020204030204" pitchFamily="34" charset="0"/>
              <a:ea typeface="Calibri" panose="020F0502020204030204" pitchFamily="34" charset="0"/>
            </a:endParaRPr>
          </a:p>
          <a:p>
            <a:pPr marL="342900" marR="71120" lvl="0" indent="-342900">
              <a:lnSpc>
                <a:spcPct val="107000"/>
              </a:lnSpc>
              <a:spcAft>
                <a:spcPts val="38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Times New Roman" panose="02020603050405020304" pitchFamily="18" charset="0"/>
              </a:rPr>
              <a:t>Generate the unique question paper. </a:t>
            </a:r>
            <a:endParaRPr lang="en-IN" sz="1800" kern="100" dirty="0">
              <a:solidFill>
                <a:srgbClr val="000000"/>
              </a:solidFill>
              <a:effectLst/>
              <a:latin typeface="Calibri" panose="020F0502020204030204" pitchFamily="34" charset="0"/>
              <a:ea typeface="Calibri" panose="020F0502020204030204" pitchFamily="34" charset="0"/>
            </a:endParaRPr>
          </a:p>
          <a:p>
            <a:pPr marL="342900" marR="71120" lvl="0" indent="-342900">
              <a:lnSpc>
                <a:spcPct val="107000"/>
              </a:lnSpc>
              <a:spcAft>
                <a:spcPts val="38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Times New Roman" panose="02020603050405020304" pitchFamily="18" charset="0"/>
              </a:rPr>
              <a:t>Reduce the redundancy for storing more important data.</a:t>
            </a:r>
            <a:endParaRPr lang="en-IN" sz="1800" kern="100" dirty="0">
              <a:solidFill>
                <a:srgbClr val="000000"/>
              </a:solidFill>
              <a:effectLst/>
              <a:latin typeface="Calibri" panose="020F0502020204030204" pitchFamily="34" charset="0"/>
              <a:ea typeface="Calibri" panose="020F0502020204030204" pitchFamily="34" charset="0"/>
            </a:endParaRPr>
          </a:p>
          <a:p>
            <a:pPr marL="342900" marR="71120" lvl="0" indent="-342900">
              <a:lnSpc>
                <a:spcPct val="107000"/>
              </a:lnSpc>
              <a:spcAft>
                <a:spcPts val="38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Times New Roman" panose="02020603050405020304" pitchFamily="18" charset="0"/>
              </a:rPr>
              <a:t>Using BERT model, calculate similarity score.</a:t>
            </a:r>
            <a:endParaRPr lang="en-IN" sz="1800" kern="100" dirty="0">
              <a:solidFill>
                <a:srgbClr val="000000"/>
              </a:solidFill>
              <a:effectLst/>
              <a:latin typeface="Calibri" panose="020F0502020204030204" pitchFamily="34" charset="0"/>
              <a:ea typeface="Calibri" panose="020F0502020204030204" pitchFamily="34" charset="0"/>
            </a:endParaRPr>
          </a:p>
          <a:p>
            <a:pPr marL="342900" marR="71120" lvl="0" indent="-342900">
              <a:lnSpc>
                <a:spcPct val="107000"/>
              </a:lnSpc>
              <a:spcAft>
                <a:spcPts val="38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Times New Roman" panose="02020603050405020304" pitchFamily="18" charset="0"/>
              </a:rPr>
              <a:t>By accomplishing all these objectives, a better solution is produced by automating question paper moderation process. </a:t>
            </a:r>
            <a:endParaRPr lang="en-IN" sz="1800" kern="1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403438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E12B-D7B4-07C2-1AC4-F7C2E2BF0417}"/>
              </a:ext>
            </a:extLst>
          </p:cNvPr>
          <p:cNvSpPr>
            <a:spLocks noGrp="1"/>
          </p:cNvSpPr>
          <p:nvPr>
            <p:ph type="title"/>
          </p:nvPr>
        </p:nvSpPr>
        <p:spPr>
          <a:xfrm>
            <a:off x="1295401" y="355766"/>
            <a:ext cx="9601196" cy="1303867"/>
          </a:xfrm>
        </p:spPr>
        <p:txBody>
          <a:bodyPr/>
          <a:lstStyle/>
          <a:p>
            <a:r>
              <a:rPr lang="en-US" dirty="0"/>
              <a:t>Literature Survey</a:t>
            </a:r>
            <a:endParaRPr lang="en-IN" dirty="0"/>
          </a:p>
        </p:txBody>
      </p:sp>
      <p:graphicFrame>
        <p:nvGraphicFramePr>
          <p:cNvPr id="4" name="Content Placeholder 3">
            <a:extLst>
              <a:ext uri="{FF2B5EF4-FFF2-40B4-BE49-F238E27FC236}">
                <a16:creationId xmlns:a16="http://schemas.microsoft.com/office/drawing/2014/main" id="{6A88DD57-3BDF-E15D-4520-83E4B60E1EF9}"/>
              </a:ext>
            </a:extLst>
          </p:cNvPr>
          <p:cNvGraphicFramePr>
            <a:graphicFrameLocks noGrp="1"/>
          </p:cNvGraphicFramePr>
          <p:nvPr>
            <p:ph idx="1"/>
            <p:extLst>
              <p:ext uri="{D42A27DB-BD31-4B8C-83A1-F6EECF244321}">
                <p14:modId xmlns:p14="http://schemas.microsoft.com/office/powerpoint/2010/main" val="760760255"/>
              </p:ext>
            </p:extLst>
          </p:nvPr>
        </p:nvGraphicFramePr>
        <p:xfrm>
          <a:off x="1295401" y="1363798"/>
          <a:ext cx="9879106" cy="5380038"/>
        </p:xfrm>
        <a:graphic>
          <a:graphicData uri="http://schemas.openxmlformats.org/drawingml/2006/table">
            <a:tbl>
              <a:tblPr firstRow="1" firstCol="1" bandRow="1">
                <a:tableStyleId>{5C22544A-7EE6-4342-B048-85BDC9FD1C3A}</a:tableStyleId>
              </a:tblPr>
              <a:tblGrid>
                <a:gridCol w="766484">
                  <a:extLst>
                    <a:ext uri="{9D8B030D-6E8A-4147-A177-3AD203B41FA5}">
                      <a16:colId xmlns:a16="http://schemas.microsoft.com/office/drawing/2014/main" val="1869213957"/>
                    </a:ext>
                  </a:extLst>
                </a:gridCol>
                <a:gridCol w="2864223">
                  <a:extLst>
                    <a:ext uri="{9D8B030D-6E8A-4147-A177-3AD203B41FA5}">
                      <a16:colId xmlns:a16="http://schemas.microsoft.com/office/drawing/2014/main" val="3878855593"/>
                    </a:ext>
                  </a:extLst>
                </a:gridCol>
                <a:gridCol w="2157646">
                  <a:extLst>
                    <a:ext uri="{9D8B030D-6E8A-4147-A177-3AD203B41FA5}">
                      <a16:colId xmlns:a16="http://schemas.microsoft.com/office/drawing/2014/main" val="2212623605"/>
                    </a:ext>
                  </a:extLst>
                </a:gridCol>
                <a:gridCol w="1946869">
                  <a:extLst>
                    <a:ext uri="{9D8B030D-6E8A-4147-A177-3AD203B41FA5}">
                      <a16:colId xmlns:a16="http://schemas.microsoft.com/office/drawing/2014/main" val="270614191"/>
                    </a:ext>
                  </a:extLst>
                </a:gridCol>
                <a:gridCol w="2143884">
                  <a:extLst>
                    <a:ext uri="{9D8B030D-6E8A-4147-A177-3AD203B41FA5}">
                      <a16:colId xmlns:a16="http://schemas.microsoft.com/office/drawing/2014/main" val="2269428218"/>
                    </a:ext>
                  </a:extLst>
                </a:gridCol>
              </a:tblGrid>
              <a:tr h="168532">
                <a:tc>
                  <a:txBody>
                    <a:bodyPr/>
                    <a:lstStyle/>
                    <a:p>
                      <a:pPr algn="ctr">
                        <a:lnSpc>
                          <a:spcPct val="107000"/>
                        </a:lnSpc>
                        <a:spcBef>
                          <a:spcPts val="2400"/>
                        </a:spcBef>
                        <a:spcAft>
                          <a:spcPts val="2400"/>
                        </a:spcAft>
                      </a:pPr>
                      <a:r>
                        <a:rPr lang="en-IN" sz="1200" kern="0">
                          <a:effectLst/>
                        </a:rPr>
                        <a:t>Sr.No.</a:t>
                      </a:r>
                      <a:endParaRPr lang="en-IN" sz="1100" kern="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tc>
                  <a:txBody>
                    <a:bodyPr/>
                    <a:lstStyle/>
                    <a:p>
                      <a:pPr algn="ctr">
                        <a:lnSpc>
                          <a:spcPct val="107000"/>
                        </a:lnSpc>
                        <a:spcBef>
                          <a:spcPts val="2400"/>
                        </a:spcBef>
                        <a:spcAft>
                          <a:spcPts val="2400"/>
                        </a:spcAft>
                      </a:pPr>
                      <a:r>
                        <a:rPr lang="en-IN" sz="1400" kern="0" dirty="0">
                          <a:effectLst/>
                        </a:rPr>
                        <a:t>Research Paper Title</a:t>
                      </a:r>
                      <a:endParaRPr lang="en-IN" sz="12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tc>
                  <a:txBody>
                    <a:bodyPr/>
                    <a:lstStyle/>
                    <a:p>
                      <a:pPr algn="ctr">
                        <a:lnSpc>
                          <a:spcPct val="107000"/>
                        </a:lnSpc>
                        <a:spcBef>
                          <a:spcPts val="2400"/>
                        </a:spcBef>
                        <a:spcAft>
                          <a:spcPts val="2400"/>
                        </a:spcAft>
                      </a:pPr>
                      <a:r>
                        <a:rPr lang="en-IN" sz="1400" kern="0">
                          <a:effectLst/>
                        </a:rPr>
                        <a:t>Authors</a:t>
                      </a:r>
                      <a:endParaRPr lang="en-IN" sz="1200" kern="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tc>
                  <a:txBody>
                    <a:bodyPr/>
                    <a:lstStyle/>
                    <a:p>
                      <a:pPr algn="ctr">
                        <a:lnSpc>
                          <a:spcPct val="107000"/>
                        </a:lnSpc>
                        <a:spcBef>
                          <a:spcPts val="2400"/>
                        </a:spcBef>
                        <a:spcAft>
                          <a:spcPts val="2400"/>
                        </a:spcAft>
                      </a:pPr>
                      <a:r>
                        <a:rPr lang="en-IN" sz="1400" kern="0">
                          <a:effectLst/>
                        </a:rPr>
                        <a:t>Model Type</a:t>
                      </a:r>
                      <a:endParaRPr lang="en-IN" sz="1200" kern="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tc>
                  <a:txBody>
                    <a:bodyPr/>
                    <a:lstStyle/>
                    <a:p>
                      <a:pPr algn="ctr">
                        <a:lnSpc>
                          <a:spcPct val="107000"/>
                        </a:lnSpc>
                        <a:spcBef>
                          <a:spcPts val="2400"/>
                        </a:spcBef>
                        <a:spcAft>
                          <a:spcPts val="2400"/>
                        </a:spcAft>
                      </a:pPr>
                      <a:r>
                        <a:rPr lang="en-IN" sz="1400" kern="0">
                          <a:effectLst/>
                        </a:rPr>
                        <a:t>Results</a:t>
                      </a:r>
                      <a:endParaRPr lang="en-IN" sz="1200" kern="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extLst>
                  <a:ext uri="{0D108BD9-81ED-4DB2-BD59-A6C34878D82A}">
                    <a16:rowId xmlns:a16="http://schemas.microsoft.com/office/drawing/2014/main" val="3265277180"/>
                  </a:ext>
                </a:extLst>
              </a:tr>
              <a:tr h="600442">
                <a:tc>
                  <a:txBody>
                    <a:bodyPr/>
                    <a:lstStyle/>
                    <a:p>
                      <a:pPr>
                        <a:lnSpc>
                          <a:spcPct val="107000"/>
                        </a:lnSpc>
                        <a:spcBef>
                          <a:spcPts val="2400"/>
                        </a:spcBef>
                        <a:spcAft>
                          <a:spcPts val="2400"/>
                        </a:spcAft>
                      </a:pPr>
                      <a:r>
                        <a:rPr lang="en-IN" sz="1200" kern="0">
                          <a:effectLst/>
                        </a:rPr>
                        <a:t>1)</a:t>
                      </a:r>
                      <a:endParaRPr lang="en-IN" sz="1100" kern="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tc>
                  <a:txBody>
                    <a:bodyPr/>
                    <a:lstStyle/>
                    <a:p>
                      <a:pPr>
                        <a:lnSpc>
                          <a:spcPct val="107000"/>
                        </a:lnSpc>
                        <a:spcBef>
                          <a:spcPts val="2400"/>
                        </a:spcBef>
                        <a:spcAft>
                          <a:spcPts val="2400"/>
                        </a:spcAft>
                      </a:pPr>
                      <a:r>
                        <a:rPr lang="en-IN" sz="1400" kern="0" dirty="0">
                          <a:effectLst/>
                        </a:rPr>
                        <a:t>"</a:t>
                      </a:r>
                      <a:r>
                        <a:rPr lang="en-IN" sz="1400" kern="100" dirty="0">
                          <a:effectLst/>
                        </a:rPr>
                        <a:t>Question to Question Similarity Analysis Using Morphological, Syntactic, Semantic, and Lexical Features</a:t>
                      </a:r>
                      <a:r>
                        <a:rPr lang="en-IN" sz="1400" kern="0" dirty="0">
                          <a:effectLst/>
                        </a:rPr>
                        <a:t>"</a:t>
                      </a:r>
                      <a:endParaRPr lang="en-IN" sz="12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tc>
                  <a:txBody>
                    <a:bodyPr/>
                    <a:lstStyle/>
                    <a:p>
                      <a:pPr>
                        <a:lnSpc>
                          <a:spcPct val="107000"/>
                        </a:lnSpc>
                        <a:spcBef>
                          <a:spcPts val="2400"/>
                        </a:spcBef>
                        <a:spcAft>
                          <a:spcPts val="2400"/>
                        </a:spcAft>
                      </a:pPr>
                      <a:r>
                        <a:rPr lang="en-IN" sz="1400" kern="100" dirty="0">
                          <a:effectLst/>
                        </a:rPr>
                        <a:t>Muntaha Al-</a:t>
                      </a:r>
                      <a:r>
                        <a:rPr lang="en-IN" sz="1400" kern="100" dirty="0" err="1">
                          <a:effectLst/>
                        </a:rPr>
                        <a:t>asa’d</a:t>
                      </a:r>
                      <a:r>
                        <a:rPr lang="en-IN" sz="1400" kern="100" dirty="0">
                          <a:effectLst/>
                        </a:rPr>
                        <a:t>, Nour Al-khdour, </a:t>
                      </a:r>
                      <a:r>
                        <a:rPr lang="en-IN" sz="1400" kern="100" dirty="0" err="1">
                          <a:effectLst/>
                        </a:rPr>
                        <a:t>Mutaz</a:t>
                      </a:r>
                      <a:r>
                        <a:rPr lang="en-IN" sz="1400" kern="100" dirty="0">
                          <a:effectLst/>
                        </a:rPr>
                        <a:t> Bni Younes</a:t>
                      </a:r>
                      <a:endParaRPr lang="en-IN" sz="12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tc>
                  <a:txBody>
                    <a:bodyPr/>
                    <a:lstStyle/>
                    <a:p>
                      <a:pPr>
                        <a:lnSpc>
                          <a:spcPct val="107000"/>
                        </a:lnSpc>
                        <a:spcBef>
                          <a:spcPts val="2400"/>
                        </a:spcBef>
                        <a:spcAft>
                          <a:spcPts val="2400"/>
                        </a:spcAft>
                      </a:pPr>
                      <a:r>
                        <a:rPr lang="en-IN" sz="1400" kern="100">
                          <a:effectLst/>
                        </a:rPr>
                        <a:t>XGBoost, SVM, Random Forest, NLP</a:t>
                      </a:r>
                      <a:endParaRPr lang="en-IN" sz="1200" kern="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tc>
                  <a:txBody>
                    <a:bodyPr/>
                    <a:lstStyle/>
                    <a:p>
                      <a:pPr>
                        <a:lnSpc>
                          <a:spcPct val="107000"/>
                        </a:lnSpc>
                        <a:spcBef>
                          <a:spcPts val="2400"/>
                        </a:spcBef>
                        <a:spcAft>
                          <a:spcPts val="2400"/>
                        </a:spcAft>
                      </a:pPr>
                      <a:r>
                        <a:rPr lang="en-IN" sz="1400" kern="0">
                          <a:effectLst/>
                        </a:rPr>
                        <a:t>Check similarity of question in database [4] </a:t>
                      </a:r>
                      <a:endParaRPr lang="en-IN" sz="1200" kern="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extLst>
                  <a:ext uri="{0D108BD9-81ED-4DB2-BD59-A6C34878D82A}">
                    <a16:rowId xmlns:a16="http://schemas.microsoft.com/office/drawing/2014/main" val="288171389"/>
                  </a:ext>
                </a:extLst>
              </a:tr>
              <a:tr h="859588">
                <a:tc>
                  <a:txBody>
                    <a:bodyPr/>
                    <a:lstStyle/>
                    <a:p>
                      <a:pPr>
                        <a:lnSpc>
                          <a:spcPct val="107000"/>
                        </a:lnSpc>
                        <a:spcBef>
                          <a:spcPts val="2400"/>
                        </a:spcBef>
                        <a:spcAft>
                          <a:spcPts val="2400"/>
                        </a:spcAft>
                      </a:pPr>
                      <a:r>
                        <a:rPr lang="en-IN" sz="1200" kern="0">
                          <a:effectLst/>
                        </a:rPr>
                        <a:t>2)</a:t>
                      </a:r>
                      <a:endParaRPr lang="en-IN" sz="1100" kern="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tc>
                  <a:txBody>
                    <a:bodyPr/>
                    <a:lstStyle/>
                    <a:p>
                      <a:pPr>
                        <a:lnSpc>
                          <a:spcPct val="107000"/>
                        </a:lnSpc>
                        <a:spcBef>
                          <a:spcPts val="2400"/>
                        </a:spcBef>
                        <a:spcAft>
                          <a:spcPts val="2400"/>
                        </a:spcAft>
                      </a:pPr>
                      <a:r>
                        <a:rPr lang="en-IN" sz="1400" kern="0" dirty="0">
                          <a:effectLst/>
                        </a:rPr>
                        <a:t>"</a:t>
                      </a:r>
                      <a:r>
                        <a:rPr lang="en-IN" sz="1400" kern="100" dirty="0">
                          <a:effectLst/>
                        </a:rPr>
                        <a:t>Evaluating Cold-Start in Recommendation Systems Using a Hybrid Model Based on Factorization Machines and SBERT Embeddings</a:t>
                      </a:r>
                      <a:r>
                        <a:rPr lang="en-IN" sz="1400" kern="0" dirty="0">
                          <a:effectLst/>
                        </a:rPr>
                        <a:t>"</a:t>
                      </a:r>
                      <a:endParaRPr lang="en-IN" sz="12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tc>
                  <a:txBody>
                    <a:bodyPr/>
                    <a:lstStyle/>
                    <a:p>
                      <a:pPr>
                        <a:lnSpc>
                          <a:spcPct val="107000"/>
                        </a:lnSpc>
                        <a:spcBef>
                          <a:spcPts val="2400"/>
                        </a:spcBef>
                        <a:spcAft>
                          <a:spcPts val="2400"/>
                        </a:spcAft>
                      </a:pPr>
                      <a:r>
                        <a:rPr lang="en-IN" sz="1400" kern="100">
                          <a:effectLst/>
                        </a:rPr>
                        <a:t>SABRINA CHOWDHURY</a:t>
                      </a:r>
                      <a:endParaRPr lang="en-IN" sz="1200" kern="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tc>
                  <a:txBody>
                    <a:bodyPr/>
                    <a:lstStyle/>
                    <a:p>
                      <a:pPr>
                        <a:lnSpc>
                          <a:spcPct val="107000"/>
                        </a:lnSpc>
                        <a:spcBef>
                          <a:spcPts val="2400"/>
                        </a:spcBef>
                        <a:spcAft>
                          <a:spcPts val="2400"/>
                        </a:spcAft>
                      </a:pPr>
                      <a:r>
                        <a:rPr lang="en-IN" sz="1400" kern="0">
                          <a:effectLst/>
                        </a:rPr>
                        <a:t>BERT – Paraphrase-MiniLM-L3-v2</a:t>
                      </a:r>
                      <a:endParaRPr lang="en-IN" sz="1200" kern="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tc>
                  <a:txBody>
                    <a:bodyPr/>
                    <a:lstStyle/>
                    <a:p>
                      <a:pPr>
                        <a:lnSpc>
                          <a:spcPct val="107000"/>
                        </a:lnSpc>
                        <a:spcBef>
                          <a:spcPts val="2400"/>
                        </a:spcBef>
                        <a:spcAft>
                          <a:spcPts val="2400"/>
                        </a:spcAft>
                      </a:pPr>
                      <a:r>
                        <a:rPr lang="en-IN" sz="1400" kern="100">
                          <a:effectLst/>
                        </a:rPr>
                        <a:t>Pre-trained SBERT model showed that the paraphrase-MiniLM-L3-v2 model displayed the smallest franchise distance</a:t>
                      </a:r>
                      <a:r>
                        <a:rPr lang="en-IN" sz="1400" kern="0">
                          <a:effectLst/>
                        </a:rPr>
                        <a:t>.[5]</a:t>
                      </a:r>
                      <a:endParaRPr lang="en-IN" sz="1200" kern="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extLst>
                  <a:ext uri="{0D108BD9-81ED-4DB2-BD59-A6C34878D82A}">
                    <a16:rowId xmlns:a16="http://schemas.microsoft.com/office/drawing/2014/main" val="2461691086"/>
                  </a:ext>
                </a:extLst>
              </a:tr>
              <a:tr h="686824">
                <a:tc>
                  <a:txBody>
                    <a:bodyPr/>
                    <a:lstStyle/>
                    <a:p>
                      <a:pPr>
                        <a:lnSpc>
                          <a:spcPct val="107000"/>
                        </a:lnSpc>
                        <a:spcBef>
                          <a:spcPts val="2400"/>
                        </a:spcBef>
                        <a:spcAft>
                          <a:spcPts val="2400"/>
                        </a:spcAft>
                      </a:pPr>
                      <a:r>
                        <a:rPr lang="en-IN" sz="1200" kern="0">
                          <a:effectLst/>
                        </a:rPr>
                        <a:t>3)</a:t>
                      </a:r>
                      <a:endParaRPr lang="en-IN" sz="1100" kern="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tc>
                  <a:txBody>
                    <a:bodyPr/>
                    <a:lstStyle/>
                    <a:p>
                      <a:pPr>
                        <a:lnSpc>
                          <a:spcPct val="107000"/>
                        </a:lnSpc>
                        <a:spcBef>
                          <a:spcPts val="2400"/>
                        </a:spcBef>
                        <a:spcAft>
                          <a:spcPts val="2400"/>
                        </a:spcAft>
                      </a:pPr>
                      <a:r>
                        <a:rPr lang="en-IN" sz="1400" kern="0" dirty="0">
                          <a:effectLst/>
                        </a:rPr>
                        <a:t>"</a:t>
                      </a:r>
                      <a:r>
                        <a:rPr lang="en-IN" sz="1400" kern="100" dirty="0">
                          <a:effectLst/>
                        </a:rPr>
                        <a:t> DistilBERT, a distilled version of BERT: smaller, faster, cheaper and lighter </a:t>
                      </a:r>
                      <a:r>
                        <a:rPr lang="en-IN" sz="1400" kern="0" dirty="0">
                          <a:effectLst/>
                        </a:rPr>
                        <a:t>"</a:t>
                      </a:r>
                      <a:endParaRPr lang="en-IN" sz="12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tc>
                  <a:txBody>
                    <a:bodyPr/>
                    <a:lstStyle/>
                    <a:p>
                      <a:pPr>
                        <a:lnSpc>
                          <a:spcPct val="107000"/>
                        </a:lnSpc>
                        <a:spcBef>
                          <a:spcPts val="2400"/>
                        </a:spcBef>
                        <a:spcAft>
                          <a:spcPts val="2400"/>
                        </a:spcAft>
                      </a:pPr>
                      <a:r>
                        <a:rPr lang="en-IN" sz="1400" kern="100">
                          <a:effectLst/>
                        </a:rPr>
                        <a:t>Victor SANH, Lysandre DEBUT, Julien CHAUMOND, Thomas WOLF</a:t>
                      </a:r>
                      <a:endParaRPr lang="en-IN" sz="1200" kern="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tc>
                  <a:txBody>
                    <a:bodyPr/>
                    <a:lstStyle/>
                    <a:p>
                      <a:pPr>
                        <a:lnSpc>
                          <a:spcPct val="107000"/>
                        </a:lnSpc>
                        <a:spcBef>
                          <a:spcPts val="2400"/>
                        </a:spcBef>
                        <a:spcAft>
                          <a:spcPts val="2400"/>
                        </a:spcAft>
                      </a:pPr>
                      <a:r>
                        <a:rPr lang="en-IN" sz="1400" kern="0">
                          <a:effectLst/>
                        </a:rPr>
                        <a:t>BERT – All-Distilroberta-v1</a:t>
                      </a:r>
                      <a:endParaRPr lang="en-IN" sz="1200" kern="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tc>
                  <a:txBody>
                    <a:bodyPr/>
                    <a:lstStyle/>
                    <a:p>
                      <a:pPr>
                        <a:lnSpc>
                          <a:spcPct val="107000"/>
                        </a:lnSpc>
                        <a:spcBef>
                          <a:spcPts val="2400"/>
                        </a:spcBef>
                        <a:spcAft>
                          <a:spcPts val="2400"/>
                        </a:spcAft>
                      </a:pPr>
                      <a:r>
                        <a:rPr lang="en-IN" sz="1400" kern="100">
                          <a:effectLst/>
                        </a:rPr>
                        <a:t>A general-purpose pre-trained version of BERT, 40% smaller, 60% faster, that retains 97% of the language understanding capabilities.[6]</a:t>
                      </a:r>
                      <a:endParaRPr lang="en-IN" sz="1200" kern="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extLst>
                  <a:ext uri="{0D108BD9-81ED-4DB2-BD59-A6C34878D82A}">
                    <a16:rowId xmlns:a16="http://schemas.microsoft.com/office/drawing/2014/main" val="2784805533"/>
                  </a:ext>
                </a:extLst>
              </a:tr>
              <a:tr h="773206">
                <a:tc>
                  <a:txBody>
                    <a:bodyPr/>
                    <a:lstStyle/>
                    <a:p>
                      <a:pPr>
                        <a:lnSpc>
                          <a:spcPct val="107000"/>
                        </a:lnSpc>
                        <a:spcBef>
                          <a:spcPts val="2400"/>
                        </a:spcBef>
                        <a:spcAft>
                          <a:spcPts val="2400"/>
                        </a:spcAft>
                      </a:pPr>
                      <a:r>
                        <a:rPr lang="en-IN" sz="1200" kern="0">
                          <a:effectLst/>
                        </a:rPr>
                        <a:t>4)</a:t>
                      </a:r>
                      <a:endParaRPr lang="en-IN" sz="1100" kern="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tc>
                  <a:txBody>
                    <a:bodyPr/>
                    <a:lstStyle/>
                    <a:p>
                      <a:pPr>
                        <a:lnSpc>
                          <a:spcPct val="107000"/>
                        </a:lnSpc>
                        <a:spcBef>
                          <a:spcPts val="2400"/>
                        </a:spcBef>
                        <a:spcAft>
                          <a:spcPts val="2400"/>
                        </a:spcAft>
                      </a:pPr>
                      <a:r>
                        <a:rPr lang="en-IN" sz="1400" kern="0">
                          <a:effectLst/>
                        </a:rPr>
                        <a:t>"</a:t>
                      </a:r>
                      <a:r>
                        <a:rPr lang="en-IN" sz="1400" kern="100">
                          <a:effectLst/>
                        </a:rPr>
                        <a:t> Evaluating Dense Passage Retrieval using Transformers</a:t>
                      </a:r>
                      <a:r>
                        <a:rPr lang="en-IN" sz="1400" kern="0">
                          <a:effectLst/>
                        </a:rPr>
                        <a:t>"</a:t>
                      </a:r>
                      <a:endParaRPr lang="en-IN" sz="1200" kern="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tc>
                  <a:txBody>
                    <a:bodyPr/>
                    <a:lstStyle/>
                    <a:p>
                      <a:pPr>
                        <a:lnSpc>
                          <a:spcPct val="107000"/>
                        </a:lnSpc>
                        <a:spcBef>
                          <a:spcPts val="2400"/>
                        </a:spcBef>
                        <a:spcAft>
                          <a:spcPts val="2400"/>
                        </a:spcAft>
                      </a:pPr>
                      <a:r>
                        <a:rPr lang="en-IN" sz="1400" kern="100" dirty="0">
                          <a:effectLst/>
                        </a:rPr>
                        <a:t>Nima Sadri</a:t>
                      </a:r>
                      <a:endParaRPr lang="en-IN" sz="12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tc>
                  <a:txBody>
                    <a:bodyPr/>
                    <a:lstStyle/>
                    <a:p>
                      <a:pPr>
                        <a:lnSpc>
                          <a:spcPct val="107000"/>
                        </a:lnSpc>
                        <a:spcBef>
                          <a:spcPts val="2400"/>
                        </a:spcBef>
                        <a:spcAft>
                          <a:spcPts val="2400"/>
                        </a:spcAft>
                      </a:pPr>
                      <a:r>
                        <a:rPr lang="en-IN" sz="1400" kern="0">
                          <a:effectLst/>
                        </a:rPr>
                        <a:t>BERT – Multi-qa-distilbert-cos-v1</a:t>
                      </a:r>
                      <a:endParaRPr lang="en-IN" sz="1200" kern="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tc>
                  <a:txBody>
                    <a:bodyPr/>
                    <a:lstStyle/>
                    <a:p>
                      <a:pPr>
                        <a:lnSpc>
                          <a:spcPct val="107000"/>
                        </a:lnSpc>
                        <a:spcBef>
                          <a:spcPts val="2400"/>
                        </a:spcBef>
                        <a:spcAft>
                          <a:spcPts val="2400"/>
                        </a:spcAft>
                      </a:pPr>
                      <a:r>
                        <a:rPr lang="en-IN" sz="1400" kern="100">
                          <a:effectLst/>
                        </a:rPr>
                        <a:t>For each query-document pair, computes the relevance score based on the dot product of the document and query embedding.[7]</a:t>
                      </a:r>
                      <a:endParaRPr lang="en-IN" sz="1200" kern="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extLst>
                  <a:ext uri="{0D108BD9-81ED-4DB2-BD59-A6C34878D82A}">
                    <a16:rowId xmlns:a16="http://schemas.microsoft.com/office/drawing/2014/main" val="4139146783"/>
                  </a:ext>
                </a:extLst>
              </a:tr>
              <a:tr h="514059">
                <a:tc>
                  <a:txBody>
                    <a:bodyPr/>
                    <a:lstStyle/>
                    <a:p>
                      <a:r>
                        <a:rPr lang="en-IN" sz="1200" kern="100">
                          <a:effectLst/>
                        </a:rPr>
                        <a:t> </a:t>
                      </a:r>
                    </a:p>
                    <a:p>
                      <a:r>
                        <a:rPr lang="en-IN" sz="1200" kern="100">
                          <a:effectLst/>
                        </a:rPr>
                        <a:t>5)</a:t>
                      </a:r>
                      <a:endParaRPr lang="en-IN" sz="1200" kern="1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27877" marR="27877" marT="0" marB="0"/>
                </a:tc>
                <a:tc>
                  <a:txBody>
                    <a:bodyPr/>
                    <a:lstStyle/>
                    <a:p>
                      <a:r>
                        <a:rPr lang="en-IN" sz="1400" kern="100" dirty="0">
                          <a:effectLst/>
                        </a:rPr>
                        <a:t> </a:t>
                      </a:r>
                    </a:p>
                    <a:p>
                      <a:r>
                        <a:rPr lang="en-IN" sz="1400" kern="100" dirty="0">
                          <a:effectLst/>
                        </a:rPr>
                        <a:t>Duplicate Question Detection with Deep Learning in Stack Overflow</a:t>
                      </a:r>
                      <a:endParaRPr lang="en-IN" sz="14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27877" marR="27877" marT="0" marB="0"/>
                </a:tc>
                <a:tc>
                  <a:txBody>
                    <a:bodyPr/>
                    <a:lstStyle/>
                    <a:p>
                      <a:pPr>
                        <a:lnSpc>
                          <a:spcPct val="107000"/>
                        </a:lnSpc>
                        <a:spcBef>
                          <a:spcPts val="1200"/>
                        </a:spcBef>
                        <a:spcAft>
                          <a:spcPts val="2400"/>
                        </a:spcAft>
                      </a:pPr>
                      <a:r>
                        <a:rPr lang="en-IN" sz="1400" kern="100">
                          <a:effectLst/>
                        </a:rPr>
                        <a:t>JING JIANG, LI ZHANG AND LITING WANG</a:t>
                      </a:r>
                      <a:endParaRPr lang="en-IN" sz="1200" kern="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27877" marR="27877" marT="0" marB="0"/>
                </a:tc>
                <a:tc>
                  <a:txBody>
                    <a:bodyPr/>
                    <a:lstStyle/>
                    <a:p>
                      <a:r>
                        <a:rPr lang="en-IN" sz="1400" kern="100" dirty="0">
                          <a:effectLst/>
                        </a:rPr>
                        <a:t> </a:t>
                      </a:r>
                    </a:p>
                    <a:p>
                      <a:r>
                        <a:rPr lang="en-IN" sz="1400" kern="100" dirty="0">
                          <a:effectLst/>
                        </a:rPr>
                        <a:t> CNN, RNN LSTM </a:t>
                      </a:r>
                      <a:endParaRPr lang="en-IN" sz="14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27877" marR="27877" marT="0" marB="0"/>
                </a:tc>
                <a:tc>
                  <a:txBody>
                    <a:bodyPr/>
                    <a:lstStyle/>
                    <a:p>
                      <a:r>
                        <a:rPr lang="en-IN" sz="1400" kern="100" dirty="0">
                          <a:effectLst/>
                        </a:rPr>
                        <a:t> </a:t>
                      </a:r>
                    </a:p>
                    <a:p>
                      <a:r>
                        <a:rPr lang="en-IN" sz="1400" kern="100" dirty="0">
                          <a:effectLst/>
                        </a:rPr>
                        <a:t>Solve the problem of duplicate questions using Word2vec CNN, RNN. [1]</a:t>
                      </a:r>
                      <a:endParaRPr lang="en-IN" sz="14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27877" marR="27877" marT="0" marB="0"/>
                </a:tc>
                <a:extLst>
                  <a:ext uri="{0D108BD9-81ED-4DB2-BD59-A6C34878D82A}">
                    <a16:rowId xmlns:a16="http://schemas.microsoft.com/office/drawing/2014/main" val="4137681105"/>
                  </a:ext>
                </a:extLst>
              </a:tr>
            </a:tbl>
          </a:graphicData>
        </a:graphic>
      </p:graphicFrame>
    </p:spTree>
    <p:extLst>
      <p:ext uri="{BB962C8B-B14F-4D97-AF65-F5344CB8AC3E}">
        <p14:creationId xmlns:p14="http://schemas.microsoft.com/office/powerpoint/2010/main" val="110505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F6928-1B56-D177-FD69-6946DB02039F}"/>
              </a:ext>
            </a:extLst>
          </p:cNvPr>
          <p:cNvSpPr>
            <a:spLocks noGrp="1"/>
          </p:cNvSpPr>
          <p:nvPr>
            <p:ph type="title"/>
          </p:nvPr>
        </p:nvSpPr>
        <p:spPr/>
        <p:txBody>
          <a:bodyPr/>
          <a:lstStyle/>
          <a:p>
            <a:pPr algn="just">
              <a:lnSpc>
                <a:spcPct val="150000"/>
              </a:lnSpc>
              <a:spcAft>
                <a:spcPts val="0"/>
              </a:spcAft>
            </a:pPr>
            <a:r>
              <a:rPr lang="en-IN" sz="4400" b="1" dirty="0">
                <a:effectLst/>
              </a:rPr>
              <a:t>Proposed Methodology</a:t>
            </a:r>
            <a:endParaRPr lang="en-IN" sz="4000" b="1" dirty="0">
              <a:effectLst/>
              <a:latin typeface="Calibri" panose="020F0502020204030204" pitchFamily="34" charset="0"/>
              <a:ea typeface="Calibri" panose="020F0502020204030204" pitchFamily="34" charset="0"/>
              <a:cs typeface="Mangal"/>
            </a:endParaRPr>
          </a:p>
        </p:txBody>
      </p:sp>
      <p:sp>
        <p:nvSpPr>
          <p:cNvPr id="3" name="Content Placeholder 2">
            <a:extLst>
              <a:ext uri="{FF2B5EF4-FFF2-40B4-BE49-F238E27FC236}">
                <a16:creationId xmlns:a16="http://schemas.microsoft.com/office/drawing/2014/main" id="{08451E12-F331-31D1-CF76-FCD238472036}"/>
              </a:ext>
            </a:extLst>
          </p:cNvPr>
          <p:cNvSpPr>
            <a:spLocks noGrp="1"/>
          </p:cNvSpPr>
          <p:nvPr>
            <p:ph idx="1"/>
          </p:nvPr>
        </p:nvSpPr>
        <p:spPr/>
        <p:txBody>
          <a:bodyPr>
            <a:normAutofit fontScale="92500" lnSpcReduction="20000"/>
          </a:bodyPr>
          <a:lstStyle/>
          <a:p>
            <a:pPr>
              <a:lnSpc>
                <a:spcPct val="150000"/>
              </a:lnSpc>
            </a:pPr>
            <a:r>
              <a:rPr lang="en-IN" sz="1800" kern="100" dirty="0">
                <a:solidFill>
                  <a:srgbClr val="000000"/>
                </a:solidFill>
                <a:latin typeface="Times New Roman" panose="02020603050405020304" pitchFamily="18" charset="0"/>
                <a:ea typeface="Times New Roman" panose="02020603050405020304" pitchFamily="18" charset="0"/>
              </a:rPr>
              <a:t>Text Extraction</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a:lnSpc>
                <a:spcPct val="150000"/>
              </a:lnSpc>
            </a:pPr>
            <a:r>
              <a:rPr lang="en-IN" sz="1800" kern="100" dirty="0">
                <a:solidFill>
                  <a:srgbClr val="000000"/>
                </a:solidFill>
                <a:effectLst/>
                <a:latin typeface="Times New Roman" panose="02020603050405020304" pitchFamily="18" charset="0"/>
                <a:ea typeface="Calibri" panose="020F0502020204030204" pitchFamily="34" charset="0"/>
              </a:rPr>
              <a:t>Text Cleaning and Tokenization</a:t>
            </a:r>
          </a:p>
          <a:p>
            <a:pPr>
              <a:lnSpc>
                <a:spcPct val="150000"/>
              </a:lnSpc>
            </a:pPr>
            <a:r>
              <a:rPr lang="en-IN" sz="1800" dirty="0">
                <a:solidFill>
                  <a:srgbClr val="000000"/>
                </a:solidFill>
                <a:effectLst/>
                <a:latin typeface="Times New Roman" panose="02020603050405020304" pitchFamily="18" charset="0"/>
                <a:ea typeface="Calibri" panose="020F0502020204030204" pitchFamily="34" charset="0"/>
              </a:rPr>
              <a:t>Stopword Removal</a:t>
            </a:r>
            <a:endParaRPr lang="en-IN" sz="1800" kern="100" dirty="0">
              <a:solidFill>
                <a:srgbClr val="000000"/>
              </a:solidFill>
              <a:latin typeface="Times New Roman" panose="02020603050405020304" pitchFamily="18" charset="0"/>
              <a:ea typeface="Calibri" panose="020F0502020204030204" pitchFamily="34" charset="0"/>
            </a:endParaRPr>
          </a:p>
          <a:p>
            <a:pPr>
              <a:lnSpc>
                <a:spcPct val="150000"/>
              </a:lnSpc>
            </a:pPr>
            <a:r>
              <a:rPr lang="en-IN" sz="1800" dirty="0">
                <a:solidFill>
                  <a:srgbClr val="000000"/>
                </a:solidFill>
                <a:effectLst/>
                <a:latin typeface="Times New Roman" panose="02020603050405020304" pitchFamily="18" charset="0"/>
                <a:ea typeface="Calibri" panose="020F0502020204030204" pitchFamily="34" charset="0"/>
              </a:rPr>
              <a:t>Text Vectorization</a:t>
            </a:r>
            <a:endParaRPr lang="en-IN" sz="1800" kern="100" dirty="0">
              <a:solidFill>
                <a:srgbClr val="000000"/>
              </a:solidFill>
              <a:effectLst/>
              <a:latin typeface="Times New Roman" panose="02020603050405020304" pitchFamily="18" charset="0"/>
              <a:ea typeface="Calibri" panose="020F0502020204030204" pitchFamily="34" charset="0"/>
            </a:endParaRPr>
          </a:p>
          <a:p>
            <a:pPr>
              <a:lnSpc>
                <a:spcPct val="150000"/>
              </a:lnSpc>
            </a:pPr>
            <a:r>
              <a:rPr lang="en-IN" sz="1800" dirty="0">
                <a:solidFill>
                  <a:srgbClr val="000000"/>
                </a:solidFill>
                <a:effectLst/>
                <a:latin typeface="Times New Roman" panose="02020603050405020304" pitchFamily="18" charset="0"/>
                <a:ea typeface="Calibri" panose="020F0502020204030204" pitchFamily="34" charset="0"/>
              </a:rPr>
              <a:t>BERT Model for Text Embedding</a:t>
            </a:r>
            <a:endParaRPr lang="en-IN" sz="1800" kern="100" dirty="0">
              <a:solidFill>
                <a:srgbClr val="000000"/>
              </a:solidFill>
              <a:latin typeface="Times New Roman" panose="02020603050405020304" pitchFamily="18" charset="0"/>
              <a:ea typeface="Calibri" panose="020F0502020204030204" pitchFamily="34" charset="0"/>
            </a:endParaRPr>
          </a:p>
          <a:p>
            <a:pPr>
              <a:lnSpc>
                <a:spcPct val="150000"/>
              </a:lnSpc>
            </a:pPr>
            <a:r>
              <a:rPr lang="en-IN" sz="1800" dirty="0">
                <a:solidFill>
                  <a:srgbClr val="000000"/>
                </a:solidFill>
                <a:effectLst/>
                <a:latin typeface="Times New Roman" panose="02020603050405020304" pitchFamily="18" charset="0"/>
                <a:ea typeface="Calibri" panose="020F0502020204030204" pitchFamily="34" charset="0"/>
              </a:rPr>
              <a:t>Cosine Similarity</a:t>
            </a:r>
            <a:endParaRPr lang="en-IN" sz="1800" kern="100" dirty="0">
              <a:solidFill>
                <a:srgbClr val="000000"/>
              </a:solidFill>
              <a:effectLst/>
              <a:latin typeface="Times New Roman" panose="02020603050405020304" pitchFamily="18" charset="0"/>
              <a:ea typeface="Calibri" panose="020F0502020204030204" pitchFamily="34" charset="0"/>
            </a:endParaRPr>
          </a:p>
          <a:p>
            <a:pPr>
              <a:lnSpc>
                <a:spcPct val="150000"/>
              </a:lnSpc>
            </a:pPr>
            <a:r>
              <a:rPr lang="en-IN" sz="1800" kern="100" dirty="0">
                <a:solidFill>
                  <a:srgbClr val="000000"/>
                </a:solidFill>
                <a:effectLst/>
                <a:latin typeface="Times New Roman" panose="02020603050405020304" pitchFamily="18" charset="0"/>
                <a:ea typeface="Calibri" panose="020F0502020204030204" pitchFamily="34" charset="0"/>
              </a:rPr>
              <a:t>N^2 Approach for Question Paper Generation</a:t>
            </a:r>
            <a:endParaRPr lang="en-IN" sz="1800" kern="100" dirty="0">
              <a:solidFill>
                <a:srgbClr val="000000"/>
              </a:solidFill>
              <a:effectLst/>
              <a:latin typeface="Calibri" panose="020F0502020204030204" pitchFamily="34" charset="0"/>
              <a:ea typeface="Calibri" panose="020F0502020204030204" pitchFamily="34" charset="0"/>
            </a:endParaRPr>
          </a:p>
          <a:p>
            <a:endParaRPr lang="en-IN" sz="1800" kern="100" dirty="0">
              <a:solidFill>
                <a:srgbClr val="000000"/>
              </a:solidFill>
              <a:effectLst/>
              <a:latin typeface="Calibri" panose="020F0502020204030204" pitchFamily="34" charset="0"/>
              <a:ea typeface="Calibri" panose="020F0502020204030204" pitchFamily="34" charset="0"/>
            </a:endParaRPr>
          </a:p>
          <a:p>
            <a:endParaRPr lang="en-IN" sz="1800" kern="1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699095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69B19-C1B8-176C-168F-F869F31CD452}"/>
              </a:ext>
            </a:extLst>
          </p:cNvPr>
          <p:cNvSpPr>
            <a:spLocks noGrp="1"/>
          </p:cNvSpPr>
          <p:nvPr>
            <p:ph type="title"/>
          </p:nvPr>
        </p:nvSpPr>
        <p:spPr>
          <a:xfrm>
            <a:off x="838200" y="574699"/>
            <a:ext cx="10515600" cy="821110"/>
          </a:xfrm>
        </p:spPr>
        <p:txBody>
          <a:bodyPr/>
          <a:lstStyle/>
          <a:p>
            <a:r>
              <a:rPr lang="en-IN" sz="4400" b="1" dirty="0">
                <a:effectLst/>
              </a:rPr>
              <a:t>Module Implementation</a:t>
            </a:r>
            <a:endParaRPr lang="en-IN" dirty="0"/>
          </a:p>
        </p:txBody>
      </p:sp>
      <p:pic>
        <p:nvPicPr>
          <p:cNvPr id="2050" name="Picture 1">
            <a:extLst>
              <a:ext uri="{FF2B5EF4-FFF2-40B4-BE49-F238E27FC236}">
                <a16:creationId xmlns:a16="http://schemas.microsoft.com/office/drawing/2014/main" id="{DDDB44DE-3805-CAC6-C220-BB8CC45DA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989" y="1395809"/>
            <a:ext cx="4948517" cy="5639664"/>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2">
            <a:extLst>
              <a:ext uri="{FF2B5EF4-FFF2-40B4-BE49-F238E27FC236}">
                <a16:creationId xmlns:a16="http://schemas.microsoft.com/office/drawing/2014/main" id="{9A1BA249-8AFD-FAFB-C9B3-B7EF79750D52}"/>
              </a:ext>
            </a:extLst>
          </p:cNvPr>
          <p:cNvSpPr txBox="1">
            <a:spLocks noChangeArrowheads="1"/>
          </p:cNvSpPr>
          <p:nvPr/>
        </p:nvSpPr>
        <p:spPr bwMode="auto">
          <a:xfrm>
            <a:off x="0" y="9064625"/>
            <a:ext cx="298450" cy="29527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t>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80C6C125-E6CE-33F8-6AAF-A386227D276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4">
            <a:extLst>
              <a:ext uri="{FF2B5EF4-FFF2-40B4-BE49-F238E27FC236}">
                <a16:creationId xmlns:a16="http://schemas.microsoft.com/office/drawing/2014/main" id="{E8F9860A-B94F-FE60-35C7-8BA2A3B857B5}"/>
              </a:ext>
            </a:extLst>
          </p:cNvPr>
          <p:cNvSpPr>
            <a:spLocks noChangeArrowheads="1"/>
          </p:cNvSpPr>
          <p:nvPr/>
        </p:nvSpPr>
        <p:spPr bwMode="auto">
          <a:xfrm>
            <a:off x="1828800" y="7985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6">
            <a:extLst>
              <a:ext uri="{FF2B5EF4-FFF2-40B4-BE49-F238E27FC236}">
                <a16:creationId xmlns:a16="http://schemas.microsoft.com/office/drawing/2014/main" id="{EB174B75-5021-16C2-80B3-2A3E4D9E844B}"/>
              </a:ext>
            </a:extLst>
          </p:cNvPr>
          <p:cNvSpPr>
            <a:spLocks noChangeArrowheads="1"/>
          </p:cNvSpPr>
          <p:nvPr/>
        </p:nvSpPr>
        <p:spPr bwMode="auto">
          <a:xfrm>
            <a:off x="0" y="7769682"/>
            <a:ext cx="203132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814538DE-9AFC-08E4-ADB3-5D2AF16D20F9}"/>
              </a:ext>
            </a:extLst>
          </p:cNvPr>
          <p:cNvSpPr txBox="1"/>
          <p:nvPr/>
        </p:nvSpPr>
        <p:spPr>
          <a:xfrm>
            <a:off x="6221506" y="3238694"/>
            <a:ext cx="6096000" cy="830997"/>
          </a:xfrm>
          <a:prstGeom prst="rect">
            <a:avLst/>
          </a:prstGeom>
          <a:noFill/>
        </p:spPr>
        <p:txBody>
          <a:bodyPr wrap="square">
            <a:spAutoFit/>
          </a:bodyPr>
          <a:lstStyle/>
          <a:p>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rgbClr val="000000"/>
                </a:solidFill>
                <a:effectLst/>
                <a:ea typeface="Times New Roman" panose="02020603050405020304" pitchFamily="18" charset="0"/>
              </a:rPr>
              <a:t>Figure 5.1. PDF Question Comparison and Merging Process</a:t>
            </a:r>
            <a:endParaRPr lang="en-IN" sz="2400" dirty="0"/>
          </a:p>
        </p:txBody>
      </p:sp>
    </p:spTree>
    <p:extLst>
      <p:ext uri="{BB962C8B-B14F-4D97-AF65-F5344CB8AC3E}">
        <p14:creationId xmlns:p14="http://schemas.microsoft.com/office/powerpoint/2010/main" val="3119254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
            <a:extLst>
              <a:ext uri="{FF2B5EF4-FFF2-40B4-BE49-F238E27FC236}">
                <a16:creationId xmlns:a16="http://schemas.microsoft.com/office/drawing/2014/main" id="{5638F430-DE99-6DF1-31B6-CF41703240C3}"/>
              </a:ext>
            </a:extLst>
          </p:cNvPr>
          <p:cNvSpPr>
            <a:spLocks noChangeArrowheads="1"/>
          </p:cNvSpPr>
          <p:nvPr/>
        </p:nvSpPr>
        <p:spPr bwMode="auto">
          <a:xfrm>
            <a:off x="2615452" y="170872"/>
            <a:ext cx="1387475" cy="898525"/>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Calibri" panose="020F0502020204030204" pitchFamily="34" charset="0"/>
              </a:rPr>
              <a:t>Question pair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0178152-B96A-3791-BEC6-444D5A9C6433}"/>
              </a:ext>
            </a:extLst>
          </p:cNvPr>
          <p:cNvSpPr>
            <a:spLocks noChangeArrowheads="1"/>
          </p:cNvSpPr>
          <p:nvPr/>
        </p:nvSpPr>
        <p:spPr bwMode="auto">
          <a:xfrm>
            <a:off x="2293191" y="1470399"/>
            <a:ext cx="2035175" cy="47307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Calibri" panose="020F0502020204030204" pitchFamily="34" charset="0"/>
              </a:rPr>
              <a:t>Pre - Processing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3">
            <a:extLst>
              <a:ext uri="{FF2B5EF4-FFF2-40B4-BE49-F238E27FC236}">
                <a16:creationId xmlns:a16="http://schemas.microsoft.com/office/drawing/2014/main" id="{ABF2792B-43D5-E9FE-C9ED-4BB7A75590A3}"/>
              </a:ext>
            </a:extLst>
          </p:cNvPr>
          <p:cNvSpPr>
            <a:spLocks noChangeArrowheads="1"/>
          </p:cNvSpPr>
          <p:nvPr/>
        </p:nvSpPr>
        <p:spPr bwMode="auto">
          <a:xfrm>
            <a:off x="2215403" y="2353049"/>
            <a:ext cx="2682875" cy="525463"/>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Calibri" panose="020F0502020204030204" pitchFamily="34" charset="0"/>
              </a:rPr>
              <a:t>Data Cleaning: Stop word removing, tokenization, Lemmatization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2">
            <a:extLst>
              <a:ext uri="{FF2B5EF4-FFF2-40B4-BE49-F238E27FC236}">
                <a16:creationId xmlns:a16="http://schemas.microsoft.com/office/drawing/2014/main" id="{2D7FEAD5-7CF0-BBD8-B9EB-E8C81227226C}"/>
              </a:ext>
            </a:extLst>
          </p:cNvPr>
          <p:cNvSpPr>
            <a:spLocks noChangeArrowheads="1"/>
          </p:cNvSpPr>
          <p:nvPr/>
        </p:nvSpPr>
        <p:spPr bwMode="auto">
          <a:xfrm>
            <a:off x="340621" y="3372561"/>
            <a:ext cx="1698626" cy="66992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00000"/>
              </a:solidFill>
              <a:effectLst/>
              <a:latin typeface="Arial" panose="020B060402020202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BERT Mode1:</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Paraphrase-MiniLM-L3-v2</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1">
            <a:extLst>
              <a:ext uri="{FF2B5EF4-FFF2-40B4-BE49-F238E27FC236}">
                <a16:creationId xmlns:a16="http://schemas.microsoft.com/office/drawing/2014/main" id="{7E1B29FE-BA32-6FFB-22F5-D2CC4D1AC503}"/>
              </a:ext>
            </a:extLst>
          </p:cNvPr>
          <p:cNvSpPr>
            <a:spLocks noChangeArrowheads="1"/>
          </p:cNvSpPr>
          <p:nvPr/>
        </p:nvSpPr>
        <p:spPr bwMode="auto">
          <a:xfrm>
            <a:off x="2713878" y="3389687"/>
            <a:ext cx="1698625" cy="66357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Calibri" panose="020F0502020204030204" pitchFamily="34" charset="0"/>
              </a:rPr>
              <a:t>BERT Mode2:</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Calibri" panose="020F0502020204030204" pitchFamily="34" charset="0"/>
              </a:rPr>
              <a:t>All-distilbrob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0">
            <a:extLst>
              <a:ext uri="{FF2B5EF4-FFF2-40B4-BE49-F238E27FC236}">
                <a16:creationId xmlns:a16="http://schemas.microsoft.com/office/drawing/2014/main" id="{6D6E5655-47FD-BD63-08DF-D6DFF3AE5E42}"/>
              </a:ext>
            </a:extLst>
          </p:cNvPr>
          <p:cNvSpPr>
            <a:spLocks noChangeArrowheads="1"/>
          </p:cNvSpPr>
          <p:nvPr/>
        </p:nvSpPr>
        <p:spPr bwMode="auto">
          <a:xfrm>
            <a:off x="5069728" y="3397624"/>
            <a:ext cx="1698625" cy="639763"/>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00000"/>
              </a:solidFill>
              <a:effectLst/>
              <a:latin typeface="Arial" panose="020B060402020202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BERT Mode3:</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Multi-qa-distilroberta-v1</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9">
            <a:extLst>
              <a:ext uri="{FF2B5EF4-FFF2-40B4-BE49-F238E27FC236}">
                <a16:creationId xmlns:a16="http://schemas.microsoft.com/office/drawing/2014/main" id="{169044C4-0F4A-1D75-FDDD-714FDEB55FA7}"/>
              </a:ext>
            </a:extLst>
          </p:cNvPr>
          <p:cNvSpPr>
            <a:spLocks noChangeArrowheads="1"/>
          </p:cNvSpPr>
          <p:nvPr/>
        </p:nvSpPr>
        <p:spPr bwMode="auto">
          <a:xfrm>
            <a:off x="2459878" y="4532687"/>
            <a:ext cx="1698625" cy="525462"/>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Calibri" panose="020F0502020204030204" pitchFamily="34" charset="0"/>
              </a:rPr>
              <a:t>Calculate Avg. Similarity Score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Oval 18">
            <a:extLst>
              <a:ext uri="{FF2B5EF4-FFF2-40B4-BE49-F238E27FC236}">
                <a16:creationId xmlns:a16="http://schemas.microsoft.com/office/drawing/2014/main" id="{ED8C29B9-0E7E-4827-7D56-DAB37BD6B3FB}"/>
              </a:ext>
            </a:extLst>
          </p:cNvPr>
          <p:cNvSpPr>
            <a:spLocks noChangeArrowheads="1"/>
          </p:cNvSpPr>
          <p:nvPr/>
        </p:nvSpPr>
        <p:spPr bwMode="auto">
          <a:xfrm>
            <a:off x="2759916" y="5691562"/>
            <a:ext cx="1387475" cy="898525"/>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Calibri" panose="020F0502020204030204" pitchFamily="34" charset="0"/>
              </a:rPr>
              <a:t>Similarity Score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2" name="Straight Arrow Connector 11">
            <a:extLst>
              <a:ext uri="{FF2B5EF4-FFF2-40B4-BE49-F238E27FC236}">
                <a16:creationId xmlns:a16="http://schemas.microsoft.com/office/drawing/2014/main" id="{4829938B-0A2D-BB09-AE80-8B945B5F6269}"/>
              </a:ext>
            </a:extLst>
          </p:cNvPr>
          <p:cNvCxnSpPr/>
          <p:nvPr/>
        </p:nvCxnSpPr>
        <p:spPr>
          <a:xfrm>
            <a:off x="3306051" y="1069397"/>
            <a:ext cx="0" cy="37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CDA4EFA-D710-0A5C-82BB-35DDE98EBE70}"/>
              </a:ext>
            </a:extLst>
          </p:cNvPr>
          <p:cNvCxnSpPr/>
          <p:nvPr/>
        </p:nvCxnSpPr>
        <p:spPr>
          <a:xfrm>
            <a:off x="3306051" y="1941569"/>
            <a:ext cx="0" cy="41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36027A5-6D9E-693E-E518-46992C8BB718}"/>
              </a:ext>
            </a:extLst>
          </p:cNvPr>
          <p:cNvCxnSpPr/>
          <p:nvPr/>
        </p:nvCxnSpPr>
        <p:spPr>
          <a:xfrm>
            <a:off x="2923167" y="2877037"/>
            <a:ext cx="762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5CAA52E-35BD-BCC5-0424-76082C86AE06}"/>
              </a:ext>
            </a:extLst>
          </p:cNvPr>
          <p:cNvCxnSpPr>
            <a:cxnSpLocks/>
          </p:cNvCxnSpPr>
          <p:nvPr/>
        </p:nvCxnSpPr>
        <p:spPr>
          <a:xfrm flipH="1">
            <a:off x="1155327" y="3092824"/>
            <a:ext cx="1767840" cy="18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51C9834-17B0-9F62-254F-2EC37C2C2B4F}"/>
              </a:ext>
            </a:extLst>
          </p:cNvPr>
          <p:cNvCxnSpPr/>
          <p:nvPr/>
        </p:nvCxnSpPr>
        <p:spPr>
          <a:xfrm flipH="1">
            <a:off x="1147707" y="3052342"/>
            <a:ext cx="762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75CE2-E33B-F83E-C4D5-A6ED627CBD85}"/>
              </a:ext>
            </a:extLst>
          </p:cNvPr>
          <p:cNvCxnSpPr>
            <a:cxnSpLocks/>
          </p:cNvCxnSpPr>
          <p:nvPr/>
        </p:nvCxnSpPr>
        <p:spPr>
          <a:xfrm>
            <a:off x="3923553" y="2889204"/>
            <a:ext cx="0" cy="214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5295D4A-D0B2-FFF4-99AE-4F83A24F6BE6}"/>
              </a:ext>
            </a:extLst>
          </p:cNvPr>
          <p:cNvCxnSpPr/>
          <p:nvPr/>
        </p:nvCxnSpPr>
        <p:spPr>
          <a:xfrm>
            <a:off x="3923553" y="3089014"/>
            <a:ext cx="2072640" cy="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1185C76-0816-F065-4A50-B737D03853D1}"/>
              </a:ext>
            </a:extLst>
          </p:cNvPr>
          <p:cNvCxnSpPr/>
          <p:nvPr/>
        </p:nvCxnSpPr>
        <p:spPr>
          <a:xfrm>
            <a:off x="5988573" y="3113564"/>
            <a:ext cx="7620" cy="312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28B463D-B5A5-1362-45F4-C95436624124}"/>
              </a:ext>
            </a:extLst>
          </p:cNvPr>
          <p:cNvCxnSpPr/>
          <p:nvPr/>
        </p:nvCxnSpPr>
        <p:spPr>
          <a:xfrm>
            <a:off x="3449843" y="2920422"/>
            <a:ext cx="7620" cy="518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84AC1F-D2B2-4CCD-FE84-D2AA2A818AAA}"/>
              </a:ext>
            </a:extLst>
          </p:cNvPr>
          <p:cNvCxnSpPr>
            <a:cxnSpLocks/>
          </p:cNvCxnSpPr>
          <p:nvPr/>
        </p:nvCxnSpPr>
        <p:spPr>
          <a:xfrm>
            <a:off x="1113417" y="4037387"/>
            <a:ext cx="0" cy="273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3AC6C17-D3C3-075F-0C53-9891E6E47104}"/>
              </a:ext>
            </a:extLst>
          </p:cNvPr>
          <p:cNvCxnSpPr/>
          <p:nvPr/>
        </p:nvCxnSpPr>
        <p:spPr>
          <a:xfrm flipV="1">
            <a:off x="1113417" y="4303546"/>
            <a:ext cx="1851660" cy="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5F42D8E-44DE-F947-A415-E333B7390179}"/>
              </a:ext>
            </a:extLst>
          </p:cNvPr>
          <p:cNvCxnSpPr/>
          <p:nvPr/>
        </p:nvCxnSpPr>
        <p:spPr>
          <a:xfrm>
            <a:off x="2961267" y="4303546"/>
            <a:ext cx="7620" cy="236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A8AF787-A8E5-E7BA-8D2B-0F152DE7E07D}"/>
              </a:ext>
            </a:extLst>
          </p:cNvPr>
          <p:cNvCxnSpPr/>
          <p:nvPr/>
        </p:nvCxnSpPr>
        <p:spPr>
          <a:xfrm>
            <a:off x="5985884" y="4049751"/>
            <a:ext cx="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298F9B9-EC2F-A94F-87A5-745222600C87}"/>
              </a:ext>
            </a:extLst>
          </p:cNvPr>
          <p:cNvCxnSpPr>
            <a:cxnSpLocks/>
          </p:cNvCxnSpPr>
          <p:nvPr/>
        </p:nvCxnSpPr>
        <p:spPr>
          <a:xfrm flipH="1">
            <a:off x="3990376" y="4252615"/>
            <a:ext cx="19955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D7C81F6-22AA-E047-CC46-8EABED940075}"/>
              </a:ext>
            </a:extLst>
          </p:cNvPr>
          <p:cNvCxnSpPr>
            <a:cxnSpLocks/>
          </p:cNvCxnSpPr>
          <p:nvPr/>
        </p:nvCxnSpPr>
        <p:spPr>
          <a:xfrm>
            <a:off x="3990376" y="4252615"/>
            <a:ext cx="7620" cy="317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B0C1B6B-7CD5-B6E0-1BD2-43F2A2C8963C}"/>
              </a:ext>
            </a:extLst>
          </p:cNvPr>
          <p:cNvCxnSpPr/>
          <p:nvPr/>
        </p:nvCxnSpPr>
        <p:spPr>
          <a:xfrm>
            <a:off x="3442223" y="4059706"/>
            <a:ext cx="7620" cy="487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402166B-8E75-1825-D38D-4CF563107EFF}"/>
              </a:ext>
            </a:extLst>
          </p:cNvPr>
          <p:cNvCxnSpPr/>
          <p:nvPr/>
        </p:nvCxnSpPr>
        <p:spPr>
          <a:xfrm>
            <a:off x="3433258" y="5047196"/>
            <a:ext cx="7620" cy="655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6">
            <a:extLst>
              <a:ext uri="{FF2B5EF4-FFF2-40B4-BE49-F238E27FC236}">
                <a16:creationId xmlns:a16="http://schemas.microsoft.com/office/drawing/2014/main" id="{A59B1826-659D-F34B-8326-7FCEDD088D0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9" name="TextBox 38">
            <a:extLst>
              <a:ext uri="{FF2B5EF4-FFF2-40B4-BE49-F238E27FC236}">
                <a16:creationId xmlns:a16="http://schemas.microsoft.com/office/drawing/2014/main" id="{3F2AF8EB-C419-8267-CAE7-72973346CD30}"/>
              </a:ext>
            </a:extLst>
          </p:cNvPr>
          <p:cNvSpPr txBox="1"/>
          <p:nvPr/>
        </p:nvSpPr>
        <p:spPr>
          <a:xfrm>
            <a:off x="6768353" y="4615571"/>
            <a:ext cx="6096000" cy="863250"/>
          </a:xfrm>
          <a:prstGeom prst="rect">
            <a:avLst/>
          </a:prstGeom>
          <a:noFill/>
        </p:spPr>
        <p:txBody>
          <a:bodyPr wrap="square">
            <a:spAutoFit/>
          </a:bodyPr>
          <a:lstStyle/>
          <a:p>
            <a:pPr>
              <a:lnSpc>
                <a:spcPct val="107000"/>
              </a:lnSpc>
              <a:spcAft>
                <a:spcPts val="655"/>
              </a:spcAft>
            </a:pPr>
            <a:r>
              <a:rPr lang="en-IN" sz="2400" kern="100" dirty="0">
                <a:solidFill>
                  <a:srgbClr val="000000"/>
                </a:solidFill>
                <a:effectLst/>
                <a:latin typeface="Times New Roman" panose="02020603050405020304" pitchFamily="18" charset="0"/>
                <a:ea typeface="Times New Roman" panose="02020603050405020304" pitchFamily="18" charset="0"/>
              </a:rPr>
              <a:t>Figure 5.2. Flowchart of similarity score calculation</a:t>
            </a:r>
            <a:endParaRPr lang="en-IN" sz="20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32477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5998-B465-D5AC-D893-B2A843CE2B8B}"/>
              </a:ext>
            </a:extLst>
          </p:cNvPr>
          <p:cNvSpPr>
            <a:spLocks noGrp="1"/>
          </p:cNvSpPr>
          <p:nvPr>
            <p:ph type="title"/>
          </p:nvPr>
        </p:nvSpPr>
        <p:spPr/>
        <p:txBody>
          <a:bodyPr/>
          <a:lstStyle/>
          <a:p>
            <a:r>
              <a:rPr lang="en-IN" sz="4400" b="1" dirty="0">
                <a:effectLst/>
              </a:rPr>
              <a:t>Conclusion</a:t>
            </a:r>
            <a:endParaRPr lang="en-IN" dirty="0"/>
          </a:p>
        </p:txBody>
      </p:sp>
      <p:sp>
        <p:nvSpPr>
          <p:cNvPr id="3" name="Content Placeholder 2">
            <a:extLst>
              <a:ext uri="{FF2B5EF4-FFF2-40B4-BE49-F238E27FC236}">
                <a16:creationId xmlns:a16="http://schemas.microsoft.com/office/drawing/2014/main" id="{72F3C3F7-B251-4734-E7F8-8A99B07575F7}"/>
              </a:ext>
            </a:extLst>
          </p:cNvPr>
          <p:cNvSpPr>
            <a:spLocks noGrp="1"/>
          </p:cNvSpPr>
          <p:nvPr>
            <p:ph idx="1"/>
          </p:nvPr>
        </p:nvSpPr>
        <p:spPr/>
        <p:txBody>
          <a:bodyPr>
            <a:normAutofit fontScale="85000" lnSpcReduction="10000"/>
          </a:bodyPr>
          <a:lstStyle/>
          <a:p>
            <a:pPr>
              <a:lnSpc>
                <a:spcPct val="150000"/>
              </a:lnSpc>
            </a:pPr>
            <a:r>
              <a:rPr lang="en-IN" sz="1800" b="1"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The implementation of the proposed system architecture, incorporating NLP, and diverse algorithms, has successfully automated the question paper moderation process. This automation significantly reduces the time and effort required for manual moderation. </a:t>
            </a:r>
          </a:p>
          <a:p>
            <a:pPr>
              <a:lnSpc>
                <a:spcPct val="150000"/>
              </a:lnSpc>
            </a:pPr>
            <a:r>
              <a:rPr lang="en-IN" sz="1800" kern="100" dirty="0">
                <a:solidFill>
                  <a:srgbClr val="000000"/>
                </a:solidFill>
                <a:effectLst/>
                <a:latin typeface="Times New Roman" panose="02020603050405020304" pitchFamily="18" charset="0"/>
                <a:ea typeface="Times New Roman" panose="02020603050405020304" pitchFamily="18" charset="0"/>
              </a:rPr>
              <a:t>The research has shown that automated moderation leads to a substantial improvement in the quality, relevance, and fairness of question papers. By employing advanced feature extraction methods and algorithm selection, we can effectively identify and rectify inconsistencies in question papers. </a:t>
            </a:r>
          </a:p>
          <a:p>
            <a:pPr>
              <a:lnSpc>
                <a:spcPct val="150000"/>
              </a:lnSpc>
            </a:pPr>
            <a:r>
              <a:rPr lang="en-IN" sz="1800" kern="100" dirty="0">
                <a:solidFill>
                  <a:srgbClr val="000000"/>
                </a:solidFill>
                <a:effectLst/>
                <a:latin typeface="Times New Roman" panose="02020603050405020304" pitchFamily="18" charset="0"/>
                <a:ea typeface="Times New Roman" panose="02020603050405020304" pitchFamily="18" charset="0"/>
              </a:rPr>
              <a:t>The use of BERT and NLP for question paper moderation optimizes resource utilization in educational institutions. This automated process ensures that educators can allocate their time and expertise to other critical tasks while maintaining the integrity of assessments.</a:t>
            </a:r>
            <a:endParaRPr lang="en-IN" sz="1800" kern="1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0727767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151</TotalTime>
  <Words>1099</Words>
  <Application>Microsoft Office PowerPoint</Application>
  <PresentationFormat>Widescreen</PresentationFormat>
  <Paragraphs>122</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Bookman Old Style</vt:lpstr>
      <vt:lpstr>Calibri</vt:lpstr>
      <vt:lpstr>Garamond</vt:lpstr>
      <vt:lpstr>Helvetica</vt:lpstr>
      <vt:lpstr>Symbol</vt:lpstr>
      <vt:lpstr>Times New Roman</vt:lpstr>
      <vt:lpstr>Wingdings</vt:lpstr>
      <vt:lpstr>Organic</vt:lpstr>
      <vt:lpstr>Government College of Engineering, Karad (An Autonomous Institute of Government of Maharashtra)  Department of Information Technology </vt:lpstr>
      <vt:lpstr>CONTENTS:</vt:lpstr>
      <vt:lpstr>Introduction</vt:lpstr>
      <vt:lpstr>Objective</vt:lpstr>
      <vt:lpstr>Literature Survey</vt:lpstr>
      <vt:lpstr>Proposed Methodology</vt:lpstr>
      <vt:lpstr>Module Implementation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Karad (An Autonomous Institute of Government of Maharashtra) Department of Information Technology</dc:title>
  <dc:creator>Hritik Parbat</dc:creator>
  <cp:lastModifiedBy>Hritik Parbat</cp:lastModifiedBy>
  <cp:revision>12</cp:revision>
  <dcterms:created xsi:type="dcterms:W3CDTF">2022-01-28T13:48:24Z</dcterms:created>
  <dcterms:modified xsi:type="dcterms:W3CDTF">2023-11-21T17:54:08Z</dcterms:modified>
</cp:coreProperties>
</file>