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8" r:id="rId2"/>
    <p:sldId id="330" r:id="rId3"/>
    <p:sldId id="331" r:id="rId4"/>
    <p:sldId id="352" r:id="rId5"/>
    <p:sldId id="344" r:id="rId6"/>
    <p:sldId id="332" r:id="rId7"/>
    <p:sldId id="334" r:id="rId8"/>
    <p:sldId id="345" r:id="rId9"/>
    <p:sldId id="335" r:id="rId10"/>
    <p:sldId id="353" r:id="rId11"/>
    <p:sldId id="336" r:id="rId12"/>
    <p:sldId id="337" r:id="rId13"/>
    <p:sldId id="355" r:id="rId14"/>
    <p:sldId id="364" r:id="rId15"/>
    <p:sldId id="354" r:id="rId16"/>
    <p:sldId id="346" r:id="rId17"/>
    <p:sldId id="340" r:id="rId18"/>
    <p:sldId id="349" r:id="rId19"/>
    <p:sldId id="339" r:id="rId20"/>
    <p:sldId id="348" r:id="rId21"/>
    <p:sldId id="350" r:id="rId22"/>
    <p:sldId id="341" r:id="rId23"/>
    <p:sldId id="359" r:id="rId24"/>
    <p:sldId id="356" r:id="rId25"/>
    <p:sldId id="357" r:id="rId26"/>
    <p:sldId id="358" r:id="rId27"/>
    <p:sldId id="360" r:id="rId28"/>
    <p:sldId id="362" r:id="rId29"/>
    <p:sldId id="361" r:id="rId30"/>
    <p:sldId id="363" r:id="rId31"/>
    <p:sldId id="342" r:id="rId32"/>
    <p:sldId id="351" r:id="rId33"/>
    <p:sldId id="26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9" autoAdjust="0"/>
    <p:restoredTop sz="94694"/>
  </p:normalViewPr>
  <p:slideViewPr>
    <p:cSldViewPr>
      <p:cViewPr varScale="1">
        <p:scale>
          <a:sx n="121" d="100"/>
          <a:sy n="121" d="100"/>
        </p:scale>
        <p:origin x="1648" y="176"/>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3T05:05:26.604"/>
    </inkml:context>
    <inkml:brush xml:id="br0">
      <inkml:brushProperty name="width" value="0.05" units="cm"/>
      <inkml:brushProperty name="height" value="0.05" units="cm"/>
      <inkml:brushProperty name="color" value="#FFFFFF"/>
    </inkml:brush>
  </inkml:definitions>
  <inkml:trace contextRef="#ctx0" brushRef="#br0">1049 693 24575,'-303'0'0,"298"0"0,-28-2 0,33 2 0,0 0 0,-1 0 0,1 0 0,-1-1 0,1 1 0,0 0 0,-1 0 0,1 0 0,-1 0 0,1-1 0,0 1 0,-1 0 0,1-1 0,0 1 0,-1 0 0,1-1 0,0 1 0,-1 0 0,1-1 0,0 1 0,0 0 0,-1-1 0,1 0 0,0 0 0,0 0 0,1 1 0,-1-1 0,0 0 0,0 1 0,0-1 0,1 0 0,-1 1 0,0-1 0,1 0 0,-1 1 0,0-1 0,1 1 0,-1-1 0,1 1 0,-1-1 0,1 1 0,0-1 0,13-10 0,0 1 0,1 0 0,0 2 0,0 0 0,30-11 0,1-3 0,-17 7 0,-1-2 0,-1-1 0,-1-2 0,0 0 0,37-40 0,-62 59 0,2-1 0,-1-1 0,0 1 0,0-1 0,0 0 0,0 1 0,3-6 0,-5 8 0,0-1 0,0 0 0,0 1 0,0-1 0,1 0 0,-1 1 0,0-1 0,0 0 0,0 1 0,-1-1 0,1 0 0,0 1 0,0-1 0,0 0 0,0 1 0,0-1 0,-1 0 0,1 1 0,0-1 0,-1 1 0,1-1 0,0 1 0,-1-1 0,1 1 0,-1-1 0,1 1 0,-1-1 0,1 1 0,-1-1 0,1 1 0,-1 0 0,1-1 0,-1 1 0,0 0 0,1-1 0,-1 1 0,0 0 0,1 0 0,-1 0 0,1 0 0,-2-1 0,-22-4 0,-1 1 0,0 0 0,0 2 0,0 1 0,-34 3 0,14-1 0,42-1 0,-81 2 0,74-1 0,-1 0 0,1 1 0,-1 0 0,1 1 0,-14 5 0,24-8 0,0 0 0,0 0 0,0 0 0,0 0 0,1 0 0,-1 0 0,0 0 0,0 0 0,0 1 0,0-1 0,0 0 0,0 0 0,0 0 0,1 0 0,-1 0 0,0 0 0,0 0 0,0 0 0,0 0 0,0 1 0,0-1 0,0 0 0,0 0 0,0 0 0,0 0 0,0 0 0,0 0 0,0 1 0,0-1 0,0 0 0,0 0 0,0 0 0,0 0 0,0 0 0,0 1 0,0-1 0,0 0 0,0 0 0,0 0 0,0 0 0,0 0 0,0 0 0,0 1 0,0-1 0,0 0 0,0 0 0,0 0 0,0 0 0,0 0 0,-1 0 0,1 0 0,0 1 0,0-1 0,0 0 0,0 0 0,0 0 0,0 0 0,0 0 0,-1 0 0,1 0 0,16 3 0,48-1 0,0-3 0,0-2 0,68-13 0,-24 3 0,-106 12 0,0 1 0,0 0 0,1 0 0,-1-1 0,0 2 0,0-1 0,1 0 0,-1 0 0,0 1 0,0-1 0,0 1 0,3 1 0,-5-2 0,1 0 0,-1 0 0,0 1 0,1-1 0,-1 0 0,0 1 0,0-1 0,1 1 0,-1-1 0,0 0 0,0 1 0,0-1 0,0 1 0,0-1 0,0 0 0,1 1 0,-1-1 0,0 1 0,0-1 0,0 1 0,0-1 0,-1 1 0,1-1 0,0 0 0,0 1 0,0-1 0,0 1 0,0-1 0,0 0 0,-1 1 0,1-1 0,0 1 0,0-1 0,-1 0 0,1 1 0,-5 4 0,1 1 0,-1-1 0,0-1 0,0 1 0,0-1 0,-9 6 0,-146 83 0,-3 4 0,40-23 0,120-73 0,0 2 0,0-1 0,-1 0 0,2 1 0,-1-1 0,0 1 0,0 0 0,-1 3 0,3-6 0,1 0 0,0 1 0,0-1 0,0 0 0,0 1 0,0-1 0,-1 0 0,1 1 0,0-1 0,0 0 0,0 1 0,0-1 0,0 0 0,0 1 0,0-1 0,0 0 0,0 1 0,0-1 0,0 0 0,0 1 0,1-1 0,-1 0 0,0 1 0,0-1 0,0 0 0,0 1 0,0-1 0,1 0 0,-1 0 0,0 1 0,0-1 0,1 0 0,0 1 0,1 0 0,0 0 0,-1-1 0,1 1 0,-1-1 0,1 1 0,0-1 0,-1 0 0,1 1 0,0-1 0,2 0 0,12 0 0,0-1 0,0-1 0,0 0 0,24-7 0,66-23 0,-74 21 0,9-2 0,-1-2 0,64-33 0,-102 47 0,-1 1 0,0-1 0,0 0 0,1 0 0,-1 0 0,0 0 0,0 0 0,0 0 0,0 0 0,0 0 0,0 0 0,0 0 0,1-3 0,-2 4 0,0-1 0,0 1 0,0-1 0,0 1 0,0-1 0,0 1 0,0-1 0,0 1 0,0-1 0,0 1 0,0-1 0,0 1 0,0-1 0,-1 1 0,1-1 0,0 1 0,0 0 0,-1-1 0,1 1 0,0-1 0,0 1 0,-1 0 0,1-1 0,0 1 0,-1 0 0,1-1 0,-1 1 0,-3-3 0,1 1 0,-1 1 0,0-1 0,0 0 0,0 1 0,0 0 0,0 0 0,-6-1 0,-63-5 0,0 3 0,-77 5 0,71 0 0,61-1 0,4 0 0,1 0 0,-1 0 0,0 2 0,0 0 0,1 0 0,-14 5 0,280-108 0,-82 31 0,-150 62 0,-7 4 0,-1-2 0,24-12 0,-37 17 0,1 1 0,0 0 0,-1 0 0,1-1 0,0 1 0,-1-1 0,1 1 0,0-1 0,-1 1 0,1-1 0,-1 1 0,1-1 0,-1 0 0,1 1 0,-1-1 0,1 1 0,-1-1 0,0 0 0,1 0 0,-1 1 0,0-1 0,0 0 0,0 0 0,1 1 0,-1-1 0,0 0 0,0 0 0,0 1 0,0-1 0,0-1 0,-1 1 0,0-1 0,0 1 0,-1 0 0,1 0 0,0 0 0,0 0 0,-1 0 0,1 0 0,0 0 0,-1 0 0,1 0 0,-1 1 0,1-1 0,-1 1 0,-1-1 0,-15-4 0,-1 0 0,1 2 0,-1 0 0,1 1 0,-30 1 0,-98 9 0,21 9 0,98-18 0,27 1 0,-1 0 0,1 0 0,0-1 0,0 1 0,-1 0 0,1 0 0,0 0 0,0 0 0,-1 0 0,1-1 0,0 1 0,0 0 0,0 0 0,-1 0 0,1-1 0,0 1 0,0 0 0,0 0 0,-1-1 0,1 1 0,0 0 0,0 0 0,0-1 0,0 1 0,0 0 0,0 0 0,0-1 0,0 1 0,0 0 0,0-1 0,0 1 0,0 0 0,0-1 0,0 1 0,0 0 0,0 0 0,0-1 0,0 1 0,2-4 0,1 1 0,-1-1 0,1 1 0,0 0 0,0 0 0,0 0 0,0 0 0,5-2 0,32-24 0,1 2 0,1 2 0,2 2 0,81-32 0,-123 56 0,-9 5 0,-12 7 0,-21 11 0,-78 52 0,23-13 0,0 1 0,82-50 0,13-14 0,0 0 0,0 1 0,0-1 0,0 0 0,0 0 0,0 1 0,0-1 0,0 0 0,0 1 0,0-1 0,0 0 0,0 1 0,0-1 0,0 0 0,0 0 0,0 1 0,0-1 0,0 0 0,0 1 0,0-1 0,0 0 0,1 0 0,-1 1 0,0-1 0,0 0 0,0 0 0,0 0 0,1 1 0,-1-1 0,0 0 0,1 0 0,1 2 0,0-1 0,1-1 0,-1 1 0,1 0 0,-1-1 0,1 1 0,-1-1 0,1 0 0,0 0 0,3 0 0,30-1 0,1-2 0,-1-1 0,57-15 0,-69 10 0,-24 9 0,0 0 0,0 0 0,1 0 0,-1 0 0,0 0 0,0-1 0,0 1 0,0 0 0,1 0 0,-1 0 0,0 0 0,0 0 0,0 0 0,0 0 0,0 0 0,0 0 0,1 0 0,-1-1 0,0 1 0,0 0 0,0 0 0,0 0 0,0 0 0,0 0 0,0 0 0,0-1 0,0 1 0,0 0 0,0 0 0,0 0 0,0 0 0,0-1 0,0 1 0,0 0 0,0 0 0,0 0 0,0 0 0,0 0 0,0-1 0,0 1 0,0 0 0,0 0 0,0 0 0,0 0 0,0 0 0,0-1 0,0 1 0,0 0 0,0 0 0,0 0 0,0 0 0,-1 0 0,1 0 0,0-1 0,0 1 0,0 0 0,0 0 0,0 0 0,0 0 0,-1 0 0,1 0 0,0 0 0,0 0 0,0 0 0,0 0 0,-1 0 0,-4-2 0,0 1 0,0-1 0,0 1 0,0 1 0,-1-1 0,1 1 0,0 0 0,-6 0 0,-48 7 0,37-4 0,-4 0 0,1 2 0,0 0 0,0 2 0,1 1 0,-1 0 0,2 2 0,-1 1 0,1 1 0,1 1 0,0 1 0,-30 25 0,40-24 0,12-15 0,0 0 0,0 1 0,0-1 0,0 0 0,0 1 0,0-1 0,0 0 0,0 1 0,0-1 0,0 0 0,0 0 0,0 1 0,0-1 0,1 0 0,-1 1 0,0-1 0,0 0 0,0 0 0,0 1 0,0-1 0,0 0 0,1 0 0,-1 1 0,0-1 0,0 0 0,1 0 0,-1 0 0,0 1 0,0-1 0,0 0 0,1 0 0,1 1 0,0-1 0,1 1 0,-1-1 0,0 1 0,0-1 0,0 0 0,1 0 0,-1 0 0,0 0 0,0-1 0,1 1 0,2-1 0,119-32 0,-79 19 0,1 2 0,0 2 0,0 2 0,51-2 0,-86 10 0,-6-1 0,0 1 0,0 0 0,0 0 0,10 2 0,-15-2 0,0 0 0,0 0 0,1 0 0,-1 0 0,0 1 0,0-1 0,0 0 0,0 0 0,0 0 0,0 0 0,0 0 0,0 0 0,1 0 0,-1 0 0,0 0 0,0 1 0,0-1 0,0 0 0,0 0 0,0 0 0,0 0 0,0 0 0,0 0 0,0 1 0,0-1 0,0 0 0,0 0 0,0 0 0,0 0 0,0 0 0,0 0 0,0 1 0,0-1 0,0 0 0,0 0 0,0 0 0,0 0 0,0 0 0,0 0 0,0 1 0,0-1 0,0 0 0,0 0 0,-1 0 0,1 0 0,0 0 0,0 0 0,0 0 0,0 1 0,0-1 0,0 0 0,0 0 0,0 0 0,-1 0 0,1 0 0,0 0 0,0 0 0,0 0 0,0 0 0,0 0 0,0 0 0,-1 0 0,1 0 0,0 0 0,0 0 0,0 0 0,0 0 0,0 0 0,-1 0 0,-16 9 0,-1-1 0,0-1 0,-1 0 0,-21 4 0,5-1 0,-4 1 0,-34 10 0,2 3 0,-86 42 0,124-46 0,24-13 0,10-3 0,16-6 0,29-12 0,72-31 0,-53 19 0,400-170 0,-430 177 0,-35 19 0,0-1 0,1 1 0,-1 0 0,0 0 0,0 0 0,1 0 0,-1 0 0,0-1 0,0 1 0,0 0 0,0 0 0,1-1 0,-1 1 0,0 0 0,0 0 0,0 0 0,0-1 0,0 1 0,0 0 0,0-1 0,1 1 0,-1 0 0,0 0 0,0-1 0,0 1 0,0 0 0,0 0 0,0-1 0,0 1 0,0 0 0,-1-1 0,1 1 0,0 0 0,0 0 0,0-1 0,0 1 0,0 0 0,0 0 0,0-1 0,-1 1 0,1 0 0,0 0 0,0 0 0,0-1 0,0 1 0,-1 0 0,1 0 0,0 0 0,0 0 0,-1-1 0,1 1 0,0 0 0,0 0 0,-1 0 0,1 0 0,0 0 0,0 0 0,-1 0 0,1 0 0,-10-2 0,1 1 0,0 1 0,0 0 0,-1 0 0,1 1 0,0 0 0,0 0 0,-10 3 0,-19 5 0,0 1 0,1 2 0,-54 25 0,-102 62 0,44-20 0,121-67 0,27-12 0,1 0 0,0 0 0,-1 0 0,1 0 0,0 0 0,0 1 0,-1-1 0,1 0 0,0 0 0,0 0 0,-1 0 0,1 0 0,0 0 0,-1 0 0,1 0 0,0 0 0,0 0 0,-1 0 0,1 0 0,0 0 0,-1-1 0,1 1 0,0 0 0,0 0 0,-1 0 0,1 0 0,0 0 0,0-1 0,-1 1 0,1 0 0,0 0 0,0 0 0,0-1 0,-1 1 0,1 0 0,0 0 0,0-1 0,0 1 0,0 0 0,0 0 0,-1-1 0,1 1 0,0 0 0,0 0 0,0-1 0,0 1 0,0 0 0,0-1 0,0 1 0,0 0 0,0 0 0,0-1 0,0 1 0,0 0 0,0-1 0,0 1 0,0 0 0,1 0 0,-1-1 0,0 1 0,0 0 0,0-1 0,11-17 0,8-12 0,3 1 0,0 1 0,2 2 0,0 0 0,55-43 0,25-8 0,-97 70 0,-16 9 0,-30 12 0,25-8 0,-47 13 0,40-14 0,0 2 0,0 1 0,-26 13 0,-75 56 0,115-73 0,0 1 0,1 0 0,0 1 0,-8 8 0,14-13 0,-1-1 0,1 1 0,-1-1 0,1 1 0,0-1 0,-1 1 0,1-1 0,0 1 0,0 0 0,-1-1 0,1 1 0,0-1 0,0 1 0,0 0 0,0-1 0,0 1 0,0-1 0,0 1 0,0 0 0,0-1 0,0 1 0,0 0 0,0-1 0,0 1 0,0-1 0,1 1 0,-1 0 0,0-1 0,1 1 0,-1-1 0,0 1 0,1-1 0,-1 1 0,0-1 0,1 1 0,-1-1 0,1 1 0,-1-1 0,1 0 0,-1 1 0,1-1 0,-1 0 0,1 1 0,-1-1 0,1 0 0,0 0 0,-1 1 0,1-1 0,-1 0 0,1 0 0,0 0 0,0 0 0,38 4 0,2-6 0,0-1 0,58-14 0,84-27 0,-157 37 0,3 0 0,-15 4 0,1-1 0,-1 0 0,0-1 0,0 0 0,0-1 0,15-10 0,-20 7 0,-17 7 0,-19 7 0,-58 15 0,22-5 0,-1 2 0,-81 34 0,124-40 0,15-7 0,1-1 0,0 0 0,-1-1 0,0 0 0,0 1 0,0-2 0,0 1 0,0-1 0,-10 1 0,16-2 0,0 0 0,0 0 0,0 0 0,-1 0 0,1 0 0,0 0 0,0 0 0,0 0 0,-1 0 0,1 0 0,0 0 0,0 0 0,0 0 0,0 0 0,-1-1 0,1 1 0,0 0 0,0 0 0,0 0 0,0 0 0,0 0 0,0-1 0,-1 1 0,1 0 0,0 0 0,0 0 0,0-1 0,0 1 0,0 0 0,0 0 0,0 0 0,0 0 0,0-1 0,0 1 0,0 0 0,0 0 0,0 0 0,0-1 0,0 1 0,0 0 0,0 0 0,0 0 0,0-1 0,0 1 0,0 0 0,0 0 0,0 0 0,0-1 0,1 1 0,-1 0 0,0 0 0,0 0 0,0 0 0,0 0 0,1-1 0,2-3 0,0 0 0,1 0 0,-1 0 0,1 0 0,0 0 0,0 1 0,9-6 0,39-20 0,-32 19 0,30-18 0,90-43 0,-124 64 0,0 1 0,0 1 0,0 1 0,1 0 0,-1 1 0,1 1 0,19-1 0,-35 3 0,-1 0 0,0 0 0,1 0 0,-1 0 0,1 0 0,-1-1 0,1 1 0,-1 0 0,0 0 0,1 0 0,-1 0 0,1 0 0,-1 0 0,1 0 0,-1 1 0,1-1 0,-1 0 0,0 0 0,1 0 0,-1 0 0,1 0 0,-1 1 0,0-1 0,1 0 0,-1 0 0,0 1 0,1-1 0,-1 0 0,0 1 0,1-1 0,-1 0 0,0 1 0,0-1 0,1 1 0,-14 9 0,-31 9 0,-30 7 0,36-13 0,1 1 0,-51 26 0,87-39 0,0-1 0,0 0 0,0 1 0,0-1 0,1 0 0,-1 1 0,0 0 0,0-1 0,0 1 0,1-1 0,-1 1 0,0 0 0,1 0 0,-1-1 0,0 1 0,1 0 0,-1 0 0,1 0 0,-1-1 0,1 1 0,-1 2 0,1-2 0,1-1 0,-1 1 0,1-1 0,-1 1 0,1-1 0,0 1 0,-1-1 0,1 1 0,-1-1 0,1 0 0,0 1 0,-1-1 0,1 0 0,0 1 0,-1-1 0,1 0 0,0 0 0,-1 0 0,1 0 0,0 0 0,1 0 0,46 1 0,-37-1 0,-1-1 0,0 0 0,0-1 0,0 0 0,0-1 0,17-6 0,-27 9 0,1 0 0,-1 0 0,0 0 0,0 0 0,0 0 0,0 0 0,1 0 0,-1 0 0,0 0 0,0 0 0,0 0 0,0 0 0,0 0 0,1 0 0,-1 0 0,0 0 0,0 0 0,0 0 0,0 0 0,0-1 0,1 1 0,-1 0 0,0 0 0,0 0 0,0 0 0,0 0 0,0 0 0,0 0 0,0-1 0,0 1 0,0 0 0,1 0 0,-1 0 0,0 0 0,0 0 0,0-1 0,0 1 0,0 0 0,0 0 0,0 0 0,0 0 0,0 0 0,0-1 0,0 1 0,0 0 0,0 0 0,0 0 0,0 0 0,0-1 0,0 1 0,0 0 0,-1 0 0,1 0 0,0 0 0,0 0 0,0-1 0,0 1 0,0 0 0,0 0 0,0 0 0,0 0 0,0 0 0,-1 0 0,1 0 0,0 0 0,0-1 0,0 1 0,-14-3 0,-4 2 0,-1 1 0,1 1 0,-1 0 0,1 2 0,-27 6 0,13-3 0,-301 67 0,261-56 0,45-11 0,17-5 0,1 1 0,-1 0 0,1 0 0,0 1 0,-1 0 0,1 1 0,1 0 0,-14 8 0,20-8 0,8-3 0,14-2 0,0-2 0,0 0 0,-1-1 0,28-9 0,80-32 0,-127 45 0,286-132 0,-227 102 0,-30 16 0,-1-1 0,33-23 0,-52 32 0,0 1 0,1-1 0,0 1 0,11-3 0,-9 3 0,1 0 0,13-9 0,-13 5 0,0 1 0,1 1 0,-1 0 0,2 1 0,-1 0 0,1 1 0,-1 1 0,1 0 0,16-1 0,-21 5 0,-8 4 0,-16 10 0,-27 12 0,21-15 0,-1 0 0,0-2 0,-1 0 0,0-1 0,0-2 0,0 0 0,-1-1 0,0-1 0,0-2 0,-33 1 0,47-3 0,0 0 0,0 1 0,0 0 0,0 0 0,0 1 0,0 1 0,1-1 0,-1 1 0,1 1 0,-16 8 0,19-8 0,-1 0 0,1 0 0,-1 1 0,1 0 0,1 0 0,-1 0 0,1 0 0,0 1 0,0 0 0,0 0 0,1 0 0,0 0 0,0 1 0,-3 12 0,2-8 0,2 1 0,-1 0 0,2 0 0,-1 1 0,2-1 0,-1 0 0,2 0 0,0 0 0,0 1 0,1-1 0,0 0 0,1 0 0,1-1 0,0 1 0,0-1 0,1 0 0,1 0 0,0 0 0,0-1 0,1 0 0,0 0 0,14 14 0,4 5 0,1 1 0,1-2 0,35 30 0,-57-55 0,0 0 0,-1 0 0,2 0 0,-1 0 0,0-1 0,0 0 0,1 0 0,-1-1 0,1 1 0,0-1 0,-1 0 0,1-1 0,0 1 0,7-1 0,0-1 0,0-1 0,0 0 0,-1-1 0,1 0 0,13-6 0,-23 8 0,1 0 0,-1 0 0,0-1 0,0 1 0,0-1 0,0 0 0,0 0 0,0 0 0,-1 0 0,1 0 0,-1-1 0,1 1 0,-1-1 0,0 0 0,0 0 0,0 0 0,0 0 0,-1 0 0,1 0 0,-1 0 0,0 0 0,0-1 0,0 1 0,0 0 0,0-1 0,-1 1 0,0-1 0,1 1 0,-1-1 0,-1 1 0,1 0 0,0-1 0,-1 1 0,0-1 0,0 1 0,0 0 0,0-1 0,0 1 0,-1 0 0,1 0 0,-1 0 0,0 0 0,0 0 0,0 0 0,0 1 0,0-1 0,-1 1 0,1-1 0,-1 1 0,0 0 0,0 0 0,0 0 0,0 0 0,0 1 0,0-1 0,0 1 0,-4-1 0,-40-4 0,38 6 0,0-1 0,1 0 0,-1 0 0,0-1 0,-9-2 0,16 3 0,0 0 0,0 0 0,0 0 0,0 0 0,0-1 0,1 1 0,-1 0 0,0-1 0,1 1 0,-1-1 0,1 0 0,-1 1 0,1-1 0,0 0 0,-1 0 0,1 0 0,0 0 0,1 0 0,-1 0 0,0 0 0,0 0 0,1 0 0,-1 0 0,1-4 0,1-9 0,0 15 0,-1 0 0,0 0 0,0-1 0,1 1 0,-1 0 0,0 0 0,1 0 0,-1 0 0,0 0 0,0 0 0,1-1 0,-1 1 0,0 0 0,1 0 0,-1 0 0,0 0 0,1 0 0,-1 0 0,0 0 0,0 0 0,1 0 0,-1 1 0,0-1 0,1 0 0,-1 0 0,0 0 0,1 0 0,24 19 0,27 43 0,-15-17 0,-27-34 0,17 21 0,-26-31 0,1 1 0,-1 0 0,0 0 0,0 0 0,0-1 0,0 1 0,0 0 0,-1 0 0,1 1 0,0-1 0,-1 0 0,0 0 0,1 0 0,-1 4 0,-1-4 0,1-1 0,-1 0 0,1 0 0,-1 0 0,0 0 0,0 0 0,1 0 0,-1 0 0,0 0 0,0-1 0,0 1 0,0 0 0,0 0 0,0-1 0,0 1 0,0 0 0,0-1 0,0 1 0,0-1 0,-1 0 0,1 1 0,0-1 0,0 0 0,0 0 0,-1 1 0,1-1 0,-1 0 0,-41 0 0,36 0 0,0 0 0,-7 0 0,0-1 0,0 0 0,0-1 0,-16-4 0,27 5 0,0 0 0,0 0 0,-1 0 0,1-1 0,0 1 0,0-1 0,0 0 0,0 0 0,1 0 0,-1 0 0,1 0 0,-1 0 0,1-1 0,0 0 0,-1 1 0,1-1 0,1 0 0,-1 0 0,0 0 0,1 0 0,-1 0 0,-1-6 0,0-13 0,0 1 0,2-1 0,0 0 0,2 0 0,4-37 0,-4 53 0,1 0 0,-1 1 0,1-1 0,0 1 0,0-1 0,1 1 0,-1 0 0,1-1 0,0 2 0,1-1 0,-1 0 0,1 0 0,5-4 0,-3 4 0,-1 0 0,1 0 0,1 0 0,-1 1 0,0 0 0,1 0 0,0 1 0,0-1 0,12-2 0,-19 5 0,1 1 0,0 0 0,-1 0 0,1-1 0,-1 1 0,1 0 0,-1 0 0,1 0 0,0 0 0,-1 0 0,1 0 0,0 0 0,-1 0 0,1 0 0,-1 0 0,1 0 0,0 0 0,-1 0 0,1 0 0,-1 0 0,1 1 0,0-1 0,-1 0 0,1 1 0,-1-1 0,1 0 0,-1 1 0,1-1 0,-1 0 0,1 1 0,-1 0 0,0 0 0,0 0 0,0 0 0,0-1 0,0 1 0,0 0 0,0 0 0,-1-1 0,1 1 0,0 0 0,-1 0 0,1-1 0,0 1 0,-1 0 0,1-1 0,-1 1 0,1-1 0,-1 1 0,1 0 0,-1-1 0,1 1 0,-1-1 0,-1 1 0,-124 96 0,59-35 0,67-61 0,6-1 0,18-6 0,28-10 0,10-11 0,-47 19 0,0 1 0,1 0 0,0 2 0,25-7 0,-39 12 0,0-1 0,1 1 0,-1 0 0,0 0 0,1 0 0,-1 0 0,0 1 0,4 0 0,-6-1 0,1 0 0,0 0 0,-1 0 0,1 1 0,0-1 0,-1 0 0,1 1 0,-1-1 0,1 1 0,-1-1 0,1 1 0,-1-1 0,1 1 0,-1-1 0,1 1 0,-1-1 0,1 1 0,-1-1 0,1 2 0,-1 0 0,0 0 0,0 0 0,0 0 0,0 0 0,0 0 0,-1-1 0,1 1 0,0 0 0,-1 0 0,1 0 0,-1-1 0,0 1 0,0 0 0,0 0 0,0-1 0,0 1 0,0-1 0,0 1 0,-2 1 0,-13 15 0,0-1 0,-19 15 0,20-19 0,0 1 0,0 0 0,-14 20 0,28-33 0,1 0 0,-1 0 0,0 0 0,0 0 0,1 0 0,-1 1 0,1-1 0,-1 0 0,1 0 0,-1 0 0,1 0 0,0 1 0,0-1 0,-1 0 0,1 0 0,0 1 0,0-1 0,0 0 0,1 3 0,-1-3 0,1-1 0,-1 1 0,1 0 0,-1 0 0,1-1 0,-1 1 0,1 0 0,0-1 0,-1 1 0,1-1 0,0 1 0,0-1 0,0 1 0,-1-1 0,1 1 0,0-1 0,0 0 0,0 0 0,0 1 0,1-1 0,2 1 0,0-1 0,0 0 0,0 0 0,0 0 0,0 0 0,0-1 0,0 1 0,0-1 0,0 0 0,6-2 0,-2-1 0,-1-1 0,0 1 0,0-1 0,0 0 0,-1 0 0,0-1 0,6-6 0,-10 9 0,0 1 0,0-1 0,0 1 0,-1-1 0,1 0 0,-1 0 0,0 0 0,0 0 0,2-5 0,-3 6 0,0 1 0,0-1 0,1 0 0,-2 1 0,1-1 0,0 0 0,0 1 0,0-1 0,-1 0 0,1 1 0,-1-1 0,1 0 0,-1 1 0,0-1 0,0 1 0,1-1 0,-1 1 0,0 0 0,-2-3 0,1 3 0,0 0 0,0-1 0,0 1 0,0 0 0,0 0 0,0 0 0,0 1 0,0-1 0,0 0 0,-1 1 0,1-1 0,0 1 0,-1 0 0,1 0 0,0 0 0,-1 0 0,1 0 0,0 0 0,0 1 0,-1-1 0,1 1 0,0-1 0,-3 2 0,-5 2 0,-1-1 0,1 2 0,-15 7 0,11-3 0,0 0 0,1 1 0,-19 18 0,36-41 0,0 6 0,-1 1 0,0-1 0,0 0 0,-1 1 0,0-1 0,0 0 0,1-12 0,-3 17 0,-1 0 0,1 0 0,-1 0 0,0 0 0,0 1 0,1-1 0,-1 0 0,-1 0 0,1 1 0,0-1 0,0 0 0,0 1 0,-1-1 0,1 1 0,-1-1 0,1 1 0,-1 0 0,0 0 0,0 0 0,1 0 0,-1 0 0,0 0 0,0 0 0,0 1 0,-3-2 0,-5 0 0,0 0 0,-1 1 0,-19-1 0,3 0 0,27 2 0,0 0 0,0 0 0,0 0 0,-1 0 0,1 0 0,0 0 0,0 0 0,0 0 0,0 0 0,0 0 0,0 0 0,-1 0 0,1-1 0,0 1 0,0 0 0,0 0 0,0 0 0,0 0 0,0 0 0,0 0 0,-1 0 0,1 0 0,0 0 0,0-1 0,0 1 0,0 0 0,0 0 0,0 0 0,0 0 0,0 0 0,0 0 0,0-1 0,0 1 0,0 0 0,0 0 0,0 0 0,0 0 0,0 0 0,0-1 0,0 1 0,0 0 0,0 0 0,0 0 0,0 0 0,0 0 0,0-1 0,0 1 0,0 0 0,0 0 0,0 0 0,0 0 0,0 0 0,1 0 0,-1 0 0,0-1 0,0 1 0,0 0 0,0 0 0,0 0 0,0 0 0,0 0 0,1 0 0,-1 0 0,0 0 0,0 0 0,0 0 0,0 0 0,0 0 0,1 0 0,10-8 0,-10 7 0,71-45 0,48-28 0,-107 67 0,-4 3 0,0-1 0,0 0 0,0 0 0,-1-1 0,0 0 0,0-1 0,10-10 0,-18 17 0,1-1 0,-1 1 0,0 0 0,1-1 0,-1 1 0,0 0 0,1-1 0,-1 1 0,0 0 0,0-1 0,1 1 0,-1-1 0,0 1 0,0 0 0,0-1 0,0 1 0,0-1 0,1 1 0,-1-1 0,0 1 0,0 0 0,0-1 0,0 1 0,0-1 0,0 1 0,0-1 0,-1 1 0,1-1 0,0 1 0,0 0 0,0-1 0,-14 0 0,-27 12 0,36-9 0,-49 20 0,35-14 0,-28 9 0,45-17 0,1 1 0,0-1 0,0 1 0,-1-1 0,1 0 0,0 0 0,-1 1 0,1-1 0,0 0 0,-1 0 0,1 0 0,0-1 0,-1 1 0,1 0 0,0 0 0,-1-1 0,1 1 0,-2-2 0,2 2 0,1-1 0,0 1 0,-1-1 0,1 1 0,0-1 0,-1 0 0,1 1 0,0-1 0,0 0 0,0 1 0,-1-1 0,1 0 0,0 1 0,0-1 0,0 0 0,0 1 0,0-1 0,0 0 0,0 1 0,1-1 0,-1 0 0,0 1 0,0-1 0,0 0 0,1 0 0,1-3 0,0-1 0,0 1 0,0 0 0,1 0 0,0 1 0,0-1 0,0 0 0,0 1 0,6-5 0,5-2 0,2 0 0,-1 1 0,1 0 0,21-7 0,74-22 0,-26 10 0,-53 15 0,-22 4 0,-17 8 0,-21 7 0,-337 153 0,354-154 0,7-3 0,0 0 0,1 0 0,-1 0 0,0-1 0,0 0 0,0 0 0,0 0 0,0 0 0,-7 0 0,11-1 0,0 0 0,-1 0 0,1 0 0,0 0 0,0 0 0,0-1 0,-1 1 0,1 0 0,0 0 0,0 0 0,0 0 0,0 0 0,0-1 0,-1 1 0,1 0 0,0 0 0,0 0 0,0-1 0,0 1 0,0 0 0,0 0 0,0-1 0,0 1 0,0 0 0,-1 0 0,1 0 0,0-1 0,0 1 0,0 0 0,0 0 0,0-1 0,1 1 0,-1 0 0,0 0 0,0 0 0,0-1 0,0 1 0,0 0 0,0 0 0,0 0 0,0-1 0,0 1 0,1 0 0,-1 0 0,0 0 0,0-1 0,0 1 0,0 0 0,1 0 0,-1 0 0,0 0 0,0 0 0,0-1 0,0 1 0,1 0 0,-1 0 0,0 0 0,14-13 0,2 3 0,0 0 0,0 2 0,2-1 0,-1 2 0,33-10 0,98-16 0,-104 24 0,-1 3 0,2 1 0,83 2 0,-113 8 0,-15-5 0,0 0 0,0 0 0,0 1 0,0-1 0,0 0 0,0 0 0,0 1 0,0-1 0,0 0 0,0 0 0,0 1 0,0-1 0,0 0 0,0 0 0,0 1 0,0-1 0,0 0 0,-1 0 0,1 1 0,0-1 0,0 0 0,0 0 0,0 0 0,-1 1 0,1-1 0,0 0 0,0 0 0,0 0 0,-1 1 0,1-1 0,0 0 0,-28 15 0,23-12 0,-326 143 0,329-145 0,1-1 0,-1 1 0,0 0 0,1 0 0,-1 0 0,1 0 0,-1 0 0,1 0 0,-1 0 0,-1 3 0,2-3 0,1-1 0,0 0 0,-1 1 0,1-1 0,0 1 0,0-1 0,0 1 0,0-1 0,0 1 0,-1-1 0,1 1 0,0-1 0,0 1 0,0-1 0,0 1 0,0-1 0,0 0 0,0 1 0,1-1 0,-1 1 0,0-1 0,0 1 0,0-1 0,0 1 0,1-1 0,-1 1 0,2 1 0,-1-1 0,1 1 0,0 0 0,0-1 0,0 0 0,0 1 0,0-1 0,0 0 0,0 0 0,0 0 0,0-1 0,0 1 0,1 0 0,3 0 0,-3 0 0,1-1 0,-1 1 0,1-1 0,-1 0 0,0 0 0,1 0 0,-1 0 0,1-1 0,-1 0 0,1 1 0,-1-1 0,0 0 0,0 0 0,1-1 0,-1 1 0,0-1 0,0 0 0,3-2 0,-3 1 0,1 0 0,0-1 0,-1 1 0,0-1 0,0 0 0,0 0 0,-1-1 0,1 1 0,-1 0 0,0-1 0,2-7 0,-1 4 0,-1 0 0,0 1 0,-1-1 0,0 0 0,0 0 0,-1 0 0,0 0 0,0 0 0,-1 0 0,0 0 0,0 0 0,-1 0 0,0 1 0,-1-1 0,-4-11 0,-1 4 0,1 0 0,0-1 0,1 1 0,1-1 0,1 0 0,0-1 0,1 1 0,1-1 0,0 0 0,1 1 0,2-20 0,0 23 0,-1 3 0,1 0 0,-1 0 0,-3-15 0,3 24 0,0 0 0,0 0 0,0 0 0,0 0 0,0 0 0,0 0 0,-1 0 0,1 0 0,0 0 0,-1 0 0,1 0 0,-1 0 0,1 0 0,-1 0 0,1 1 0,-1-1 0,0 0 0,1 0 0,-1 0 0,0 1 0,0-1 0,0 1 0,1-1 0,-1 0 0,0 1 0,0-1 0,0 1 0,0 0 0,0-1 0,0 1 0,0 0 0,0 0 0,0-1 0,0 1 0,0 0 0,0 0 0,0 0 0,0 0 0,0 0 0,0 0 0,0 1 0,-2-1 0,-8 5 0,-1 0 0,1 1 0,1 0 0,-1 1 0,1 0 0,0 1 0,0 0 0,1 1 0,0-1 0,1 2 0,0-1 0,0 1 0,-9 18 0,12-18 0,1 2 0,0-1 0,0 0 0,1 1 0,1-1 0,0 1 0,0 19 0,1-2 0,7 56 0,-6-83 0,0 0 0,0 0 0,0 0 0,1 0 0,-1-1 0,0 1 0,1 0 0,0 0 0,-1 0 0,1-1 0,0 1 0,0 0 0,0-1 0,0 1 0,1-1 0,-1 1 0,0-1 0,0 0 0,1 1 0,2 1 0,-2-3 0,0 1 0,0 0 0,1-1 0,-1 0 0,0 1 0,1-1 0,-1 0 0,0 0 0,0 0 0,1 0 0,-1-1 0,0 1 0,1-1 0,-1 1 0,0-1 0,4-2 0,44-20-1365,-25 10-5461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3T05:05:30.15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1</a:t>
            </a:fld>
            <a:endParaRPr lang="en-US"/>
          </a:p>
        </p:txBody>
      </p:sp>
    </p:spTree>
    <p:extLst>
      <p:ext uri="{BB962C8B-B14F-4D97-AF65-F5344CB8AC3E}">
        <p14:creationId xmlns:p14="http://schemas.microsoft.com/office/powerpoint/2010/main" val="246220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20</a:t>
            </a:fld>
            <a:endParaRPr lang="en-US"/>
          </a:p>
        </p:txBody>
      </p:sp>
    </p:spTree>
    <p:extLst>
      <p:ext uri="{BB962C8B-B14F-4D97-AF65-F5344CB8AC3E}">
        <p14:creationId xmlns:p14="http://schemas.microsoft.com/office/powerpoint/2010/main" val="352419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11/3/23</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76201"/>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8"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45028"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customXml" Target="../ink/ink2.xml"/><Relationship Id="rId4" Type="http://schemas.openxmlformats.org/officeDocument/2006/relationships/image" Target="../media/image28.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609600" y="786007"/>
            <a:ext cx="8077200" cy="1323439"/>
          </a:xfrm>
          <a:prstGeom prst="rect">
            <a:avLst/>
          </a:prstGeom>
          <a:noFill/>
        </p:spPr>
        <p:txBody>
          <a:bodyPr wrap="square" rtlCol="0">
            <a:spAutoFit/>
          </a:bodyPr>
          <a:lstStyle/>
          <a:p>
            <a:pPr algn="ctr"/>
            <a:r>
              <a:rPr lang="en-US" sz="4000" b="1" dirty="0"/>
              <a:t>DATA PREDICTION ON HOTEL BOOKING CANCELLATION</a:t>
            </a:r>
            <a:endParaRPr lang="en-US" sz="4000" dirty="0"/>
          </a:p>
        </p:txBody>
      </p:sp>
      <p:sp>
        <p:nvSpPr>
          <p:cNvPr id="11" name="TextBox 10">
            <a:extLst>
              <a:ext uri="{FF2B5EF4-FFF2-40B4-BE49-F238E27FC236}">
                <a16:creationId xmlns:a16="http://schemas.microsoft.com/office/drawing/2014/main" id="{CF1B1374-6C99-4642-9617-4426B07B7CEA}"/>
              </a:ext>
            </a:extLst>
          </p:cNvPr>
          <p:cNvSpPr txBox="1"/>
          <p:nvPr/>
        </p:nvSpPr>
        <p:spPr>
          <a:xfrm>
            <a:off x="853210" y="3110375"/>
            <a:ext cx="2804390" cy="3016210"/>
          </a:xfrm>
          <a:prstGeom prst="rect">
            <a:avLst/>
          </a:prstGeom>
          <a:noFill/>
        </p:spPr>
        <p:txBody>
          <a:bodyPr wrap="square" rtlCol="0">
            <a:spAutoFit/>
          </a:bodyPr>
          <a:lstStyle/>
          <a:p>
            <a:r>
              <a:rPr lang="en-IN" sz="2000" b="1" u="sng" dirty="0">
                <a:solidFill>
                  <a:srgbClr val="FF0000"/>
                </a:solidFill>
              </a:rPr>
              <a:t>MEMBERS OF GROUP 2:                                                              </a:t>
            </a:r>
          </a:p>
          <a:p>
            <a:endParaRPr lang="en-IN" sz="2000" b="1" u="sng" dirty="0">
              <a:solidFill>
                <a:srgbClr val="FF0000"/>
              </a:solidFill>
            </a:endParaRPr>
          </a:p>
          <a:p>
            <a:r>
              <a:rPr lang="en-US" b="1" dirty="0"/>
              <a:t>Mohammed </a:t>
            </a:r>
            <a:r>
              <a:rPr lang="en-US" b="1" dirty="0" err="1"/>
              <a:t>Anaz</a:t>
            </a:r>
            <a:endParaRPr lang="en-US" dirty="0"/>
          </a:p>
          <a:p>
            <a:r>
              <a:rPr lang="en-US" b="1" dirty="0"/>
              <a:t>D K </a:t>
            </a:r>
            <a:r>
              <a:rPr lang="en-US" b="1" dirty="0" err="1"/>
              <a:t>Tarun</a:t>
            </a:r>
            <a:r>
              <a:rPr lang="en-US" b="1" dirty="0"/>
              <a:t> </a:t>
            </a:r>
            <a:r>
              <a:rPr lang="en-US" b="1" dirty="0" err="1"/>
              <a:t>Venkatesh</a:t>
            </a:r>
            <a:endParaRPr lang="en-US" dirty="0"/>
          </a:p>
          <a:p>
            <a:r>
              <a:rPr lang="en-US" b="1" dirty="0" err="1"/>
              <a:t>Malini</a:t>
            </a:r>
            <a:endParaRPr lang="en-US" dirty="0"/>
          </a:p>
          <a:p>
            <a:r>
              <a:rPr lang="en-US" b="1" dirty="0"/>
              <a:t>Vishal Raj</a:t>
            </a:r>
            <a:endParaRPr lang="en-US" dirty="0"/>
          </a:p>
          <a:p>
            <a:r>
              <a:rPr lang="en-US" b="1" dirty="0" err="1"/>
              <a:t>Sangeetha</a:t>
            </a:r>
            <a:r>
              <a:rPr lang="en-US" b="1" dirty="0"/>
              <a:t> </a:t>
            </a:r>
            <a:r>
              <a:rPr lang="en-US" b="1" dirty="0" err="1"/>
              <a:t>Elangovan</a:t>
            </a:r>
            <a:endParaRPr lang="en-US" dirty="0"/>
          </a:p>
          <a:p>
            <a:endParaRPr lang="en-IN" sz="2000" dirty="0">
              <a:solidFill>
                <a:schemeClr val="tx2">
                  <a:lumMod val="50000"/>
                </a:schemeClr>
              </a:solidFill>
            </a:endParaRPr>
          </a:p>
          <a:p>
            <a:endParaRPr lang="en-IN" sz="2000" dirty="0">
              <a:solidFill>
                <a:schemeClr val="tx2">
                  <a:lumMod val="50000"/>
                </a:schemeClr>
              </a:solidFill>
            </a:endParaRPr>
          </a:p>
          <a:p>
            <a:endParaRPr lang="en-US" sz="2000" dirty="0">
              <a:solidFill>
                <a:schemeClr val="tx2">
                  <a:lumMod val="50000"/>
                </a:schemeClr>
              </a:solidFill>
            </a:endParaRPr>
          </a:p>
        </p:txBody>
      </p:sp>
      <p:sp>
        <p:nvSpPr>
          <p:cNvPr id="12" name="TextBox 11"/>
          <p:cNvSpPr txBox="1"/>
          <p:nvPr/>
        </p:nvSpPr>
        <p:spPr>
          <a:xfrm>
            <a:off x="5005889" y="3110379"/>
            <a:ext cx="3429023" cy="1200329"/>
          </a:xfrm>
          <a:prstGeom prst="rect">
            <a:avLst/>
          </a:prstGeom>
          <a:noFill/>
        </p:spPr>
        <p:txBody>
          <a:bodyPr wrap="square" rtlCol="0">
            <a:spAutoFit/>
          </a:bodyPr>
          <a:lstStyle/>
          <a:p>
            <a:pPr algn="r"/>
            <a:r>
              <a:rPr lang="en-IN" b="1" u="sng" dirty="0">
                <a:solidFill>
                  <a:srgbClr val="FF0000"/>
                </a:solidFill>
              </a:rPr>
              <a:t>MENTOR:                                                              </a:t>
            </a:r>
          </a:p>
          <a:p>
            <a:pPr algn="r"/>
            <a:endParaRPr lang="en-IN" b="1" u="sng" dirty="0">
              <a:solidFill>
                <a:srgbClr val="FF0000"/>
              </a:solidFill>
            </a:endParaRPr>
          </a:p>
          <a:p>
            <a:pPr algn="r"/>
            <a:r>
              <a:rPr lang="en-IN" b="1" dirty="0">
                <a:solidFill>
                  <a:schemeClr val="tx2">
                    <a:lumMod val="50000"/>
                  </a:schemeClr>
                </a:solidFill>
              </a:rPr>
              <a:t>Mr. </a:t>
            </a:r>
            <a:r>
              <a:rPr lang="en-IN" b="1" dirty="0" err="1">
                <a:solidFill>
                  <a:schemeClr val="tx2">
                    <a:lumMod val="50000"/>
                  </a:schemeClr>
                </a:solidFill>
              </a:rPr>
              <a:t>Ankush</a:t>
            </a:r>
            <a:r>
              <a:rPr lang="en-IN" b="1" dirty="0">
                <a:solidFill>
                  <a:schemeClr val="tx2">
                    <a:lumMod val="50000"/>
                  </a:schemeClr>
                </a:solidFill>
              </a:rPr>
              <a:t> Bansal</a:t>
            </a:r>
          </a:p>
          <a:p>
            <a:endParaRPr lang="en-US" dirty="0"/>
          </a:p>
        </p:txBody>
      </p:sp>
      <p:sp>
        <p:nvSpPr>
          <p:cNvPr id="13" name="TextBox 12">
            <a:extLst>
              <a:ext uri="{FF2B5EF4-FFF2-40B4-BE49-F238E27FC236}">
                <a16:creationId xmlns:a16="http://schemas.microsoft.com/office/drawing/2014/main" id="{CF1B1374-6C99-4642-9617-4426B07B7CEA}"/>
              </a:ext>
            </a:extLst>
          </p:cNvPr>
          <p:cNvSpPr txBox="1"/>
          <p:nvPr/>
        </p:nvSpPr>
        <p:spPr>
          <a:xfrm>
            <a:off x="990600" y="2268680"/>
            <a:ext cx="8030570" cy="523220"/>
          </a:xfrm>
          <a:prstGeom prst="rect">
            <a:avLst/>
          </a:prstGeom>
          <a:noFill/>
        </p:spPr>
        <p:txBody>
          <a:bodyPr wrap="square" rtlCol="0">
            <a:spAutoFit/>
          </a:bodyPr>
          <a:lstStyle/>
          <a:p>
            <a:pPr algn="ctr"/>
            <a:r>
              <a:rPr lang="en-US" sz="2800" dirty="0"/>
              <a:t>Team Details</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F156A-0102-A24A-FEE9-B20CB41C299E}"/>
              </a:ext>
            </a:extLst>
          </p:cNvPr>
          <p:cNvSpPr>
            <a:spLocks noGrp="1"/>
          </p:cNvSpPr>
          <p:nvPr>
            <p:ph idx="1"/>
          </p:nvPr>
        </p:nvSpPr>
        <p:spPr>
          <a:xfrm>
            <a:off x="2362200" y="1426373"/>
            <a:ext cx="4648200" cy="533399"/>
          </a:xfrm>
        </p:spPr>
        <p:txBody>
          <a:bodyPr>
            <a:normAutofit fontScale="92500"/>
          </a:bodyPr>
          <a:lstStyle/>
          <a:p>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customer_type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vs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is_canceled</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94799AA-A80F-B07C-C772-DA459004E6A9}"/>
              </a:ext>
            </a:extLst>
          </p:cNvPr>
          <p:cNvPicPr>
            <a:picLocks noChangeAspect="1"/>
          </p:cNvPicPr>
          <p:nvPr/>
        </p:nvPicPr>
        <p:blipFill>
          <a:blip r:embed="rId2"/>
          <a:stretch>
            <a:fillRect/>
          </a:stretch>
        </p:blipFill>
        <p:spPr>
          <a:xfrm>
            <a:off x="2057400" y="1981200"/>
            <a:ext cx="5634040" cy="3139664"/>
          </a:xfrm>
          <a:prstGeom prst="rect">
            <a:avLst/>
          </a:prstGeom>
        </p:spPr>
      </p:pic>
      <p:sp>
        <p:nvSpPr>
          <p:cNvPr id="8" name="TextBox 7"/>
          <p:cNvSpPr txBox="1"/>
          <p:nvPr/>
        </p:nvSpPr>
        <p:spPr>
          <a:xfrm>
            <a:off x="1978820" y="5304711"/>
            <a:ext cx="5791200" cy="784830"/>
          </a:xfrm>
          <a:prstGeom prst="rect">
            <a:avLst/>
          </a:prstGeom>
          <a:noFill/>
        </p:spPr>
        <p:txBody>
          <a:bodyPr wrap="square" rtlCol="0">
            <a:spAutoFit/>
          </a:bodyPr>
          <a:lstStyle/>
          <a:p>
            <a:r>
              <a:rPr lang="en-IN" sz="1500" dirty="0"/>
              <a:t>The ones with </a:t>
            </a:r>
            <a:r>
              <a:rPr lang="en-IN" sz="1500" dirty="0" err="1"/>
              <a:t>customer_type</a:t>
            </a:r>
            <a:r>
              <a:rPr lang="en-IN" sz="1500" dirty="0"/>
              <a:t> as transient are the ones with special requirements, notably the cancellations are higher for the transient </a:t>
            </a:r>
            <a:r>
              <a:rPr lang="en-IN" sz="1500" dirty="0" err="1"/>
              <a:t>customer_types</a:t>
            </a:r>
            <a:endParaRPr lang="en-US" sz="1500" dirty="0"/>
          </a:p>
        </p:txBody>
      </p:sp>
      <p:sp>
        <p:nvSpPr>
          <p:cNvPr id="11" name="TextBox 10"/>
          <p:cNvSpPr txBox="1"/>
          <p:nvPr/>
        </p:nvSpPr>
        <p:spPr>
          <a:xfrm>
            <a:off x="417619" y="228604"/>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Tree>
    <p:extLst>
      <p:ext uri="{BB962C8B-B14F-4D97-AF65-F5344CB8AC3E}">
        <p14:creationId xmlns:p14="http://schemas.microsoft.com/office/powerpoint/2010/main" val="112047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
        <p:nvSpPr>
          <p:cNvPr id="2" name="Rectangle 1"/>
          <p:cNvSpPr/>
          <p:nvPr/>
        </p:nvSpPr>
        <p:spPr>
          <a:xfrm>
            <a:off x="457204" y="1623163"/>
            <a:ext cx="4675319" cy="685059"/>
          </a:xfrm>
          <a:prstGeom prst="rect">
            <a:avLst/>
          </a:prstGeom>
        </p:spPr>
        <p:txBody>
          <a:bodyPr wrap="none">
            <a:spAutoFit/>
          </a:bodyPr>
          <a:lstStyle/>
          <a:p>
            <a:pPr marL="342900" indent="-342900">
              <a:lnSpc>
                <a:spcPct val="107000"/>
              </a:lnSpc>
              <a:buFont typeface="Wingdings" panose="05000000000000000000" pitchFamily="2" charset="2"/>
              <a:buChar char=""/>
            </a:pPr>
            <a:r>
              <a:rPr lang="en-US" dirty="0">
                <a:solidFill>
                  <a:srgbClr val="000000"/>
                </a:solidFill>
                <a:latin typeface="Helvetica Neue"/>
              </a:rPr>
              <a:t>Maximum booking </a:t>
            </a:r>
            <a:r>
              <a:rPr lang="en-US" dirty="0" err="1">
                <a:solidFill>
                  <a:srgbClr val="000000"/>
                </a:solidFill>
                <a:latin typeface="Helvetica Neue"/>
              </a:rPr>
              <a:t>occured</a:t>
            </a:r>
            <a:r>
              <a:rPr lang="en-US" dirty="0">
                <a:solidFill>
                  <a:srgbClr val="000000"/>
                </a:solidFill>
                <a:latin typeface="Helvetica Neue"/>
              </a:rPr>
              <a:t> in a year</a:t>
            </a:r>
            <a:endPar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endParaRPr>
          </a:p>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2217757" y="2292044"/>
            <a:ext cx="4953000" cy="3962400"/>
          </a:xfrm>
          <a:prstGeom prst="rect">
            <a:avLst/>
          </a:prstGeom>
        </p:spPr>
      </p:pic>
      <p:pic>
        <p:nvPicPr>
          <p:cNvPr id="4" name="Picture 3">
            <a:extLst>
              <a:ext uri="{FF2B5EF4-FFF2-40B4-BE49-F238E27FC236}">
                <a16:creationId xmlns:a16="http://schemas.microsoft.com/office/drawing/2014/main" id="{F592A3A2-751C-5B6C-F340-0F05DCB19734}"/>
              </a:ext>
            </a:extLst>
          </p:cNvPr>
          <p:cNvPicPr>
            <a:picLocks noChangeAspect="1"/>
          </p:cNvPicPr>
          <p:nvPr/>
        </p:nvPicPr>
        <p:blipFill>
          <a:blip r:embed="rId3"/>
          <a:stretch>
            <a:fillRect/>
          </a:stretch>
        </p:blipFill>
        <p:spPr>
          <a:xfrm>
            <a:off x="1499920" y="6274660"/>
            <a:ext cx="5670841" cy="349268"/>
          </a:xfrm>
          <a:prstGeom prst="rect">
            <a:avLst/>
          </a:prstGeom>
        </p:spPr>
      </p:pic>
    </p:spTree>
    <p:extLst>
      <p:ext uri="{BB962C8B-B14F-4D97-AF65-F5344CB8AC3E}">
        <p14:creationId xmlns:p14="http://schemas.microsoft.com/office/powerpoint/2010/main" val="38785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Multivariate Analysis</a:t>
            </a:r>
            <a:endParaRPr lang="en-US" sz="4000" dirty="0"/>
          </a:p>
        </p:txBody>
      </p:sp>
      <p:pic>
        <p:nvPicPr>
          <p:cNvPr id="6" name="Picture 5"/>
          <p:cNvPicPr/>
          <p:nvPr/>
        </p:nvPicPr>
        <p:blipFill>
          <a:blip r:embed="rId2"/>
          <a:stretch>
            <a:fillRect/>
          </a:stretch>
        </p:blipFill>
        <p:spPr>
          <a:xfrm>
            <a:off x="1066800" y="2209800"/>
            <a:ext cx="6553200" cy="3657600"/>
          </a:xfrm>
          <a:prstGeom prst="rect">
            <a:avLst/>
          </a:prstGeom>
        </p:spPr>
      </p:pic>
      <p:sp>
        <p:nvSpPr>
          <p:cNvPr id="2" name="Rectangle 1"/>
          <p:cNvSpPr/>
          <p:nvPr/>
        </p:nvSpPr>
        <p:spPr>
          <a:xfrm>
            <a:off x="1333500" y="1634995"/>
            <a:ext cx="7048500" cy="685059"/>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 Month in every year with most cancelations</a:t>
            </a: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buFont typeface="Wingdings" panose="05000000000000000000" pitchFamily="2" charset="2"/>
              <a:buChar char=""/>
            </a:pP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arrival_date_month</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0D39E679-CF3E-4CBD-9E05-C512E435500C}"/>
              </a:ext>
            </a:extLst>
          </p:cNvPr>
          <p:cNvPicPr>
            <a:picLocks noChangeAspect="1"/>
          </p:cNvPicPr>
          <p:nvPr/>
        </p:nvPicPr>
        <p:blipFill>
          <a:blip r:embed="rId3"/>
          <a:stretch>
            <a:fillRect/>
          </a:stretch>
        </p:blipFill>
        <p:spPr>
          <a:xfrm>
            <a:off x="1282546" y="5988025"/>
            <a:ext cx="6121715" cy="565179"/>
          </a:xfrm>
          <a:prstGeom prst="rect">
            <a:avLst/>
          </a:prstGeom>
        </p:spPr>
      </p:pic>
    </p:spTree>
    <p:extLst>
      <p:ext uri="{BB962C8B-B14F-4D97-AF65-F5344CB8AC3E}">
        <p14:creationId xmlns:p14="http://schemas.microsoft.com/office/powerpoint/2010/main" val="214616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629EC0E-69E9-5D5A-12C8-783175EBA80D}"/>
              </a:ext>
            </a:extLst>
          </p:cNvPr>
          <p:cNvPicPr>
            <a:picLocks noGrp="1" noChangeAspect="1"/>
          </p:cNvPicPr>
          <p:nvPr>
            <p:ph idx="1"/>
          </p:nvPr>
        </p:nvPicPr>
        <p:blipFill>
          <a:blip r:embed="rId2"/>
          <a:stretch>
            <a:fillRect/>
          </a:stretch>
        </p:blipFill>
        <p:spPr>
          <a:xfrm>
            <a:off x="374734" y="622281"/>
            <a:ext cx="6711866" cy="2382190"/>
          </a:xfrm>
        </p:spPr>
      </p:pic>
      <p:pic>
        <p:nvPicPr>
          <p:cNvPr id="5" name="Picture 4">
            <a:extLst>
              <a:ext uri="{FF2B5EF4-FFF2-40B4-BE49-F238E27FC236}">
                <a16:creationId xmlns:a16="http://schemas.microsoft.com/office/drawing/2014/main" id="{D40085BC-34DA-4B90-BFF9-ACE7959DC45D}"/>
              </a:ext>
            </a:extLst>
          </p:cNvPr>
          <p:cNvPicPr>
            <a:picLocks noChangeAspect="1"/>
          </p:cNvPicPr>
          <p:nvPr/>
        </p:nvPicPr>
        <p:blipFill>
          <a:blip r:embed="rId3"/>
          <a:stretch>
            <a:fillRect/>
          </a:stretch>
        </p:blipFill>
        <p:spPr>
          <a:xfrm>
            <a:off x="409254" y="261938"/>
            <a:ext cx="4412730" cy="367200"/>
          </a:xfrm>
          <a:prstGeom prst="rect">
            <a:avLst/>
          </a:prstGeom>
        </p:spPr>
      </p:pic>
      <p:pic>
        <p:nvPicPr>
          <p:cNvPr id="9" name="Picture 8">
            <a:extLst>
              <a:ext uri="{FF2B5EF4-FFF2-40B4-BE49-F238E27FC236}">
                <a16:creationId xmlns:a16="http://schemas.microsoft.com/office/drawing/2014/main" id="{51213433-28BE-509D-9417-BBC6D8E85037}"/>
              </a:ext>
            </a:extLst>
          </p:cNvPr>
          <p:cNvPicPr>
            <a:picLocks noChangeAspect="1"/>
          </p:cNvPicPr>
          <p:nvPr/>
        </p:nvPicPr>
        <p:blipFill>
          <a:blip r:embed="rId4"/>
          <a:stretch>
            <a:fillRect/>
          </a:stretch>
        </p:blipFill>
        <p:spPr>
          <a:xfrm>
            <a:off x="457200" y="3105137"/>
            <a:ext cx="6375728" cy="323867"/>
          </a:xfrm>
          <a:prstGeom prst="rect">
            <a:avLst/>
          </a:prstGeom>
        </p:spPr>
      </p:pic>
      <p:pic>
        <p:nvPicPr>
          <p:cNvPr id="11" name="Picture 10">
            <a:extLst>
              <a:ext uri="{FF2B5EF4-FFF2-40B4-BE49-F238E27FC236}">
                <a16:creationId xmlns:a16="http://schemas.microsoft.com/office/drawing/2014/main" id="{04F74C0D-8D3B-3FD7-24E2-620807BF6975}"/>
              </a:ext>
            </a:extLst>
          </p:cNvPr>
          <p:cNvPicPr>
            <a:picLocks noChangeAspect="1"/>
          </p:cNvPicPr>
          <p:nvPr/>
        </p:nvPicPr>
        <p:blipFill>
          <a:blip r:embed="rId5"/>
          <a:stretch>
            <a:fillRect/>
          </a:stretch>
        </p:blipFill>
        <p:spPr>
          <a:xfrm>
            <a:off x="374734" y="3529662"/>
            <a:ext cx="5099312" cy="342918"/>
          </a:xfrm>
          <a:prstGeom prst="rect">
            <a:avLst/>
          </a:prstGeom>
        </p:spPr>
      </p:pic>
      <p:pic>
        <p:nvPicPr>
          <p:cNvPr id="13" name="Picture 12">
            <a:extLst>
              <a:ext uri="{FF2B5EF4-FFF2-40B4-BE49-F238E27FC236}">
                <a16:creationId xmlns:a16="http://schemas.microsoft.com/office/drawing/2014/main" id="{4427215E-CCD5-CA7F-BCD1-D89572EFB777}"/>
              </a:ext>
            </a:extLst>
          </p:cNvPr>
          <p:cNvPicPr>
            <a:picLocks noChangeAspect="1"/>
          </p:cNvPicPr>
          <p:nvPr/>
        </p:nvPicPr>
        <p:blipFill>
          <a:blip r:embed="rId6"/>
          <a:stretch>
            <a:fillRect/>
          </a:stretch>
        </p:blipFill>
        <p:spPr>
          <a:xfrm>
            <a:off x="442908" y="3908096"/>
            <a:ext cx="3071974" cy="2498789"/>
          </a:xfrm>
          <a:prstGeom prst="rect">
            <a:avLst/>
          </a:prstGeom>
        </p:spPr>
      </p:pic>
      <p:pic>
        <p:nvPicPr>
          <p:cNvPr id="15" name="Picture 14">
            <a:extLst>
              <a:ext uri="{FF2B5EF4-FFF2-40B4-BE49-F238E27FC236}">
                <a16:creationId xmlns:a16="http://schemas.microsoft.com/office/drawing/2014/main" id="{8CAE1C56-F313-F757-5CC3-3196454B265D}"/>
              </a:ext>
            </a:extLst>
          </p:cNvPr>
          <p:cNvPicPr>
            <a:picLocks noChangeAspect="1"/>
          </p:cNvPicPr>
          <p:nvPr/>
        </p:nvPicPr>
        <p:blipFill>
          <a:blip r:embed="rId7"/>
          <a:stretch>
            <a:fillRect/>
          </a:stretch>
        </p:blipFill>
        <p:spPr>
          <a:xfrm>
            <a:off x="488829" y="6406881"/>
            <a:ext cx="6483683" cy="311166"/>
          </a:xfrm>
          <a:prstGeom prst="rect">
            <a:avLst/>
          </a:prstGeom>
        </p:spPr>
      </p:pic>
    </p:spTree>
    <p:extLst>
      <p:ext uri="{BB962C8B-B14F-4D97-AF65-F5344CB8AC3E}">
        <p14:creationId xmlns:p14="http://schemas.microsoft.com/office/powerpoint/2010/main" val="335909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32B051-660C-42B4-6F33-E8900833EE9F}"/>
              </a:ext>
            </a:extLst>
          </p:cNvPr>
          <p:cNvPicPr>
            <a:picLocks noChangeAspect="1"/>
          </p:cNvPicPr>
          <p:nvPr/>
        </p:nvPicPr>
        <p:blipFill>
          <a:blip r:embed="rId2"/>
          <a:stretch>
            <a:fillRect/>
          </a:stretch>
        </p:blipFill>
        <p:spPr>
          <a:xfrm>
            <a:off x="685800" y="990600"/>
            <a:ext cx="7772400" cy="4279540"/>
          </a:xfrm>
          <a:prstGeom prst="rect">
            <a:avLst/>
          </a:prstGeom>
        </p:spPr>
      </p:pic>
      <p:sp>
        <p:nvSpPr>
          <p:cNvPr id="8" name="TextBox 7">
            <a:extLst>
              <a:ext uri="{FF2B5EF4-FFF2-40B4-BE49-F238E27FC236}">
                <a16:creationId xmlns:a16="http://schemas.microsoft.com/office/drawing/2014/main" id="{31B36001-9B3A-3148-5456-2B4A168352C8}"/>
              </a:ext>
            </a:extLst>
          </p:cNvPr>
          <p:cNvSpPr txBox="1"/>
          <p:nvPr/>
        </p:nvSpPr>
        <p:spPr>
          <a:xfrm>
            <a:off x="533400" y="5300944"/>
            <a:ext cx="8382000" cy="923330"/>
          </a:xfrm>
          <a:prstGeom prst="rect">
            <a:avLst/>
          </a:prstGeom>
          <a:noFill/>
        </p:spPr>
        <p:txBody>
          <a:bodyPr wrap="square" rtlCol="0">
            <a:spAutoFit/>
          </a:bodyPr>
          <a:lstStyle/>
          <a:p>
            <a:r>
              <a:rPr lang="en-US" dirty="0"/>
              <a:t>We can observe that there is no significant multicollinearity among the variables, which is a positive aspect to consider during our model building process and there is moderate correlation between the independent variables and Target variable</a:t>
            </a:r>
          </a:p>
        </p:txBody>
      </p:sp>
      <p:sp>
        <p:nvSpPr>
          <p:cNvPr id="10" name="TextBox 9">
            <a:extLst>
              <a:ext uri="{FF2B5EF4-FFF2-40B4-BE49-F238E27FC236}">
                <a16:creationId xmlns:a16="http://schemas.microsoft.com/office/drawing/2014/main" id="{2840A5DA-3E30-3DBF-3B0C-0E8BFE55CBF4}"/>
              </a:ext>
            </a:extLst>
          </p:cNvPr>
          <p:cNvSpPr txBox="1"/>
          <p:nvPr/>
        </p:nvSpPr>
        <p:spPr>
          <a:xfrm>
            <a:off x="533404" y="251910"/>
            <a:ext cx="5836213" cy="707886"/>
          </a:xfrm>
          <a:prstGeom prst="rect">
            <a:avLst/>
          </a:prstGeom>
          <a:noFill/>
        </p:spPr>
        <p:txBody>
          <a:bodyPr wrap="none" rtlCol="0">
            <a:spAutoFit/>
          </a:bodyPr>
          <a:lstStyle/>
          <a:p>
            <a:r>
              <a:rPr lang="en-US" sz="4000" b="1" dirty="0"/>
              <a:t>Check for Multicollinearity</a:t>
            </a:r>
          </a:p>
        </p:txBody>
      </p:sp>
    </p:spTree>
    <p:extLst>
      <p:ext uri="{BB962C8B-B14F-4D97-AF65-F5344CB8AC3E}">
        <p14:creationId xmlns:p14="http://schemas.microsoft.com/office/powerpoint/2010/main" val="317842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33B1D4-0747-56B3-85F3-BE05C8028C38}"/>
              </a:ext>
            </a:extLst>
          </p:cNvPr>
          <p:cNvPicPr>
            <a:picLocks noGrp="1" noChangeAspect="1"/>
          </p:cNvPicPr>
          <p:nvPr>
            <p:ph idx="1"/>
          </p:nvPr>
        </p:nvPicPr>
        <p:blipFill>
          <a:blip r:embed="rId2"/>
          <a:stretch>
            <a:fillRect/>
          </a:stretch>
        </p:blipFill>
        <p:spPr>
          <a:xfrm>
            <a:off x="272094" y="733484"/>
            <a:ext cx="7415373" cy="2345490"/>
          </a:xfrm>
        </p:spPr>
      </p:pic>
      <p:pic>
        <p:nvPicPr>
          <p:cNvPr id="9" name="Picture 8">
            <a:extLst>
              <a:ext uri="{FF2B5EF4-FFF2-40B4-BE49-F238E27FC236}">
                <a16:creationId xmlns:a16="http://schemas.microsoft.com/office/drawing/2014/main" id="{FE46BAC3-E87D-167E-0117-85A29355754D}"/>
              </a:ext>
            </a:extLst>
          </p:cNvPr>
          <p:cNvPicPr>
            <a:picLocks noChangeAspect="1"/>
          </p:cNvPicPr>
          <p:nvPr/>
        </p:nvPicPr>
        <p:blipFill>
          <a:blip r:embed="rId3"/>
          <a:stretch>
            <a:fillRect/>
          </a:stretch>
        </p:blipFill>
        <p:spPr>
          <a:xfrm>
            <a:off x="609600" y="3058935"/>
            <a:ext cx="4286470" cy="228612"/>
          </a:xfrm>
          <a:prstGeom prst="rect">
            <a:avLst/>
          </a:prstGeom>
        </p:spPr>
      </p:pic>
      <p:pic>
        <p:nvPicPr>
          <p:cNvPr id="11" name="Picture 10">
            <a:extLst>
              <a:ext uri="{FF2B5EF4-FFF2-40B4-BE49-F238E27FC236}">
                <a16:creationId xmlns:a16="http://schemas.microsoft.com/office/drawing/2014/main" id="{1D77FCEF-9A54-7E26-6E1C-1C1A2465CC52}"/>
              </a:ext>
            </a:extLst>
          </p:cNvPr>
          <p:cNvPicPr>
            <a:picLocks noChangeAspect="1"/>
          </p:cNvPicPr>
          <p:nvPr/>
        </p:nvPicPr>
        <p:blipFill>
          <a:blip r:embed="rId4"/>
          <a:stretch>
            <a:fillRect/>
          </a:stretch>
        </p:blipFill>
        <p:spPr>
          <a:xfrm>
            <a:off x="457204" y="3419862"/>
            <a:ext cx="8299877" cy="546128"/>
          </a:xfrm>
          <a:prstGeom prst="rect">
            <a:avLst/>
          </a:prstGeom>
        </p:spPr>
      </p:pic>
      <p:pic>
        <p:nvPicPr>
          <p:cNvPr id="13" name="Picture 12">
            <a:extLst>
              <a:ext uri="{FF2B5EF4-FFF2-40B4-BE49-F238E27FC236}">
                <a16:creationId xmlns:a16="http://schemas.microsoft.com/office/drawing/2014/main" id="{7E8561EE-53B9-41E8-7993-4EE8390D8AD7}"/>
              </a:ext>
            </a:extLst>
          </p:cNvPr>
          <p:cNvPicPr>
            <a:picLocks noChangeAspect="1"/>
          </p:cNvPicPr>
          <p:nvPr/>
        </p:nvPicPr>
        <p:blipFill>
          <a:blip r:embed="rId5"/>
          <a:stretch>
            <a:fillRect/>
          </a:stretch>
        </p:blipFill>
        <p:spPr>
          <a:xfrm>
            <a:off x="442645" y="391557"/>
            <a:ext cx="7074264" cy="361969"/>
          </a:xfrm>
          <a:prstGeom prst="rect">
            <a:avLst/>
          </a:prstGeom>
        </p:spPr>
      </p:pic>
      <p:pic>
        <p:nvPicPr>
          <p:cNvPr id="15" name="Picture 14">
            <a:extLst>
              <a:ext uri="{FF2B5EF4-FFF2-40B4-BE49-F238E27FC236}">
                <a16:creationId xmlns:a16="http://schemas.microsoft.com/office/drawing/2014/main" id="{3E64CF9C-D2D3-8FAC-40AD-BD6BB7D63D49}"/>
              </a:ext>
            </a:extLst>
          </p:cNvPr>
          <p:cNvPicPr>
            <a:picLocks noChangeAspect="1"/>
          </p:cNvPicPr>
          <p:nvPr/>
        </p:nvPicPr>
        <p:blipFill>
          <a:blip r:embed="rId6"/>
          <a:stretch>
            <a:fillRect/>
          </a:stretch>
        </p:blipFill>
        <p:spPr>
          <a:xfrm>
            <a:off x="838200" y="3953364"/>
            <a:ext cx="6400800" cy="2620016"/>
          </a:xfrm>
          <a:prstGeom prst="rect">
            <a:avLst/>
          </a:prstGeom>
        </p:spPr>
      </p:pic>
      <p:pic>
        <p:nvPicPr>
          <p:cNvPr id="17" name="Picture 16">
            <a:extLst>
              <a:ext uri="{FF2B5EF4-FFF2-40B4-BE49-F238E27FC236}">
                <a16:creationId xmlns:a16="http://schemas.microsoft.com/office/drawing/2014/main" id="{AFE94788-C2AB-D704-D6D2-6F39CC3C8ACB}"/>
              </a:ext>
            </a:extLst>
          </p:cNvPr>
          <p:cNvPicPr>
            <a:picLocks noChangeAspect="1"/>
          </p:cNvPicPr>
          <p:nvPr/>
        </p:nvPicPr>
        <p:blipFill>
          <a:blip r:embed="rId7"/>
          <a:stretch>
            <a:fillRect/>
          </a:stretch>
        </p:blipFill>
        <p:spPr>
          <a:xfrm>
            <a:off x="593333" y="6585390"/>
            <a:ext cx="7347328" cy="260363"/>
          </a:xfrm>
          <a:prstGeom prst="rect">
            <a:avLst/>
          </a:prstGeom>
        </p:spPr>
      </p:pic>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D19CAEE0-061C-5650-AB00-06053941EB8B}"/>
                  </a:ext>
                </a:extLst>
              </p14:cNvPr>
              <p14:cNvContentPartPr/>
              <p14:nvPr/>
            </p14:nvContentPartPr>
            <p14:xfrm>
              <a:off x="2786845" y="3675236"/>
              <a:ext cx="420120" cy="302760"/>
            </p14:xfrm>
          </p:contentPart>
        </mc:Choice>
        <mc:Fallback>
          <p:pic>
            <p:nvPicPr>
              <p:cNvPr id="18" name="Ink 17">
                <a:extLst>
                  <a:ext uri="{FF2B5EF4-FFF2-40B4-BE49-F238E27FC236}">
                    <a16:creationId xmlns:a16="http://schemas.microsoft.com/office/drawing/2014/main" id="{D19CAEE0-061C-5650-AB00-06053941EB8B}"/>
                  </a:ext>
                </a:extLst>
              </p:cNvPr>
              <p:cNvPicPr/>
              <p:nvPr/>
            </p:nvPicPr>
            <p:blipFill>
              <a:blip r:embed="rId9"/>
              <a:stretch>
                <a:fillRect/>
              </a:stretch>
            </p:blipFill>
            <p:spPr>
              <a:xfrm>
                <a:off x="2777853" y="3666236"/>
                <a:ext cx="437745"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E23A1F6D-A2E6-EC0A-94B7-3855A062C4F6}"/>
                  </a:ext>
                </a:extLst>
              </p14:cNvPr>
              <p14:cNvContentPartPr/>
              <p14:nvPr/>
            </p14:nvContentPartPr>
            <p14:xfrm>
              <a:off x="-1017275" y="1346036"/>
              <a:ext cx="360" cy="360"/>
            </p14:xfrm>
          </p:contentPart>
        </mc:Choice>
        <mc:Fallback>
          <p:pic>
            <p:nvPicPr>
              <p:cNvPr id="19" name="Ink 18">
                <a:extLst>
                  <a:ext uri="{FF2B5EF4-FFF2-40B4-BE49-F238E27FC236}">
                    <a16:creationId xmlns:a16="http://schemas.microsoft.com/office/drawing/2014/main" id="{E23A1F6D-A2E6-EC0A-94B7-3855A062C4F6}"/>
                  </a:ext>
                </a:extLst>
              </p:cNvPr>
              <p:cNvPicPr/>
              <p:nvPr/>
            </p:nvPicPr>
            <p:blipFill>
              <a:blip r:embed="rId11"/>
              <a:stretch>
                <a:fillRect/>
              </a:stretch>
            </p:blipFill>
            <p:spPr>
              <a:xfrm>
                <a:off x="-1026275" y="1337036"/>
                <a:ext cx="18000" cy="18000"/>
              </a:xfrm>
              <a:prstGeom prst="rect">
                <a:avLst/>
              </a:prstGeom>
            </p:spPr>
          </p:pic>
        </mc:Fallback>
      </mc:AlternateContent>
    </p:spTree>
    <p:extLst>
      <p:ext uri="{BB962C8B-B14F-4D97-AF65-F5344CB8AC3E}">
        <p14:creationId xmlns:p14="http://schemas.microsoft.com/office/powerpoint/2010/main" val="297179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2604" y="58884"/>
            <a:ext cx="8537369" cy="1323439"/>
          </a:xfrm>
          <a:prstGeom prst="rect">
            <a:avLst/>
          </a:prstGeom>
          <a:noFill/>
        </p:spPr>
        <p:txBody>
          <a:bodyPr wrap="square" rtlCol="0">
            <a:spAutoFit/>
          </a:bodyPr>
          <a:lstStyle/>
          <a:p>
            <a:r>
              <a:rPr lang="en-IN" sz="4000" b="1" dirty="0"/>
              <a:t>Exploratory Data Analysis – </a:t>
            </a:r>
          </a:p>
          <a:p>
            <a:r>
              <a:rPr lang="en-IN" sz="4000" dirty="0"/>
              <a:t>Outlier Detection</a:t>
            </a:r>
            <a:endParaRPr lang="en-US" sz="4000" dirty="0"/>
          </a:p>
        </p:txBody>
      </p:sp>
      <p:pic>
        <p:nvPicPr>
          <p:cNvPr id="6" name="Picture 5"/>
          <p:cNvPicPr/>
          <p:nvPr/>
        </p:nvPicPr>
        <p:blipFill>
          <a:blip r:embed="rId2"/>
          <a:stretch>
            <a:fillRect/>
          </a:stretch>
        </p:blipFill>
        <p:spPr>
          <a:xfrm>
            <a:off x="381000" y="1219204"/>
            <a:ext cx="5257800" cy="2647145"/>
          </a:xfrm>
          <a:prstGeom prst="rect">
            <a:avLst/>
          </a:prstGeom>
          <a:ln>
            <a:solidFill>
              <a:schemeClr val="tx1"/>
            </a:solidFill>
          </a:ln>
        </p:spPr>
      </p:pic>
      <p:pic>
        <p:nvPicPr>
          <p:cNvPr id="8" name="Picture 7"/>
          <p:cNvPicPr/>
          <p:nvPr/>
        </p:nvPicPr>
        <p:blipFill>
          <a:blip r:embed="rId3"/>
          <a:stretch>
            <a:fillRect/>
          </a:stretch>
        </p:blipFill>
        <p:spPr>
          <a:xfrm>
            <a:off x="3064939" y="3955470"/>
            <a:ext cx="5955030" cy="2804160"/>
          </a:xfrm>
          <a:prstGeom prst="rect">
            <a:avLst/>
          </a:prstGeom>
          <a:ln>
            <a:solidFill>
              <a:schemeClr val="tx1"/>
            </a:solidFill>
          </a:ln>
        </p:spPr>
      </p:pic>
      <p:sp>
        <p:nvSpPr>
          <p:cNvPr id="2" name="Rectangle 1"/>
          <p:cNvSpPr/>
          <p:nvPr/>
        </p:nvSpPr>
        <p:spPr>
          <a:xfrm>
            <a:off x="5638800" y="1676404"/>
            <a:ext cx="3276600" cy="1574149"/>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The data exhibits a slight right-skew, as evident from the distribution plots. Notably, the presence of numerous data points exceeding the upper whisker</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
        <p:nvSpPr>
          <p:cNvPr id="3" name="Rectangle 2"/>
          <p:cNvSpPr/>
          <p:nvPr/>
        </p:nvSpPr>
        <p:spPr>
          <a:xfrm>
            <a:off x="447044" y="4648204"/>
            <a:ext cx="2582339" cy="981423"/>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Boundary strongly suggests the existence of outliers within the dataset</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7589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Data Processing – </a:t>
            </a:r>
            <a:r>
              <a:rPr lang="en-IN" sz="4000" dirty="0"/>
              <a:t>Removing Outliers</a:t>
            </a:r>
            <a:endParaRPr lang="en-US" sz="4000" dirty="0"/>
          </a:p>
        </p:txBody>
      </p:sp>
      <p:pic>
        <p:nvPicPr>
          <p:cNvPr id="6" name="Picture 5"/>
          <p:cNvPicPr/>
          <p:nvPr/>
        </p:nvPicPr>
        <p:blipFill>
          <a:blip r:embed="rId2"/>
          <a:stretch>
            <a:fillRect/>
          </a:stretch>
        </p:blipFill>
        <p:spPr>
          <a:xfrm>
            <a:off x="454306" y="1066800"/>
            <a:ext cx="5641694" cy="2971800"/>
          </a:xfrm>
          <a:prstGeom prst="rect">
            <a:avLst/>
          </a:prstGeom>
          <a:ln>
            <a:solidFill>
              <a:schemeClr val="tx1"/>
            </a:solidFill>
          </a:ln>
        </p:spPr>
      </p:pic>
      <p:sp>
        <p:nvSpPr>
          <p:cNvPr id="2" name="Rectangle 1"/>
          <p:cNvSpPr/>
          <p:nvPr/>
        </p:nvSpPr>
        <p:spPr>
          <a:xfrm>
            <a:off x="2286004" y="4191000"/>
            <a:ext cx="6708569" cy="2463238"/>
          </a:xfrm>
          <a:prstGeom prst="rect">
            <a:avLst/>
          </a:prstGeom>
        </p:spPr>
        <p:txBody>
          <a:bodyPr wrap="square">
            <a:spAutoFit/>
          </a:bodyPr>
          <a:lstStyle/>
          <a:p>
            <a:pPr indent="457200" algn="just">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In the data preprocessing phase, we applied a visualization technique to assess the presence of substantial skewness in our dataset. Skewed data distributions can have a significant impact on the performance of our analytical models. This visual representation allowed us to observe the shape of the data distribution for each feature. From these distributions, we can observe that the data exhibits pronounced skewness, indicating that further attention to address this skewness may be necessary for our data preprocessing efforts.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45407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Data Processing – </a:t>
            </a:r>
            <a:r>
              <a:rPr lang="en-IN" sz="4000" dirty="0"/>
              <a:t>Transformation </a:t>
            </a:r>
            <a:endParaRPr lang="en-US" sz="4000" dirty="0"/>
          </a:p>
        </p:txBody>
      </p:sp>
      <p:pic>
        <p:nvPicPr>
          <p:cNvPr id="5" name="Picture 4"/>
          <p:cNvPicPr/>
          <p:nvPr/>
        </p:nvPicPr>
        <p:blipFill>
          <a:blip r:embed="rId2"/>
          <a:stretch>
            <a:fillRect/>
          </a:stretch>
        </p:blipFill>
        <p:spPr>
          <a:xfrm>
            <a:off x="457200" y="1035839"/>
            <a:ext cx="5943600" cy="2926715"/>
          </a:xfrm>
          <a:prstGeom prst="rect">
            <a:avLst/>
          </a:prstGeom>
          <a:ln>
            <a:solidFill>
              <a:schemeClr val="tx1"/>
            </a:solidFill>
          </a:ln>
        </p:spPr>
      </p:pic>
      <p:sp>
        <p:nvSpPr>
          <p:cNvPr id="3" name="Rectangle 2"/>
          <p:cNvSpPr/>
          <p:nvPr/>
        </p:nvSpPr>
        <p:spPr>
          <a:xfrm>
            <a:off x="2362200" y="4343404"/>
            <a:ext cx="6553200" cy="1574149"/>
          </a:xfrm>
          <a:prstGeom prst="rect">
            <a:avLst/>
          </a:prstGeom>
        </p:spPr>
        <p:txBody>
          <a:bodyPr wrap="square">
            <a:spAutoFit/>
          </a:bodyPr>
          <a:lstStyle/>
          <a:p>
            <a:pPr indent="457200" algn="just">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Consistently applying these transformations to both datasets enhance our model's reliability when making predictions on new, unseen data. This strengthens our model's ability to generalize and make dependable predictions, bolstering our machine learning solution's overall robustness.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38650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4" y="0"/>
            <a:ext cx="8537369" cy="707886"/>
          </a:xfrm>
          <a:prstGeom prst="rect">
            <a:avLst/>
          </a:prstGeom>
          <a:noFill/>
        </p:spPr>
        <p:txBody>
          <a:bodyPr wrap="square" rtlCol="0">
            <a:spAutoFit/>
          </a:bodyPr>
          <a:lstStyle/>
          <a:p>
            <a:r>
              <a:rPr lang="en-IN" sz="4000" b="1" dirty="0"/>
              <a:t>Feature Engineering</a:t>
            </a:r>
            <a:endParaRPr lang="en-US" sz="4000" b="1" dirty="0"/>
          </a:p>
        </p:txBody>
      </p:sp>
      <p:sp>
        <p:nvSpPr>
          <p:cNvPr id="3" name="Rectangle 2"/>
          <p:cNvSpPr/>
          <p:nvPr/>
        </p:nvSpPr>
        <p:spPr>
          <a:xfrm>
            <a:off x="381000" y="691493"/>
            <a:ext cx="8546050" cy="6125395"/>
          </a:xfrm>
          <a:prstGeom prst="rect">
            <a:avLst/>
          </a:prstGeom>
        </p:spPr>
        <p:txBody>
          <a:bodyPr wrap="square">
            <a:spAutoFit/>
          </a:bodyPr>
          <a:lstStyle/>
          <a:p>
            <a:pPr marL="342900" indent="-342900">
              <a:lnSpc>
                <a:spcPct val="107000"/>
              </a:lnSpc>
              <a:spcAft>
                <a:spcPts val="600"/>
              </a:spcAft>
              <a:buFont typeface="Wingdings" panose="05000000000000000000" pitchFamily="2" charset="2"/>
              <a:buChar char=""/>
            </a:pPr>
            <a:r>
              <a:rPr lang="en-US" sz="17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Family Size Categorization</a:t>
            </a:r>
            <a:endParaRPr lang="en-US" sz="17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To better capture the dynamics of guests traveling with children, babies, or family members, we created a consolidated column called "Family." This column was further segmented into three categories - small, medium, and large-sized families based on the number of accompanying family members. This allows us to account for the varying needs and preferences of different family sizes during their stay.</a:t>
            </a:r>
            <a:endParaRPr lang="en-US" sz="1700" dirty="0">
              <a:latin typeface="Calibri" panose="020F0502020204030204" pitchFamily="34" charset="0"/>
              <a:ea typeface="Calibri" panose="020F0502020204030204" pitchFamily="34" charset="0"/>
              <a:cs typeface="Latha" panose="020B0604020202020204" pitchFamily="34" charset="0"/>
            </a:endParaRPr>
          </a:p>
          <a:p>
            <a:pPr marL="457200" indent="457200">
              <a:lnSpc>
                <a:spcPct val="107000"/>
              </a:lnSpc>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7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r>
              <a:rPr lang="en-US" sz="16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Agent Booking Tiers</a:t>
            </a:r>
            <a:endParaRPr lang="en-US" sz="14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6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Agents responsible for bookings were classified into three distinct groups based on their booking volume. This segmentation helped us identify the contributions of different agent tiers to overall bookings and guest satisfaction. It also informs our strategy for agent incentives and management.</a:t>
            </a:r>
          </a:p>
          <a:p>
            <a:pPr marL="457200" indent="457200">
              <a:lnSpc>
                <a:spcPct val="107000"/>
              </a:lnSpc>
              <a:spcAft>
                <a:spcPts val="600"/>
              </a:spcAft>
            </a:pPr>
            <a:endParaRPr lang="en-US" sz="17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sz="17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Room Preference Analysis</a:t>
            </a:r>
            <a:endParaRPr lang="en-US" sz="17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To gain a deeper insight into room allocation satisfaction, we combined the "reserved room type" and "assigned room type" columns into a single feature called "Room Type." This feature indicates whether guests received their preferred room type or not, providing valuable information on guest satisfaction and potential room allocation issues.</a:t>
            </a:r>
            <a:endParaRPr lang="en-US" sz="1700" dirty="0">
              <a:latin typeface="Calibri" panose="020F0502020204030204" pitchFamily="34" charset="0"/>
              <a:ea typeface="Calibri" panose="020F0502020204030204" pitchFamily="34" charset="0"/>
              <a:cs typeface="Latha" panose="020B0604020202020204" pitchFamily="34" charset="0"/>
            </a:endParaRPr>
          </a:p>
          <a:p>
            <a:pPr marL="457200" indent="457200">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74210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81004" y="424792"/>
            <a:ext cx="8537369" cy="707886"/>
          </a:xfrm>
          <a:prstGeom prst="rect">
            <a:avLst/>
          </a:prstGeom>
          <a:noFill/>
        </p:spPr>
        <p:txBody>
          <a:bodyPr wrap="square" rtlCol="0">
            <a:spAutoFit/>
          </a:bodyPr>
          <a:lstStyle/>
          <a:p>
            <a:r>
              <a:rPr lang="en-IN" sz="4000" b="1" dirty="0"/>
              <a:t>Problem Statement</a:t>
            </a:r>
            <a:endParaRPr lang="en-US" sz="4000" b="1" dirty="0"/>
          </a:p>
        </p:txBody>
      </p:sp>
      <p:sp>
        <p:nvSpPr>
          <p:cNvPr id="2" name="Rectangle 1"/>
          <p:cNvSpPr/>
          <p:nvPr/>
        </p:nvSpPr>
        <p:spPr>
          <a:xfrm>
            <a:off x="381000" y="1752604"/>
            <a:ext cx="8610600" cy="3139321"/>
          </a:xfrm>
          <a:prstGeom prst="rect">
            <a:avLst/>
          </a:prstGeom>
        </p:spPr>
        <p:txBody>
          <a:bodyPr wrap="square">
            <a:spAutoFit/>
          </a:bodyPr>
          <a:lstStyle/>
          <a:p>
            <a:pPr marL="285750" indent="-285750" algn="just">
              <a:buFont typeface="Arial" panose="020B0604020202020204" pitchFamily="34" charset="0"/>
              <a:buChar char="•"/>
            </a:pPr>
            <a:r>
              <a:rPr lang="en-US" dirty="0"/>
              <a:t>The objectives include improving operational efficiency, maximizing revenue, and increasing guest satisfaction. </a:t>
            </a:r>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r>
              <a:rPr lang="en-US" dirty="0"/>
              <a:t>Key focus areas involve analyzing booking trends and </a:t>
            </a:r>
            <a:r>
              <a:rPr lang="en-US" b="1" dirty="0"/>
              <a:t>demand patterns</a:t>
            </a:r>
            <a:r>
              <a:rPr lang="en-US" dirty="0"/>
              <a:t>, </a:t>
            </a:r>
            <a:r>
              <a:rPr lang="en-US" b="1" dirty="0"/>
              <a:t>reducing booking cancellations</a:t>
            </a:r>
            <a:r>
              <a:rPr lang="en-US" dirty="0"/>
              <a:t>, </a:t>
            </a:r>
            <a:r>
              <a:rPr lang="en-US" b="1" dirty="0"/>
              <a:t>understanding guest preferences </a:t>
            </a:r>
            <a:r>
              <a:rPr lang="en-US" dirty="0"/>
              <a:t>regarding meals and rooms, evaluating the </a:t>
            </a:r>
            <a:r>
              <a:rPr lang="en-US" b="1" dirty="0"/>
              <a:t>impact of booking lead time</a:t>
            </a:r>
            <a:r>
              <a:rPr lang="en-US" dirty="0"/>
              <a:t>, assessing the relationship between special requests and </a:t>
            </a:r>
            <a:r>
              <a:rPr lang="en-US" b="1" dirty="0"/>
              <a:t>guest satisfaction</a:t>
            </a:r>
            <a:r>
              <a:rPr lang="en-US" dirty="0"/>
              <a:t>, </a:t>
            </a:r>
            <a:r>
              <a:rPr lang="en-US" b="1" dirty="0"/>
              <a:t>optimizing room allocation</a:t>
            </a:r>
            <a:r>
              <a:rPr lang="en-US" dirty="0"/>
              <a:t>, examining distribution channels and </a:t>
            </a:r>
            <a:r>
              <a:rPr lang="en-US" b="1" dirty="0"/>
              <a:t>marketing effectiveness</a:t>
            </a:r>
            <a:r>
              <a:rPr lang="en-US" dirty="0"/>
              <a:t>, </a:t>
            </a:r>
            <a:r>
              <a:rPr lang="en-US" b="1" dirty="0"/>
              <a:t>developing dynamic pricing strategies</a:t>
            </a:r>
            <a:r>
              <a:rPr lang="en-US" dirty="0"/>
              <a:t>, studying parking requests in relation to booking sources, and analyzing the performance of travel agencies and companies in terms of bookings and cancellations. </a:t>
            </a:r>
          </a:p>
        </p:txBody>
      </p:sp>
    </p:spTree>
    <p:extLst>
      <p:ext uri="{BB962C8B-B14F-4D97-AF65-F5344CB8AC3E}">
        <p14:creationId xmlns:p14="http://schemas.microsoft.com/office/powerpoint/2010/main" val="1152539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8523" y="84053"/>
            <a:ext cx="8537369" cy="707886"/>
          </a:xfrm>
          <a:prstGeom prst="rect">
            <a:avLst/>
          </a:prstGeom>
          <a:noFill/>
        </p:spPr>
        <p:txBody>
          <a:bodyPr wrap="square" rtlCol="0">
            <a:spAutoFit/>
          </a:bodyPr>
          <a:lstStyle/>
          <a:p>
            <a:r>
              <a:rPr lang="en-IN" sz="4000" b="1" dirty="0"/>
              <a:t>Feature Engineering</a:t>
            </a:r>
            <a:endParaRPr lang="en-US" sz="4000" b="1" dirty="0"/>
          </a:p>
        </p:txBody>
      </p:sp>
      <p:sp>
        <p:nvSpPr>
          <p:cNvPr id="6" name="Rectangle 5"/>
          <p:cNvSpPr/>
          <p:nvPr/>
        </p:nvSpPr>
        <p:spPr>
          <a:xfrm>
            <a:off x="457200" y="997446"/>
            <a:ext cx="8305800" cy="5845062"/>
          </a:xfrm>
          <a:prstGeom prst="rect">
            <a:avLst/>
          </a:prstGeom>
        </p:spPr>
        <p:txBody>
          <a:bodyPr wrap="square">
            <a:spAutoFit/>
          </a:bodyPr>
          <a:lstStyle/>
          <a:p>
            <a:pPr marL="342900" indent="-342900">
              <a:lnSpc>
                <a:spcPct val="107000"/>
              </a:lnSpc>
              <a:spcAft>
                <a:spcPts val="60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Geographic Clustering of Countries</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grouped countries based on their respective continents. This geographic categorization enables us to identify trends and preferences among guests from specific regions and tailor services or marketing strategies accordingly. It also simplifies the analysis of regional performance.</a:t>
            </a:r>
          </a:p>
          <a:p>
            <a:pPr marL="457200" indent="457200">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Holiday Identification</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By analyzing reservation status dates, we categorized bookings as either holidays or non-holidays. This distinction allows us to account for the impact of holidays on booking patterns, occupancy rates, and guest behavior, enabling us to optimize staffing and services during peak holiday periods.</a:t>
            </a:r>
            <a:endParaRPr lang="en-US" sz="1600" dirty="0">
              <a:latin typeface="Calibri" panose="020F0502020204030204" pitchFamily="34" charset="0"/>
              <a:ea typeface="Calibri" panose="020F0502020204030204" pitchFamily="34" charset="0"/>
              <a:cs typeface="Latha" panose="020B0604020202020204" pitchFamily="34" charset="0"/>
            </a:endParaRPr>
          </a:p>
          <a:p>
            <a:pPr marL="457200" indent="457200">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sz="16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Seasonal Arrival Date</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6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transformed the "Arrival date month" feature into a more intuitive representation by associating each month with a specific season. For instance, if a reservation falls in December, it is categorized as winter. This simplifies the understanding of booking patterns and helps us make season-specific recommendations or adjustments.</a:t>
            </a:r>
            <a:endParaRPr lang="en-US" sz="1600"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42789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Data Processing – </a:t>
            </a:r>
            <a:r>
              <a:rPr lang="en-IN" sz="4000" dirty="0"/>
              <a:t>Encoding </a:t>
            </a:r>
            <a:endParaRPr lang="en-US" sz="4000" dirty="0"/>
          </a:p>
        </p:txBody>
      </p:sp>
      <p:sp>
        <p:nvSpPr>
          <p:cNvPr id="2" name="Rectangle 1"/>
          <p:cNvSpPr/>
          <p:nvPr/>
        </p:nvSpPr>
        <p:spPr>
          <a:xfrm>
            <a:off x="1030184" y="1371604"/>
            <a:ext cx="7391400" cy="1574149"/>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applied </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dummy encoding</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using the '</a:t>
            </a:r>
            <a:r>
              <a:rPr lang="en-US"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get_dummies</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method from Pandas to convert categorical features into binary columns. </a:t>
            </a:r>
          </a:p>
          <a:p>
            <a:pPr marL="285750" indent="-285750" algn="just">
              <a:lnSpc>
                <a:spcPct val="107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This transformation prepares the data for machine learning by ensuring that the model can interpret and use categorical information correctly during training, without introducing any unintended ordinal relationships.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4" name="Picture 3"/>
          <p:cNvPicPr>
            <a:picLocks noChangeAspect="1"/>
          </p:cNvPicPr>
          <p:nvPr/>
        </p:nvPicPr>
        <p:blipFill>
          <a:blip r:embed="rId2"/>
          <a:stretch>
            <a:fillRect/>
          </a:stretch>
        </p:blipFill>
        <p:spPr>
          <a:xfrm>
            <a:off x="838204" y="2944194"/>
            <a:ext cx="960203" cy="3604572"/>
          </a:xfrm>
          <a:prstGeom prst="rect">
            <a:avLst/>
          </a:prstGeom>
        </p:spPr>
      </p:pic>
      <p:pic>
        <p:nvPicPr>
          <p:cNvPr id="6" name="Picture 5"/>
          <p:cNvPicPr>
            <a:picLocks noChangeAspect="1"/>
          </p:cNvPicPr>
          <p:nvPr/>
        </p:nvPicPr>
        <p:blipFill>
          <a:blip r:embed="rId3"/>
          <a:stretch>
            <a:fillRect/>
          </a:stretch>
        </p:blipFill>
        <p:spPr>
          <a:xfrm>
            <a:off x="3276604" y="2944194"/>
            <a:ext cx="5433531" cy="3604572"/>
          </a:xfrm>
          <a:prstGeom prst="rect">
            <a:avLst/>
          </a:prstGeom>
        </p:spPr>
      </p:pic>
      <p:sp>
        <p:nvSpPr>
          <p:cNvPr id="8" name="Right Arrow 7"/>
          <p:cNvSpPr/>
          <p:nvPr/>
        </p:nvSpPr>
        <p:spPr>
          <a:xfrm>
            <a:off x="2133600" y="4343400"/>
            <a:ext cx="914400" cy="609600"/>
          </a:xfrm>
          <a:prstGeom prst="rightArrow">
            <a:avLst>
              <a:gd name="adj1" fmla="val 55000"/>
              <a:gd name="adj2" fmla="val 4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828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108814"/>
            <a:ext cx="8458200" cy="126316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For the modeling phase, we opted to utilize a </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Logistic Regression classifier </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from the </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Scikit</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-Learn library as our base model</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This choice was based on its suitability for our classification task and its interpretability, making it a solid starting point for our analysis.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88272959"/>
              </p:ext>
            </p:extLst>
          </p:nvPr>
        </p:nvGraphicFramePr>
        <p:xfrm>
          <a:off x="877784" y="3276600"/>
          <a:ext cx="7696200" cy="2147842"/>
        </p:xfrm>
        <a:graphic>
          <a:graphicData uri="http://schemas.openxmlformats.org/drawingml/2006/table">
            <a:tbl>
              <a:tblPr firstRow="1" firstCol="1" bandRow="1">
                <a:tableStyleId>{5C22544A-7EE6-4342-B048-85BDC9FD1C3A}</a:tableStyleId>
              </a:tblPr>
              <a:tblGrid>
                <a:gridCol w="1539240">
                  <a:extLst>
                    <a:ext uri="{9D8B030D-6E8A-4147-A177-3AD203B41FA5}">
                      <a16:colId xmlns:a16="http://schemas.microsoft.com/office/drawing/2014/main" val="2136986410"/>
                    </a:ext>
                  </a:extLst>
                </a:gridCol>
                <a:gridCol w="1539240">
                  <a:extLst>
                    <a:ext uri="{9D8B030D-6E8A-4147-A177-3AD203B41FA5}">
                      <a16:colId xmlns:a16="http://schemas.microsoft.com/office/drawing/2014/main" val="1882996687"/>
                    </a:ext>
                  </a:extLst>
                </a:gridCol>
                <a:gridCol w="1539240">
                  <a:extLst>
                    <a:ext uri="{9D8B030D-6E8A-4147-A177-3AD203B41FA5}">
                      <a16:colId xmlns:a16="http://schemas.microsoft.com/office/drawing/2014/main" val="4001347593"/>
                    </a:ext>
                  </a:extLst>
                </a:gridCol>
                <a:gridCol w="1539240">
                  <a:extLst>
                    <a:ext uri="{9D8B030D-6E8A-4147-A177-3AD203B41FA5}">
                      <a16:colId xmlns:a16="http://schemas.microsoft.com/office/drawing/2014/main" val="4293286138"/>
                    </a:ext>
                  </a:extLst>
                </a:gridCol>
                <a:gridCol w="1539240">
                  <a:extLst>
                    <a:ext uri="{9D8B030D-6E8A-4147-A177-3AD203B41FA5}">
                      <a16:colId xmlns:a16="http://schemas.microsoft.com/office/drawing/2014/main" val="2842563228"/>
                    </a:ext>
                  </a:extLst>
                </a:gridCol>
              </a:tblGrid>
              <a:tr h="313022">
                <a:tc>
                  <a:txBody>
                    <a:bodyPr/>
                    <a:lstStyle/>
                    <a:p>
                      <a:pPr marL="0" marR="0" algn="ctr">
                        <a:lnSpc>
                          <a:spcPct val="107000"/>
                        </a:lnSpc>
                        <a:spcBef>
                          <a:spcPts val="0"/>
                        </a:spcBef>
                        <a:spcAft>
                          <a:spcPts val="0"/>
                        </a:spcAft>
                      </a:pPr>
                      <a:r>
                        <a:rPr lang="en-US" sz="1200" b="1">
                          <a:effectLst/>
                        </a:rPr>
                        <a:t>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Precision</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Recall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F1 score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Support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38196817"/>
                  </a:ext>
                </a:extLst>
              </a:tr>
              <a:tr h="313022">
                <a:tc>
                  <a:txBody>
                    <a:bodyPr/>
                    <a:lstStyle/>
                    <a:p>
                      <a:pPr marL="0" marR="0" algn="ctr">
                        <a:lnSpc>
                          <a:spcPct val="107000"/>
                        </a:lnSpc>
                        <a:spcBef>
                          <a:spcPts val="0"/>
                        </a:spcBef>
                        <a:spcAft>
                          <a:spcPts val="0"/>
                        </a:spcAft>
                      </a:pPr>
                      <a:r>
                        <a:rPr lang="en-US" sz="1200" b="1" dirty="0">
                          <a:effectLst/>
                        </a:rPr>
                        <a:t>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0.84</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0.91</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0.87</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22654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27679542"/>
                  </a:ext>
                </a:extLst>
              </a:tr>
              <a:tr h="269710">
                <a:tc>
                  <a:txBody>
                    <a:bodyPr/>
                    <a:lstStyle/>
                    <a:p>
                      <a:pPr marL="0" marR="0" algn="ctr">
                        <a:lnSpc>
                          <a:spcPct val="107000"/>
                        </a:lnSpc>
                        <a:spcBef>
                          <a:spcPts val="0"/>
                        </a:spcBef>
                        <a:spcAft>
                          <a:spcPts val="0"/>
                        </a:spcAft>
                      </a:pPr>
                      <a:r>
                        <a:rPr lang="en-US" sz="1200" b="1">
                          <a:effectLst/>
                        </a:rPr>
                        <a:t>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0.82</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0.75</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13163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77509793"/>
                  </a:ext>
                </a:extLst>
              </a:tr>
              <a:tr h="313022">
                <a:tc gridSpan="5">
                  <a:txBody>
                    <a:bodyPr/>
                    <a:lstStyle/>
                    <a:p>
                      <a:pPr marL="0" marR="0" algn="ctr">
                        <a:lnSpc>
                          <a:spcPct val="107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223144"/>
                  </a:ext>
                </a:extLst>
              </a:tr>
              <a:tr h="313022">
                <a:tc>
                  <a:txBody>
                    <a:bodyPr/>
                    <a:lstStyle/>
                    <a:p>
                      <a:pPr marL="0" marR="0" algn="ctr">
                        <a:lnSpc>
                          <a:spcPct val="107000"/>
                        </a:lnSpc>
                        <a:spcBef>
                          <a:spcPts val="0"/>
                        </a:spcBef>
                        <a:spcAft>
                          <a:spcPts val="0"/>
                        </a:spcAft>
                      </a:pPr>
                      <a:r>
                        <a:rPr lang="en-US" sz="1200" b="1">
                          <a:effectLst/>
                        </a:rPr>
                        <a:t>Accuracy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35817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963644838"/>
                  </a:ext>
                </a:extLst>
              </a:tr>
              <a:tr h="313022">
                <a:tc>
                  <a:txBody>
                    <a:bodyPr/>
                    <a:lstStyle/>
                    <a:p>
                      <a:pPr marL="0" marR="0" algn="ctr">
                        <a:lnSpc>
                          <a:spcPct val="107000"/>
                        </a:lnSpc>
                        <a:spcBef>
                          <a:spcPts val="0"/>
                        </a:spcBef>
                        <a:spcAft>
                          <a:spcPts val="0"/>
                        </a:spcAft>
                      </a:pPr>
                      <a:r>
                        <a:rPr lang="en-US" sz="1200" b="1">
                          <a:effectLst/>
                        </a:rPr>
                        <a:t>Macro avg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0.81</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35817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20660975"/>
                  </a:ext>
                </a:extLst>
              </a:tr>
              <a:tr h="313022">
                <a:tc>
                  <a:txBody>
                    <a:bodyPr/>
                    <a:lstStyle/>
                    <a:p>
                      <a:pPr marL="0" marR="0" algn="ctr">
                        <a:lnSpc>
                          <a:spcPct val="107000"/>
                        </a:lnSpc>
                        <a:spcBef>
                          <a:spcPts val="0"/>
                        </a:spcBef>
                        <a:spcAft>
                          <a:spcPts val="0"/>
                        </a:spcAft>
                      </a:pPr>
                      <a:r>
                        <a:rPr lang="en-US" sz="1200" b="1">
                          <a:effectLst/>
                        </a:rPr>
                        <a:t>Weighted avg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35817</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82578873"/>
                  </a:ext>
                </a:extLst>
              </a:tr>
            </a:tbl>
          </a:graphicData>
        </a:graphic>
      </p:graphicFrame>
    </p:spTree>
    <p:extLst>
      <p:ext uri="{BB962C8B-B14F-4D97-AF65-F5344CB8AC3E}">
        <p14:creationId xmlns:p14="http://schemas.microsoft.com/office/powerpoint/2010/main" val="76859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152400"/>
            <a:ext cx="8537369" cy="707886"/>
          </a:xfrm>
          <a:prstGeom prst="rect">
            <a:avLst/>
          </a:prstGeom>
          <a:noFill/>
        </p:spPr>
        <p:txBody>
          <a:bodyPr wrap="square" rtlCol="0">
            <a:spAutoFit/>
          </a:bodyPr>
          <a:lstStyle/>
          <a:p>
            <a:r>
              <a:rPr lang="en-IN" sz="4000" b="1" dirty="0"/>
              <a:t>Feature Selection</a:t>
            </a:r>
            <a:endParaRPr lang="en-US" sz="4000" b="1" dirty="0"/>
          </a:p>
        </p:txBody>
      </p:sp>
      <p:pic>
        <p:nvPicPr>
          <p:cNvPr id="4" name="Picture 3">
            <a:extLst>
              <a:ext uri="{FF2B5EF4-FFF2-40B4-BE49-F238E27FC236}">
                <a16:creationId xmlns:a16="http://schemas.microsoft.com/office/drawing/2014/main" id="{841AFEC9-412E-A536-A84B-91BF71EADF46}"/>
              </a:ext>
            </a:extLst>
          </p:cNvPr>
          <p:cNvPicPr>
            <a:picLocks noChangeAspect="1"/>
          </p:cNvPicPr>
          <p:nvPr/>
        </p:nvPicPr>
        <p:blipFill>
          <a:blip r:embed="rId2"/>
          <a:stretch>
            <a:fillRect/>
          </a:stretch>
        </p:blipFill>
        <p:spPr>
          <a:xfrm>
            <a:off x="685800" y="1676400"/>
            <a:ext cx="7772400" cy="2707854"/>
          </a:xfrm>
          <a:prstGeom prst="rect">
            <a:avLst/>
          </a:prstGeom>
        </p:spPr>
      </p:pic>
      <p:sp>
        <p:nvSpPr>
          <p:cNvPr id="6" name="Rectangle 5">
            <a:extLst>
              <a:ext uri="{FF2B5EF4-FFF2-40B4-BE49-F238E27FC236}">
                <a16:creationId xmlns:a16="http://schemas.microsoft.com/office/drawing/2014/main" id="{E978D93F-FCA2-4BF6-1B11-2ABA92F1C347}"/>
              </a:ext>
            </a:extLst>
          </p:cNvPr>
          <p:cNvSpPr/>
          <p:nvPr/>
        </p:nvSpPr>
        <p:spPr>
          <a:xfrm>
            <a:off x="470941" y="1241911"/>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Selecting the Important features from the features</a:t>
            </a:r>
          </a:p>
        </p:txBody>
      </p:sp>
    </p:spTree>
    <p:extLst>
      <p:ext uri="{BB962C8B-B14F-4D97-AF65-F5344CB8AC3E}">
        <p14:creationId xmlns:p14="http://schemas.microsoft.com/office/powerpoint/2010/main" val="340450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108814"/>
            <a:ext cx="8458200" cy="5205912"/>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building the Base model which gave us a good understanding of how our model performs and we decided to proceed further to improve the performance of the model through Hyper tuning the models</a:t>
            </a:r>
          </a:p>
          <a:p>
            <a:pPr marL="285750" indent="-28575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itchFamily="2" charset="2"/>
              <a:buChar char="Ø"/>
            </a:pPr>
            <a:r>
              <a:rPr lang="en-US" b="1" dirty="0">
                <a:latin typeface="Times New Roman" panose="02020603050405020304" pitchFamily="18" charset="0"/>
                <a:ea typeface="Calibri" panose="020F0502020204030204" pitchFamily="34" charset="0"/>
                <a:cs typeface="Times New Roman" panose="02020603050405020304" pitchFamily="18" charset="0"/>
              </a:rPr>
              <a:t>Hyper Tuning</a:t>
            </a:r>
          </a:p>
          <a:p>
            <a:pPr lvl="1"/>
            <a:r>
              <a:rPr lang="en-IN" dirty="0">
                <a:solidFill>
                  <a:srgbClr val="1D262B"/>
                </a:solidFill>
                <a:latin typeface="Times New Roman" panose="02020603050405020304" pitchFamily="18" charset="0"/>
                <a:cs typeface="Times New Roman" panose="02020603050405020304" pitchFamily="18" charset="0"/>
              </a:rPr>
              <a:t>	By training a model with existing data, we are able to fit the model parameters.</a:t>
            </a:r>
          </a:p>
          <a:p>
            <a:pPr lvl="1"/>
            <a:r>
              <a:rPr lang="en-IN" dirty="0">
                <a:solidFill>
                  <a:srgbClr val="1D262B"/>
                </a:solidFill>
                <a:latin typeface="Times New Roman" panose="02020603050405020304" pitchFamily="18" charset="0"/>
                <a:cs typeface="Times New Roman" panose="02020603050405020304" pitchFamily="18" charset="0"/>
              </a:rPr>
              <a:t>However, there is another kind of parameter, known as Hyper parameters, that cannot be directly learned from the regular training process. They are usually fixed before the actual training process begins. These parameters express important properties of the model such as its complexity or how fast it should learn.</a:t>
            </a:r>
          </a:p>
          <a:p>
            <a:pPr lvl="1"/>
            <a:endParaRPr lang="en-IN" dirty="0">
              <a:solidFill>
                <a:srgbClr val="1D262B"/>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b="1" dirty="0" err="1">
                <a:solidFill>
                  <a:srgbClr val="1D262B"/>
                </a:solidFill>
                <a:latin typeface="Times New Roman" panose="02020603050405020304" pitchFamily="18" charset="0"/>
              </a:rPr>
              <a:t>GridSearchCV</a:t>
            </a:r>
            <a:endParaRPr lang="en-IN" b="1" dirty="0">
              <a:solidFill>
                <a:srgbClr val="1D262B"/>
              </a:solidFill>
              <a:latin typeface="Times New Roman" panose="02020603050405020304" pitchFamily="18" charset="0"/>
            </a:endParaRPr>
          </a:p>
          <a:p>
            <a:pPr marL="285750" indent="-285750">
              <a:buFont typeface="Wingdings" pitchFamily="2" charset="2"/>
              <a:buChar char="Ø"/>
            </a:pPr>
            <a:endParaRPr lang="en-IN" dirty="0">
              <a:solidFill>
                <a:srgbClr val="1D262B"/>
              </a:solidFill>
              <a:latin typeface="Times New Roman" panose="02020603050405020304" pitchFamily="18" charset="0"/>
            </a:endParaRPr>
          </a:p>
          <a:p>
            <a:pPr lvl="1"/>
            <a:r>
              <a:rPr lang="en-IN" dirty="0">
                <a:solidFill>
                  <a:srgbClr val="1D262B"/>
                </a:solidFill>
                <a:latin typeface="Times New Roman" panose="02020603050405020304" pitchFamily="18" charset="0"/>
              </a:rPr>
              <a:t>	In </a:t>
            </a:r>
            <a:r>
              <a:rPr lang="en-IN" dirty="0" err="1">
                <a:solidFill>
                  <a:srgbClr val="1D262B"/>
                </a:solidFill>
                <a:latin typeface="Times New Roman" panose="02020603050405020304" pitchFamily="18" charset="0"/>
              </a:rPr>
              <a:t>GridSearchCV</a:t>
            </a:r>
            <a:r>
              <a:rPr lang="en-IN" dirty="0">
                <a:solidFill>
                  <a:srgbClr val="1D262B"/>
                </a:solidFill>
                <a:latin typeface="Times New Roman" panose="02020603050405020304" pitchFamily="18" charset="0"/>
              </a:rPr>
              <a:t> approach, the machine learning model is evaluated for a range of hyper parameter values. This approach is called </a:t>
            </a:r>
            <a:r>
              <a:rPr lang="en-IN" dirty="0" err="1">
                <a:solidFill>
                  <a:srgbClr val="1D262B"/>
                </a:solidFill>
                <a:latin typeface="Times New Roman" panose="02020603050405020304" pitchFamily="18" charset="0"/>
              </a:rPr>
              <a:t>GridSearchCV</a:t>
            </a:r>
            <a:r>
              <a:rPr lang="en-IN" dirty="0">
                <a:solidFill>
                  <a:srgbClr val="1D262B"/>
                </a:solidFill>
                <a:latin typeface="Times New Roman" panose="02020603050405020304" pitchFamily="18" charset="0"/>
              </a:rPr>
              <a:t>, because it searches for the best set of hyper parameters from a grid of hyper parameters values.</a:t>
            </a:r>
          </a:p>
          <a:p>
            <a:pPr lvl="1"/>
            <a:endPar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2951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382018"/>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KNN Model</a:t>
            </a:r>
          </a:p>
        </p:txBody>
      </p:sp>
      <p:graphicFrame>
        <p:nvGraphicFramePr>
          <p:cNvPr id="3" name="Table 2">
            <a:extLst>
              <a:ext uri="{FF2B5EF4-FFF2-40B4-BE49-F238E27FC236}">
                <a16:creationId xmlns:a16="http://schemas.microsoft.com/office/drawing/2014/main" id="{9B11C742-63F4-887D-C44D-DACE6E823D42}"/>
              </a:ext>
            </a:extLst>
          </p:cNvPr>
          <p:cNvGraphicFramePr>
            <a:graphicFrameLocks noGrp="1"/>
          </p:cNvGraphicFramePr>
          <p:nvPr>
            <p:extLst>
              <p:ext uri="{D42A27DB-BD31-4B8C-83A1-F6EECF244321}">
                <p14:modId xmlns:p14="http://schemas.microsoft.com/office/powerpoint/2010/main" val="1303168722"/>
              </p:ext>
            </p:extLst>
          </p:nvPr>
        </p:nvGraphicFramePr>
        <p:xfrm>
          <a:off x="1638300" y="1750288"/>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err="1">
                          <a:solidFill>
                            <a:schemeClr val="tx1"/>
                          </a:solidFill>
                        </a:rPr>
                        <a:t>N_Neighbors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graphicFrame>
        <p:nvGraphicFramePr>
          <p:cNvPr id="4" name="Table 3">
            <a:extLst>
              <a:ext uri="{FF2B5EF4-FFF2-40B4-BE49-F238E27FC236}">
                <a16:creationId xmlns:a16="http://schemas.microsoft.com/office/drawing/2014/main" id="{9930505F-E41E-7F8C-A732-ADCFC17CDE46}"/>
              </a:ext>
            </a:extLst>
          </p:cNvPr>
          <p:cNvGraphicFramePr>
            <a:graphicFrameLocks noGrp="1"/>
          </p:cNvGraphicFramePr>
          <p:nvPr>
            <p:extLst>
              <p:ext uri="{D42A27DB-BD31-4B8C-83A1-F6EECF244321}">
                <p14:modId xmlns:p14="http://schemas.microsoft.com/office/powerpoint/2010/main" val="1359911812"/>
              </p:ext>
            </p:extLst>
          </p:nvPr>
        </p:nvGraphicFramePr>
        <p:xfrm>
          <a:off x="1638300" y="2912182"/>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err="1">
                          <a:solidFill>
                            <a:schemeClr val="tx1"/>
                          </a:solidFill>
                        </a:rPr>
                        <a:t>N_Neighbors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
        <p:nvSpPr>
          <p:cNvPr id="5" name="Rectangle 4">
            <a:extLst>
              <a:ext uri="{FF2B5EF4-FFF2-40B4-BE49-F238E27FC236}">
                <a16:creationId xmlns:a16="http://schemas.microsoft.com/office/drawing/2014/main" id="{DE05C281-0D16-F96E-5D8E-5BE8923236CF}"/>
              </a:ext>
            </a:extLst>
          </p:cNvPr>
          <p:cNvSpPr/>
          <p:nvPr/>
        </p:nvSpPr>
        <p:spPr>
          <a:xfrm>
            <a:off x="457200" y="254285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KNN Model</a:t>
            </a:r>
          </a:p>
        </p:txBody>
      </p:sp>
      <p:sp>
        <p:nvSpPr>
          <p:cNvPr id="6" name="Rectangle 5">
            <a:extLst>
              <a:ext uri="{FF2B5EF4-FFF2-40B4-BE49-F238E27FC236}">
                <a16:creationId xmlns:a16="http://schemas.microsoft.com/office/drawing/2014/main" id="{6443BEDF-C9FA-70BE-5541-62426B60E3EF}"/>
              </a:ext>
            </a:extLst>
          </p:cNvPr>
          <p:cNvSpPr/>
          <p:nvPr/>
        </p:nvSpPr>
        <p:spPr>
          <a:xfrm>
            <a:off x="541366" y="4074076"/>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Decision Tree Model</a:t>
            </a:r>
          </a:p>
        </p:txBody>
      </p:sp>
      <p:graphicFrame>
        <p:nvGraphicFramePr>
          <p:cNvPr id="8" name="Table 7">
            <a:extLst>
              <a:ext uri="{FF2B5EF4-FFF2-40B4-BE49-F238E27FC236}">
                <a16:creationId xmlns:a16="http://schemas.microsoft.com/office/drawing/2014/main" id="{5C602889-C8C4-7163-DBEC-26E695D81AE6}"/>
              </a:ext>
            </a:extLst>
          </p:cNvPr>
          <p:cNvGraphicFramePr>
            <a:graphicFrameLocks noGrp="1"/>
          </p:cNvGraphicFramePr>
          <p:nvPr>
            <p:extLst>
              <p:ext uri="{D42A27DB-BD31-4B8C-83A1-F6EECF244321}">
                <p14:modId xmlns:p14="http://schemas.microsoft.com/office/powerpoint/2010/main" val="2206725868"/>
              </p:ext>
            </p:extLst>
          </p:nvPr>
        </p:nvGraphicFramePr>
        <p:xfrm>
          <a:off x="1638300" y="4447982"/>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Entropy, 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
        <p:nvSpPr>
          <p:cNvPr id="9" name="Rectangle 8">
            <a:extLst>
              <a:ext uri="{FF2B5EF4-FFF2-40B4-BE49-F238E27FC236}">
                <a16:creationId xmlns:a16="http://schemas.microsoft.com/office/drawing/2014/main" id="{0DA03982-636F-7E5C-FBE8-59E18CC88CC5}"/>
              </a:ext>
            </a:extLst>
          </p:cNvPr>
          <p:cNvSpPr/>
          <p:nvPr/>
        </p:nvSpPr>
        <p:spPr>
          <a:xfrm>
            <a:off x="541366" y="5358039"/>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Decision Tree Model</a:t>
            </a:r>
          </a:p>
        </p:txBody>
      </p:sp>
      <p:graphicFrame>
        <p:nvGraphicFramePr>
          <p:cNvPr id="10" name="Table 9">
            <a:extLst>
              <a:ext uri="{FF2B5EF4-FFF2-40B4-BE49-F238E27FC236}">
                <a16:creationId xmlns:a16="http://schemas.microsoft.com/office/drawing/2014/main" id="{3A950FAA-3ED0-7125-09BA-B97F68EEB615}"/>
              </a:ext>
            </a:extLst>
          </p:cNvPr>
          <p:cNvGraphicFramePr>
            <a:graphicFrameLocks noGrp="1"/>
          </p:cNvGraphicFramePr>
          <p:nvPr>
            <p:extLst>
              <p:ext uri="{D42A27DB-BD31-4B8C-83A1-F6EECF244321}">
                <p14:modId xmlns:p14="http://schemas.microsoft.com/office/powerpoint/2010/main" val="2904675679"/>
              </p:ext>
            </p:extLst>
          </p:nvPr>
        </p:nvGraphicFramePr>
        <p:xfrm>
          <a:off x="1638300" y="5731945"/>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Tree>
    <p:extLst>
      <p:ext uri="{BB962C8B-B14F-4D97-AF65-F5344CB8AC3E}">
        <p14:creationId xmlns:p14="http://schemas.microsoft.com/office/powerpoint/2010/main" val="2545818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1524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76200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Random Forest Model</a:t>
            </a:r>
          </a:p>
        </p:txBody>
      </p:sp>
      <p:graphicFrame>
        <p:nvGraphicFramePr>
          <p:cNvPr id="3" name="Table 2">
            <a:extLst>
              <a:ext uri="{FF2B5EF4-FFF2-40B4-BE49-F238E27FC236}">
                <a16:creationId xmlns:a16="http://schemas.microsoft.com/office/drawing/2014/main" id="{9B11C742-63F4-887D-C44D-DACE6E823D42}"/>
              </a:ext>
            </a:extLst>
          </p:cNvPr>
          <p:cNvGraphicFramePr>
            <a:graphicFrameLocks noGrp="1"/>
          </p:cNvGraphicFramePr>
          <p:nvPr>
            <p:extLst>
              <p:ext uri="{D42A27DB-BD31-4B8C-83A1-F6EECF244321}">
                <p14:modId xmlns:p14="http://schemas.microsoft.com/office/powerpoint/2010/main" val="3134452893"/>
              </p:ext>
            </p:extLst>
          </p:nvPr>
        </p:nvGraphicFramePr>
        <p:xfrm>
          <a:off x="1620811" y="1143000"/>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218045">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Entropy, 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218045">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r h="218045">
                <a:tc>
                  <a:txBody>
                    <a:bodyPr/>
                    <a:lstStyle/>
                    <a:p>
                      <a:r>
                        <a:rPr lang="en-US" b="1" dirty="0">
                          <a:solidFill>
                            <a:schemeClr val="tx1"/>
                          </a:solidFill>
                        </a:rPr>
                        <a:t>Max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Sqrt, log2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1940011"/>
                  </a:ext>
                </a:extLst>
              </a:tr>
              <a:tr h="218045">
                <a:tc>
                  <a:txBody>
                    <a:bodyPr/>
                    <a:lstStyle/>
                    <a:p>
                      <a:r>
                        <a:rPr lang="en-US" b="1" dirty="0">
                          <a:solidFill>
                            <a:schemeClr val="tx1"/>
                          </a:solidFill>
                        </a:rPr>
                        <a:t>Min Samples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4531131"/>
                  </a:ext>
                </a:extLst>
              </a:tr>
              <a:tr h="218045">
                <a:tc>
                  <a:txBody>
                    <a:bodyPr/>
                    <a:lstStyle/>
                    <a:p>
                      <a:r>
                        <a:rPr lang="en-US" b="1" dirty="0">
                          <a:solidFill>
                            <a:schemeClr val="tx1"/>
                          </a:solidFill>
                        </a:rPr>
                        <a:t>Min Samples Leaf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7518910"/>
                  </a:ext>
                </a:extLst>
              </a:tr>
              <a:tr h="218045">
                <a:tc>
                  <a:txBody>
                    <a:bodyPr/>
                    <a:lstStyle/>
                    <a:p>
                      <a:r>
                        <a:rPr lang="en-US" b="1" dirty="0">
                          <a:solidFill>
                            <a:schemeClr val="tx1"/>
                          </a:solidFill>
                        </a:rPr>
                        <a:t>Max leaf nodes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8,11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244956"/>
                  </a:ext>
                </a:extLst>
              </a:tr>
              <a:tr h="218045">
                <a:tc>
                  <a:txBody>
                    <a:bodyPr/>
                    <a:lstStyle/>
                    <a:p>
                      <a:r>
                        <a:rPr lang="en-US" b="1" dirty="0" err="1">
                          <a:solidFill>
                            <a:schemeClr val="tx1"/>
                          </a:solidFill>
                        </a:rPr>
                        <a:t>N_estimators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086106"/>
                  </a:ext>
                </a:extLst>
              </a:tr>
            </a:tbl>
          </a:graphicData>
        </a:graphic>
      </p:graphicFrame>
      <p:sp>
        <p:nvSpPr>
          <p:cNvPr id="5" name="Rectangle 4">
            <a:extLst>
              <a:ext uri="{FF2B5EF4-FFF2-40B4-BE49-F238E27FC236}">
                <a16:creationId xmlns:a16="http://schemas.microsoft.com/office/drawing/2014/main" id="{DE05C281-0D16-F96E-5D8E-5BE8923236CF}"/>
              </a:ext>
            </a:extLst>
          </p:cNvPr>
          <p:cNvSpPr/>
          <p:nvPr/>
        </p:nvSpPr>
        <p:spPr>
          <a:xfrm>
            <a:off x="342900" y="365760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KNN Model</a:t>
            </a:r>
          </a:p>
        </p:txBody>
      </p:sp>
      <p:graphicFrame>
        <p:nvGraphicFramePr>
          <p:cNvPr id="11" name="Table 10">
            <a:extLst>
              <a:ext uri="{FF2B5EF4-FFF2-40B4-BE49-F238E27FC236}">
                <a16:creationId xmlns:a16="http://schemas.microsoft.com/office/drawing/2014/main" id="{AEA73835-CF15-5E7D-4A81-38CEB8BECE83}"/>
              </a:ext>
            </a:extLst>
          </p:cNvPr>
          <p:cNvGraphicFramePr>
            <a:graphicFrameLocks noGrp="1"/>
          </p:cNvGraphicFramePr>
          <p:nvPr>
            <p:extLst>
              <p:ext uri="{D42A27DB-BD31-4B8C-83A1-F6EECF244321}">
                <p14:modId xmlns:p14="http://schemas.microsoft.com/office/powerpoint/2010/main" val="921504285"/>
              </p:ext>
            </p:extLst>
          </p:nvPr>
        </p:nvGraphicFramePr>
        <p:xfrm>
          <a:off x="1677884" y="4038600"/>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218045">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218045">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r h="218045">
                <a:tc>
                  <a:txBody>
                    <a:bodyPr/>
                    <a:lstStyle/>
                    <a:p>
                      <a:r>
                        <a:rPr lang="en-US" b="1" dirty="0">
                          <a:solidFill>
                            <a:schemeClr val="tx1"/>
                          </a:solidFill>
                        </a:rPr>
                        <a:t>Max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Sqrt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1940011"/>
                  </a:ext>
                </a:extLst>
              </a:tr>
              <a:tr h="218045">
                <a:tc>
                  <a:txBody>
                    <a:bodyPr/>
                    <a:lstStyle/>
                    <a:p>
                      <a:r>
                        <a:rPr lang="en-US" b="1" dirty="0">
                          <a:solidFill>
                            <a:schemeClr val="tx1"/>
                          </a:solidFill>
                        </a:rPr>
                        <a:t>Min Samples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4531131"/>
                  </a:ext>
                </a:extLst>
              </a:tr>
              <a:tr h="218045">
                <a:tc>
                  <a:txBody>
                    <a:bodyPr/>
                    <a:lstStyle/>
                    <a:p>
                      <a:r>
                        <a:rPr lang="en-US" b="1" dirty="0">
                          <a:solidFill>
                            <a:schemeClr val="tx1"/>
                          </a:solidFill>
                        </a:rPr>
                        <a:t>Min Samples Leaf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7518910"/>
                  </a:ext>
                </a:extLst>
              </a:tr>
              <a:tr h="218045">
                <a:tc>
                  <a:txBody>
                    <a:bodyPr/>
                    <a:lstStyle/>
                    <a:p>
                      <a:r>
                        <a:rPr lang="en-US" b="1" dirty="0">
                          <a:solidFill>
                            <a:schemeClr val="tx1"/>
                          </a:solidFill>
                        </a:rPr>
                        <a:t>Max leaf nodes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244956"/>
                  </a:ext>
                </a:extLst>
              </a:tr>
              <a:tr h="218045">
                <a:tc>
                  <a:txBody>
                    <a:bodyPr/>
                    <a:lstStyle/>
                    <a:p>
                      <a:r>
                        <a:rPr lang="en-US" b="1" dirty="0" err="1">
                          <a:solidFill>
                            <a:schemeClr val="tx1"/>
                          </a:solidFill>
                        </a:rPr>
                        <a:t>N_estimators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086106"/>
                  </a:ext>
                </a:extLst>
              </a:tr>
            </a:tbl>
          </a:graphicData>
        </a:graphic>
      </p:graphicFrame>
    </p:spTree>
    <p:extLst>
      <p:ext uri="{BB962C8B-B14F-4D97-AF65-F5344CB8AC3E}">
        <p14:creationId xmlns:p14="http://schemas.microsoft.com/office/powerpoint/2010/main" val="806784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0"/>
            <a:ext cx="8537369" cy="707886"/>
          </a:xfrm>
          <a:prstGeom prst="rect">
            <a:avLst/>
          </a:prstGeom>
          <a:noFill/>
        </p:spPr>
        <p:txBody>
          <a:bodyPr wrap="square" rtlCol="0">
            <a:spAutoFit/>
          </a:bodyPr>
          <a:lstStyle/>
          <a:p>
            <a:r>
              <a:rPr lang="en-IN" sz="4000" b="1" dirty="0"/>
              <a:t>Model Building</a:t>
            </a:r>
            <a:endParaRPr lang="en-US" sz="4000" b="1" dirty="0"/>
          </a:p>
        </p:txBody>
      </p:sp>
      <p:graphicFrame>
        <p:nvGraphicFramePr>
          <p:cNvPr id="3" name="Table 2">
            <a:extLst>
              <a:ext uri="{FF2B5EF4-FFF2-40B4-BE49-F238E27FC236}">
                <a16:creationId xmlns:a16="http://schemas.microsoft.com/office/drawing/2014/main" id="{522471A5-E39C-6F47-C03C-13608F5CA491}"/>
              </a:ext>
            </a:extLst>
          </p:cNvPr>
          <p:cNvGraphicFramePr>
            <a:graphicFrameLocks noGrp="1"/>
          </p:cNvGraphicFramePr>
          <p:nvPr>
            <p:extLst>
              <p:ext uri="{D42A27DB-BD31-4B8C-83A1-F6EECF244321}">
                <p14:modId xmlns:p14="http://schemas.microsoft.com/office/powerpoint/2010/main" val="3507658760"/>
              </p:ext>
            </p:extLst>
          </p:nvPr>
        </p:nvGraphicFramePr>
        <p:xfrm>
          <a:off x="467197" y="860286"/>
          <a:ext cx="8295807" cy="4226560"/>
        </p:xfrm>
        <a:graphic>
          <a:graphicData uri="http://schemas.openxmlformats.org/drawingml/2006/table">
            <a:tbl>
              <a:tblPr firstRow="1" bandRow="1">
                <a:tableStyleId>{5C22544A-7EE6-4342-B048-85BDC9FD1C3A}</a:tableStyleId>
              </a:tblPr>
              <a:tblGrid>
                <a:gridCol w="599607">
                  <a:extLst>
                    <a:ext uri="{9D8B030D-6E8A-4147-A177-3AD203B41FA5}">
                      <a16:colId xmlns:a16="http://schemas.microsoft.com/office/drawing/2014/main" val="2623882840"/>
                    </a:ext>
                  </a:extLst>
                </a:gridCol>
                <a:gridCol w="3657600">
                  <a:extLst>
                    <a:ext uri="{9D8B030D-6E8A-4147-A177-3AD203B41FA5}">
                      <a16:colId xmlns:a16="http://schemas.microsoft.com/office/drawing/2014/main" val="3759607609"/>
                    </a:ext>
                  </a:extLst>
                </a:gridCol>
                <a:gridCol w="990600">
                  <a:extLst>
                    <a:ext uri="{9D8B030D-6E8A-4147-A177-3AD203B41FA5}">
                      <a16:colId xmlns:a16="http://schemas.microsoft.com/office/drawing/2014/main" val="935706619"/>
                    </a:ext>
                  </a:extLst>
                </a:gridCol>
                <a:gridCol w="914400">
                  <a:extLst>
                    <a:ext uri="{9D8B030D-6E8A-4147-A177-3AD203B41FA5}">
                      <a16:colId xmlns:a16="http://schemas.microsoft.com/office/drawing/2014/main" val="1325680021"/>
                    </a:ext>
                  </a:extLst>
                </a:gridCol>
                <a:gridCol w="914400">
                  <a:extLst>
                    <a:ext uri="{9D8B030D-6E8A-4147-A177-3AD203B41FA5}">
                      <a16:colId xmlns:a16="http://schemas.microsoft.com/office/drawing/2014/main" val="3579135190"/>
                    </a:ext>
                  </a:extLst>
                </a:gridCol>
                <a:gridCol w="1219200">
                  <a:extLst>
                    <a:ext uri="{9D8B030D-6E8A-4147-A177-3AD203B41FA5}">
                      <a16:colId xmlns:a16="http://schemas.microsoft.com/office/drawing/2014/main" val="4018772558"/>
                    </a:ext>
                  </a:extLst>
                </a:gridCol>
              </a:tblGrid>
              <a:tr h="370840">
                <a:tc>
                  <a:txBody>
                    <a:bodyPr/>
                    <a:lstStyle/>
                    <a:p>
                      <a:pPr algn="ctr"/>
                      <a:r>
                        <a:rPr lang="en-US" sz="1400" dirty="0" err="1">
                          <a:solidFill>
                            <a:schemeClr val="tx1"/>
                          </a:solidFill>
                          <a:latin typeface="Times New Roman" panose="02020603050405020304" pitchFamily="18" charset="0"/>
                          <a:cs typeface="Times New Roman" panose="02020603050405020304" pitchFamily="18" charset="0"/>
                        </a:rPr>
                        <a:t>S.no</a:t>
                      </a:r>
                      <a:r>
                        <a:rPr lang="en-US" sz="14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F1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338804"/>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Base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0.831895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0.695054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0.752416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21901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KNN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0.851104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0.775203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0.811258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0.792821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7615031"/>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Decision Tree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0.816205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0.582390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0.875914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0.699612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154215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Random Forest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0.795293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0.466687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0.951665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0.626262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4462384"/>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Bagging using KNN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0.852751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0.776723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0.814078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0.794962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8176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Bagging using DT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0.876288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0.791461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0.860707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0.824633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041245"/>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Stacking using </a:t>
                      </a:r>
                      <a:r>
                        <a:rPr lang="en-US" sz="1400" dirty="0" err="1">
                          <a:solidFill>
                            <a:schemeClr val="tx1"/>
                          </a:solidFill>
                          <a:latin typeface="Times New Roman" panose="02020603050405020304" pitchFamily="18" charset="0"/>
                          <a:cs typeface="Times New Roman" panose="02020603050405020304" pitchFamily="18" charset="0"/>
                        </a:rPr>
                        <a:t>lr,knn,dt</a:t>
                      </a:r>
                      <a:r>
                        <a:rPr lang="en-US" sz="1400" dirty="0">
                          <a:solidFill>
                            <a:schemeClr val="tx1"/>
                          </a:solidFill>
                          <a:latin typeface="Times New Roman" panose="02020603050405020304" pitchFamily="18" charset="0"/>
                          <a:cs typeface="Times New Roman" panose="02020603050405020304" pitchFamily="18" charset="0"/>
                        </a:rPr>
                        <a: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0.872882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0.790929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0.852522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0.820571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056901"/>
                  </a:ext>
                </a:extLst>
              </a:tr>
              <a:tr h="370840">
                <a:tc>
                  <a:txBody>
                    <a:bodyPr/>
                    <a:lstStyle/>
                    <a:p>
                      <a:r>
                        <a:rPr lang="en-US" sz="1400" b="1"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Ada boost with random forest and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0.8811118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0.785535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0.878132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0.829257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968368"/>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Gradient boost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0.866711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0.783560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0.842716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0.812062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736865"/>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Extreme gradient boost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0.872658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0.791385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0.851619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0.820398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2709715"/>
                  </a:ext>
                </a:extLst>
              </a:tr>
            </a:tbl>
          </a:graphicData>
        </a:graphic>
      </p:graphicFrame>
    </p:spTree>
    <p:extLst>
      <p:ext uri="{BB962C8B-B14F-4D97-AF65-F5344CB8AC3E}">
        <p14:creationId xmlns:p14="http://schemas.microsoft.com/office/powerpoint/2010/main" val="319778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0"/>
            <a:ext cx="8537369" cy="707886"/>
          </a:xfrm>
          <a:prstGeom prst="rect">
            <a:avLst/>
          </a:prstGeom>
          <a:noFill/>
        </p:spPr>
        <p:txBody>
          <a:bodyPr wrap="square" rtlCol="0">
            <a:spAutoFit/>
          </a:bodyPr>
          <a:lstStyle/>
          <a:p>
            <a:r>
              <a:rPr lang="en-IN" sz="4000" b="1" dirty="0"/>
              <a:t>Model Building – ROC curve</a:t>
            </a:r>
            <a:endParaRPr lang="en-US" sz="4000" b="1" dirty="0"/>
          </a:p>
        </p:txBody>
      </p:sp>
      <p:pic>
        <p:nvPicPr>
          <p:cNvPr id="4" name="Picture 3">
            <a:extLst>
              <a:ext uri="{FF2B5EF4-FFF2-40B4-BE49-F238E27FC236}">
                <a16:creationId xmlns:a16="http://schemas.microsoft.com/office/drawing/2014/main" id="{0ED52784-5A46-5CB7-5C90-4374775914DF}"/>
              </a:ext>
            </a:extLst>
          </p:cNvPr>
          <p:cNvPicPr>
            <a:picLocks noChangeAspect="1"/>
          </p:cNvPicPr>
          <p:nvPr/>
        </p:nvPicPr>
        <p:blipFill>
          <a:blip r:embed="rId2"/>
          <a:stretch>
            <a:fillRect/>
          </a:stretch>
        </p:blipFill>
        <p:spPr>
          <a:xfrm>
            <a:off x="685800" y="1066800"/>
            <a:ext cx="7772400" cy="3249118"/>
          </a:xfrm>
          <a:prstGeom prst="rect">
            <a:avLst/>
          </a:prstGeom>
        </p:spPr>
      </p:pic>
      <p:sp>
        <p:nvSpPr>
          <p:cNvPr id="5" name="Rectangle 4">
            <a:extLst>
              <a:ext uri="{FF2B5EF4-FFF2-40B4-BE49-F238E27FC236}">
                <a16:creationId xmlns:a16="http://schemas.microsoft.com/office/drawing/2014/main" id="{9C67A71D-850C-EDA8-425C-32E3F89E8132}"/>
              </a:ext>
            </a:extLst>
          </p:cNvPr>
          <p:cNvSpPr/>
          <p:nvPr/>
        </p:nvSpPr>
        <p:spPr>
          <a:xfrm>
            <a:off x="457200" y="4522432"/>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The ROC score of Ada boosted Random forest model is 0.94672</a:t>
            </a:r>
          </a:p>
        </p:txBody>
      </p:sp>
    </p:spTree>
    <p:extLst>
      <p:ext uri="{BB962C8B-B14F-4D97-AF65-F5344CB8AC3E}">
        <p14:creationId xmlns:p14="http://schemas.microsoft.com/office/powerpoint/2010/main" val="43518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0"/>
            <a:ext cx="8537369" cy="707886"/>
          </a:xfrm>
          <a:prstGeom prst="rect">
            <a:avLst/>
          </a:prstGeom>
          <a:noFill/>
        </p:spPr>
        <p:txBody>
          <a:bodyPr wrap="square" rtlCol="0">
            <a:spAutoFit/>
          </a:bodyPr>
          <a:lstStyle/>
          <a:p>
            <a:r>
              <a:rPr lang="en-US" sz="4000" b="1" dirty="0"/>
              <a:t>Model Building - Subplot</a:t>
            </a:r>
          </a:p>
        </p:txBody>
      </p:sp>
      <p:pic>
        <p:nvPicPr>
          <p:cNvPr id="4" name="Picture 3">
            <a:extLst>
              <a:ext uri="{FF2B5EF4-FFF2-40B4-BE49-F238E27FC236}">
                <a16:creationId xmlns:a16="http://schemas.microsoft.com/office/drawing/2014/main" id="{DE1EBE36-C218-CE1A-62A5-EF528C81973A}"/>
              </a:ext>
            </a:extLst>
          </p:cNvPr>
          <p:cNvPicPr>
            <a:picLocks noChangeAspect="1"/>
          </p:cNvPicPr>
          <p:nvPr/>
        </p:nvPicPr>
        <p:blipFill>
          <a:blip r:embed="rId2"/>
          <a:stretch>
            <a:fillRect/>
          </a:stretch>
        </p:blipFill>
        <p:spPr>
          <a:xfrm>
            <a:off x="685800" y="860290"/>
            <a:ext cx="7772400" cy="5176355"/>
          </a:xfrm>
          <a:prstGeom prst="rect">
            <a:avLst/>
          </a:prstGeom>
        </p:spPr>
      </p:pic>
      <p:sp>
        <p:nvSpPr>
          <p:cNvPr id="5" name="Frame 4">
            <a:extLst>
              <a:ext uri="{FF2B5EF4-FFF2-40B4-BE49-F238E27FC236}">
                <a16:creationId xmlns:a16="http://schemas.microsoft.com/office/drawing/2014/main" id="{B2B2B6FE-4962-8119-DE71-3F9BA76AAD22}"/>
              </a:ext>
            </a:extLst>
          </p:cNvPr>
          <p:cNvSpPr/>
          <p:nvPr/>
        </p:nvSpPr>
        <p:spPr>
          <a:xfrm>
            <a:off x="6096000" y="821363"/>
            <a:ext cx="838200" cy="5046041"/>
          </a:xfrm>
          <a:prstGeom prst="frame">
            <a:avLst>
              <a:gd name="adj1" fmla="val 3216"/>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A3A35AEC-8242-9A16-C5D1-86695B206D43}"/>
              </a:ext>
            </a:extLst>
          </p:cNvPr>
          <p:cNvSpPr/>
          <p:nvPr/>
        </p:nvSpPr>
        <p:spPr>
          <a:xfrm>
            <a:off x="342900" y="6210436"/>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The ROC score of Ada boosted Random forest model is 0.94672</a:t>
            </a:r>
          </a:p>
        </p:txBody>
      </p:sp>
    </p:spTree>
    <p:extLst>
      <p:ext uri="{BB962C8B-B14F-4D97-AF65-F5344CB8AC3E}">
        <p14:creationId xmlns:p14="http://schemas.microsoft.com/office/powerpoint/2010/main" val="210107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9518" y="89674"/>
            <a:ext cx="8537369" cy="707886"/>
          </a:xfrm>
          <a:prstGeom prst="rect">
            <a:avLst/>
          </a:prstGeom>
          <a:noFill/>
        </p:spPr>
        <p:txBody>
          <a:bodyPr wrap="square" rtlCol="0">
            <a:spAutoFit/>
          </a:bodyPr>
          <a:lstStyle/>
          <a:p>
            <a:r>
              <a:rPr lang="en-IN" sz="4000" b="1" dirty="0"/>
              <a:t>About the dataset</a:t>
            </a:r>
            <a:endParaRPr lang="en-US" sz="4000" b="1" dirty="0"/>
          </a:p>
        </p:txBody>
      </p:sp>
      <p:sp>
        <p:nvSpPr>
          <p:cNvPr id="3" name="Rectangle 2"/>
          <p:cNvSpPr/>
          <p:nvPr/>
        </p:nvSpPr>
        <p:spPr>
          <a:xfrm>
            <a:off x="457203" y="685804"/>
            <a:ext cx="8459683" cy="5632311"/>
          </a:xfrm>
          <a:prstGeom prst="rect">
            <a:avLst/>
          </a:prstGeom>
        </p:spPr>
        <p:txBody>
          <a:bodyPr wrap="square">
            <a:spAutoFit/>
          </a:bodyPr>
          <a:lstStyle/>
          <a:p>
            <a:r>
              <a:rPr lang="en-US" b="1" dirty="0"/>
              <a:t>Dataset Origin:</a:t>
            </a:r>
          </a:p>
          <a:p>
            <a:r>
              <a:rPr lang="en-US" dirty="0"/>
              <a:t>	The dataset consists of approximately 1,20,000 booking transactions from two different types of hotels: a city hotel located in Lisbon and a resort hotel located in Algarve.</a:t>
            </a:r>
          </a:p>
          <a:p>
            <a:endParaRPr lang="en-US" dirty="0"/>
          </a:p>
          <a:p>
            <a:r>
              <a:rPr lang="en-US" b="1" dirty="0"/>
              <a:t>Time Period: </a:t>
            </a:r>
          </a:p>
          <a:p>
            <a:r>
              <a:rPr lang="en-US" dirty="0"/>
              <a:t>	The dataset covers a time period from July 1, 2015, to August 31, 2017, providing two years' worth of booking data.</a:t>
            </a:r>
          </a:p>
          <a:p>
            <a:endParaRPr lang="en-US" dirty="0"/>
          </a:p>
          <a:p>
            <a:r>
              <a:rPr lang="en-US" b="1" dirty="0"/>
              <a:t>Hotel Types:</a:t>
            </a:r>
          </a:p>
          <a:p>
            <a:r>
              <a:rPr lang="en-US" dirty="0"/>
              <a:t>	It includes data from two different types of hotels:</a:t>
            </a:r>
          </a:p>
          <a:p>
            <a:r>
              <a:rPr lang="en-US" b="1" dirty="0"/>
              <a:t>City Hotel: </a:t>
            </a:r>
            <a:r>
              <a:rPr lang="en-US" dirty="0"/>
              <a:t>This represents a hotel located in an urban setting, specifically in Lisbon.</a:t>
            </a:r>
          </a:p>
          <a:p>
            <a:r>
              <a:rPr lang="en-US" b="1" dirty="0"/>
              <a:t>Resort Hotel: </a:t>
            </a:r>
            <a:r>
              <a:rPr lang="en-US" dirty="0"/>
              <a:t>This represents a hotel located in a resort area, specifically in Algarve.</a:t>
            </a:r>
          </a:p>
          <a:p>
            <a:endParaRPr lang="en-US" dirty="0"/>
          </a:p>
          <a:p>
            <a:r>
              <a:rPr lang="en-US" b="1" dirty="0"/>
              <a:t>Data Categories:</a:t>
            </a:r>
          </a:p>
          <a:p>
            <a:r>
              <a:rPr lang="en-US" b="1" dirty="0"/>
              <a:t>Booking Information: </a:t>
            </a:r>
            <a:r>
              <a:rPr lang="en-US" dirty="0"/>
              <a:t>Hotel Type, Cancellation, Lead Time, Arrival Date, and Length of Stay.</a:t>
            </a:r>
          </a:p>
          <a:p>
            <a:r>
              <a:rPr lang="en-US" b="1" dirty="0"/>
              <a:t>Guest Details: </a:t>
            </a:r>
            <a:r>
              <a:rPr lang="en-US" dirty="0"/>
              <a:t>Demographics, Meal Options, Booking Channels, and Guest History.</a:t>
            </a:r>
          </a:p>
          <a:p>
            <a:r>
              <a:rPr lang="en-US" b="1" dirty="0"/>
              <a:t>Room &amp; Booking Details: </a:t>
            </a:r>
            <a:r>
              <a:rPr lang="en-US" dirty="0"/>
              <a:t>Room Types, Modifications, Deposit Type, and Agent Information.</a:t>
            </a:r>
          </a:p>
        </p:txBody>
      </p:sp>
    </p:spTree>
    <p:extLst>
      <p:ext uri="{BB962C8B-B14F-4D97-AF65-F5344CB8AC3E}">
        <p14:creationId xmlns:p14="http://schemas.microsoft.com/office/powerpoint/2010/main" val="2389067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4"/>
            <a:ext cx="8537369" cy="1323439"/>
          </a:xfrm>
          <a:prstGeom prst="rect">
            <a:avLst/>
          </a:prstGeom>
          <a:noFill/>
        </p:spPr>
        <p:txBody>
          <a:bodyPr wrap="square" rtlCol="0">
            <a:spAutoFit/>
          </a:bodyPr>
          <a:lstStyle/>
          <a:p>
            <a:r>
              <a:rPr lang="en-US" sz="4000" b="1" dirty="0"/>
              <a:t>Business Understanding &amp; Interpretation</a:t>
            </a:r>
          </a:p>
        </p:txBody>
      </p:sp>
      <p:sp>
        <p:nvSpPr>
          <p:cNvPr id="3" name="TextBox 2">
            <a:extLst>
              <a:ext uri="{FF2B5EF4-FFF2-40B4-BE49-F238E27FC236}">
                <a16:creationId xmlns:a16="http://schemas.microsoft.com/office/drawing/2014/main" id="{A5ABBC9F-8197-B9D2-7DE1-F09AFC607710}"/>
              </a:ext>
            </a:extLst>
          </p:cNvPr>
          <p:cNvSpPr txBox="1"/>
          <p:nvPr/>
        </p:nvSpPr>
        <p:spPr>
          <a:xfrm>
            <a:off x="457204" y="1448804"/>
            <a:ext cx="8537369" cy="526297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During the time of year when there is a radical number of bookings due to holidays and events this model will help us determine if the customer who booked the rooms will show up (pay for the rooms after stay) at these peak seasons or the reserved rooms would not bring in revenue.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model is about analyzing a dataset that contains two distinct hotels namely “city hotels” and “resort hotels”, The primary objective is to find whether the person who booked hotel rooms, checked in or cancelled the booking. The challenge is significant for hotel management as it helps in determining the status during the period of booking and helps to manage their resources effectively and enhance their operations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Which variables are significant in predicting the bookings of customer will be cancelled or not? The significant variables are: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deposit_type_Non</a:t>
            </a:r>
            <a:r>
              <a:rPr lang="en-US" sz="1600" dirty="0">
                <a:latin typeface="Times New Roman" panose="02020603050405020304" pitchFamily="18" charset="0"/>
                <a:cs typeface="Times New Roman" panose="02020603050405020304" pitchFamily="18" charset="0"/>
              </a:rPr>
              <a:t> Refund - The Customers with non refundable deposit type.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lead_time</a:t>
            </a:r>
            <a:r>
              <a:rPr lang="en-US" sz="1600" dirty="0">
                <a:latin typeface="Times New Roman" panose="02020603050405020304" pitchFamily="18" charset="0"/>
                <a:cs typeface="Times New Roman" panose="02020603050405020304" pitchFamily="18" charset="0"/>
              </a:rPr>
              <a:t> - No. Of days that elapsed between the entering date of the booking and arrival date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adr</a:t>
            </a:r>
            <a:r>
              <a:rPr lang="en-US" sz="1600" dirty="0">
                <a:latin typeface="Times New Roman" panose="02020603050405020304" pitchFamily="18" charset="0"/>
                <a:cs typeface="Times New Roman" panose="02020603050405020304" pitchFamily="18" charset="0"/>
              </a:rPr>
              <a:t> - Average daily rate as defined by dividing the sum of all lodging transactions by the total number of staying nights</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region_Southern</a:t>
            </a:r>
            <a:r>
              <a:rPr lang="en-US" sz="1600" dirty="0">
                <a:latin typeface="Times New Roman" panose="02020603050405020304" pitchFamily="18" charset="0"/>
                <a:cs typeface="Times New Roman" panose="02020603050405020304" pitchFamily="18" charset="0"/>
              </a:rPr>
              <a:t> European Country - Locations of customers from Countries in Southern European Region</a:t>
            </a:r>
          </a:p>
          <a:p>
            <a:pPr marL="285750" indent="-285750">
              <a:buFont typeface="Wingdings" pitchFamily="2" charset="2"/>
              <a:buChar char="Ø"/>
            </a:pPr>
            <a:r>
              <a:rPr lang="en-US" sz="1600" dirty="0">
                <a:latin typeface="Times New Roman" panose="02020603050405020304" pitchFamily="18" charset="0"/>
                <a:cs typeface="Times New Roman" panose="02020603050405020304" pitchFamily="18" charset="0"/>
              </a:rPr>
              <a:t>agent -  the number of bookings done by an Agent</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stays_in_week_nights</a:t>
            </a:r>
            <a:r>
              <a:rPr lang="en-US" sz="1600" dirty="0">
                <a:latin typeface="Times New Roman" panose="02020603050405020304" pitchFamily="18" charset="0"/>
                <a:cs typeface="Times New Roman" panose="02020603050405020304" pitchFamily="18" charset="0"/>
              </a:rPr>
              <a:t> - No of weekend nights (Saturday or Sunday). The guest stayed or booked to stay at the hotel</a:t>
            </a:r>
          </a:p>
        </p:txBody>
      </p:sp>
    </p:spTree>
    <p:extLst>
      <p:ext uri="{BB962C8B-B14F-4D97-AF65-F5344CB8AC3E}">
        <p14:creationId xmlns:p14="http://schemas.microsoft.com/office/powerpoint/2010/main" val="2591181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Conclusion</a:t>
            </a:r>
            <a:endParaRPr lang="en-US" sz="4000" dirty="0"/>
          </a:p>
        </p:txBody>
      </p:sp>
      <p:sp>
        <p:nvSpPr>
          <p:cNvPr id="2" name="Rectangle 1"/>
          <p:cNvSpPr/>
          <p:nvPr/>
        </p:nvSpPr>
        <p:spPr>
          <a:xfrm>
            <a:off x="457200" y="1012690"/>
            <a:ext cx="8382000" cy="4524315"/>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74151"/>
                </a:solidFill>
                <a:latin typeface="Söhne"/>
              </a:rPr>
              <a:t>In this project, we aimed to develop and evaluate supervised classification models to predict whether customers who book hotel rooms will show up for their reservations. The dataset encompassed a wide range of features, offering valuable insights into the factors influencing no-shows. We employed various machine learning algorithms and techniques to create predictive models. After extensive experimentation, we achieved the highest accuracy of 88% with the AdaBoost model using random forest as the base classifier and feature selection techniques.</a:t>
            </a:r>
            <a:endParaRPr lang="en-US" dirty="0"/>
          </a:p>
          <a:p>
            <a:pPr marL="285750" indent="-285750">
              <a:buFont typeface="Wingdings" panose="05000000000000000000" pitchFamily="2" charset="2"/>
              <a:buChar char="Ø"/>
            </a:pPr>
            <a:endParaRPr lang="en-US" b="1" dirty="0">
              <a:latin typeface="Söhne"/>
            </a:endParaRPr>
          </a:p>
          <a:p>
            <a:pPr marL="285750" indent="-285750">
              <a:buFont typeface="Wingdings" panose="05000000000000000000" pitchFamily="2" charset="2"/>
              <a:buChar char="Ø"/>
            </a:pPr>
            <a:endParaRPr lang="en-US" b="1" dirty="0">
              <a:latin typeface="Söhne"/>
            </a:endParaRPr>
          </a:p>
          <a:p>
            <a:pPr marL="285750" indent="-285750">
              <a:buFont typeface="Wingdings" panose="05000000000000000000" pitchFamily="2" charset="2"/>
              <a:buChar char="Ø"/>
            </a:pPr>
            <a:r>
              <a:rPr lang="en-US" b="1" dirty="0">
                <a:latin typeface="Söhne"/>
              </a:rPr>
              <a:t>Model Diversity:</a:t>
            </a:r>
            <a:r>
              <a:rPr lang="en-US" dirty="0">
                <a:solidFill>
                  <a:srgbClr val="374151"/>
                </a:solidFill>
                <a:latin typeface="Söhne"/>
              </a:rPr>
              <a:t> We explored a diverse set of classification models, including linear models, k-nearest neighbors (KNN) with feature selection, decision trees, random forests, bagging using KNN feature selection, bagging using decision trees, stacking with KNN feature selection, AdaBoost with random forest as the base classifier and feature selection, gradient boosting with feature selection, and extreme gradient boosting. This diversity allowed us to compare the performance of different approaches.</a:t>
            </a:r>
            <a:endParaRPr lang="en-US" dirty="0"/>
          </a:p>
        </p:txBody>
      </p:sp>
    </p:spTree>
    <p:extLst>
      <p:ext uri="{BB962C8B-B14F-4D97-AF65-F5344CB8AC3E}">
        <p14:creationId xmlns:p14="http://schemas.microsoft.com/office/powerpoint/2010/main" val="4002680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Conclusion</a:t>
            </a:r>
            <a:endParaRPr lang="en-US" sz="4000" dirty="0"/>
          </a:p>
        </p:txBody>
      </p:sp>
      <p:sp>
        <p:nvSpPr>
          <p:cNvPr id="2" name="Rectangle 1"/>
          <p:cNvSpPr/>
          <p:nvPr/>
        </p:nvSpPr>
        <p:spPr>
          <a:xfrm>
            <a:off x="454306" y="1371604"/>
            <a:ext cx="8382000" cy="5078313"/>
          </a:xfrm>
          <a:prstGeom prst="rect">
            <a:avLst/>
          </a:prstGeom>
        </p:spPr>
        <p:txBody>
          <a:bodyPr wrap="square">
            <a:spAutoFit/>
          </a:bodyPr>
          <a:lstStyle/>
          <a:p>
            <a:pPr algn="l"/>
            <a:r>
              <a:rPr lang="en-US" b="1" dirty="0">
                <a:solidFill>
                  <a:srgbClr val="374151"/>
                </a:solidFill>
                <a:latin typeface="Söhne"/>
              </a:rPr>
              <a:t>Top-Performing Model</a:t>
            </a:r>
            <a:r>
              <a:rPr lang="en-US" dirty="0">
                <a:solidFill>
                  <a:srgbClr val="374151"/>
                </a:solidFill>
                <a:latin typeface="Söhne"/>
              </a:rPr>
              <a:t>: The AdaBoost model with random forest as the base classifier and feature selection techniques emerged as the best-performing model, achieving an accuracy of 88%.</a:t>
            </a:r>
          </a:p>
          <a:p>
            <a:pPr algn="l"/>
            <a:endParaRPr lang="en-US" b="1" dirty="0">
              <a:solidFill>
                <a:srgbClr val="374151"/>
              </a:solidFill>
              <a:latin typeface="Söhne"/>
            </a:endParaRPr>
          </a:p>
          <a:p>
            <a:pPr algn="l">
              <a:buFont typeface="Arial" panose="020B0604020202020204" pitchFamily="34" charset="0"/>
              <a:buChar char="•"/>
            </a:pPr>
            <a:r>
              <a:rPr lang="en-US" b="1" dirty="0">
                <a:solidFill>
                  <a:srgbClr val="374151"/>
                </a:solidFill>
                <a:latin typeface="Söhne"/>
              </a:rPr>
              <a:t>Business Implications</a:t>
            </a:r>
            <a:r>
              <a:rPr lang="en-US" dirty="0">
                <a:solidFill>
                  <a:srgbClr val="374151"/>
                </a:solidFill>
                <a:latin typeface="Söhne"/>
              </a:rPr>
              <a:t>: The accurate prediction of no-shows offers substantial benefits to the hotel industry. It allows for optimized resource allocation, improved revenue management, enhanced customer experience, and operational efficiency.</a:t>
            </a:r>
          </a:p>
          <a:p>
            <a:pPr algn="l">
              <a:buFont typeface="Arial" panose="020B0604020202020204" pitchFamily="34" charset="0"/>
              <a:buChar char="•"/>
            </a:pPr>
            <a:endParaRPr lang="en-US" b="1" dirty="0">
              <a:solidFill>
                <a:srgbClr val="374151"/>
              </a:solidFill>
              <a:latin typeface="Söhne"/>
            </a:endParaRPr>
          </a:p>
          <a:p>
            <a:pPr algn="l">
              <a:buFont typeface="Arial" panose="020B0604020202020204" pitchFamily="34" charset="0"/>
              <a:buChar char="•"/>
            </a:pPr>
            <a:endParaRPr lang="en-US" b="1" dirty="0">
              <a:solidFill>
                <a:srgbClr val="374151"/>
              </a:solidFill>
              <a:latin typeface="Söhne"/>
            </a:endParaRPr>
          </a:p>
          <a:p>
            <a:pPr algn="l">
              <a:buFont typeface="Arial" panose="020B0604020202020204" pitchFamily="34" charset="0"/>
              <a:buChar char="•"/>
            </a:pPr>
            <a:r>
              <a:rPr lang="en-US" b="1" dirty="0">
                <a:solidFill>
                  <a:srgbClr val="374151"/>
                </a:solidFill>
                <a:latin typeface="Söhne"/>
              </a:rPr>
              <a:t>Continuous Improvement</a:t>
            </a:r>
            <a:r>
              <a:rPr lang="en-US" dirty="0">
                <a:solidFill>
                  <a:srgbClr val="374151"/>
                </a:solidFill>
                <a:latin typeface="Söhne"/>
              </a:rPr>
              <a:t>: Successful deployment of the model requires ongoing monitoring and maintenance to adapt to evolving conditions and to ensure that ethical and legal standards are upheld.</a:t>
            </a:r>
          </a:p>
          <a:p>
            <a:pPr algn="l"/>
            <a:endParaRPr lang="en-US" dirty="0">
              <a:solidFill>
                <a:srgbClr val="374151"/>
              </a:solidFill>
              <a:latin typeface="Söhne"/>
            </a:endParaRPr>
          </a:p>
          <a:p>
            <a:pPr algn="l">
              <a:buFont typeface="Arial" panose="020B0604020202020204" pitchFamily="34" charset="0"/>
              <a:buChar char="•"/>
            </a:pPr>
            <a:r>
              <a:rPr lang="en-US" dirty="0">
                <a:solidFill>
                  <a:srgbClr val="374151"/>
                </a:solidFill>
                <a:latin typeface="Söhne"/>
              </a:rPr>
              <a:t>In summary, this project provides a robust predictive model for the hotel industry to effectively manage reservations and resources, optimize revenue, and improve the overall customer experience. It underscores the importance of data-driven decision-making and the need for continual model improvement and ethical considerations in model deployment.</a:t>
            </a:r>
          </a:p>
        </p:txBody>
      </p:sp>
    </p:spTree>
    <p:extLst>
      <p:ext uri="{BB962C8B-B14F-4D97-AF65-F5344CB8AC3E}">
        <p14:creationId xmlns:p14="http://schemas.microsoft.com/office/powerpoint/2010/main" val="2769059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042062" y="1958443"/>
            <a:ext cx="4730338" cy="1546761"/>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a:p>
            <a:pPr lvl="1" algn="l"/>
            <a:r>
              <a:rPr lang="en-IN" sz="4000" dirty="0">
                <a:solidFill>
                  <a:srgbClr val="0055A0"/>
                </a:solidFill>
              </a:rPr>
              <a:t>              - Group 2</a:t>
            </a:r>
          </a:p>
        </p:txBody>
      </p:sp>
    </p:spTree>
    <p:extLst>
      <p:ext uri="{BB962C8B-B14F-4D97-AF65-F5344CB8AC3E}">
        <p14:creationId xmlns:p14="http://schemas.microsoft.com/office/powerpoint/2010/main" val="37242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9518" y="89674"/>
            <a:ext cx="8537369" cy="707886"/>
          </a:xfrm>
          <a:prstGeom prst="rect">
            <a:avLst/>
          </a:prstGeom>
          <a:noFill/>
        </p:spPr>
        <p:txBody>
          <a:bodyPr wrap="square" rtlCol="0">
            <a:spAutoFit/>
          </a:bodyPr>
          <a:lstStyle/>
          <a:p>
            <a:r>
              <a:rPr lang="en-IN" sz="4000" b="1" dirty="0"/>
              <a:t>About the dataset</a:t>
            </a:r>
            <a:endParaRPr lang="en-US" sz="4000" b="1" dirty="0"/>
          </a:p>
        </p:txBody>
      </p:sp>
      <p:graphicFrame>
        <p:nvGraphicFramePr>
          <p:cNvPr id="2" name="Table 1"/>
          <p:cNvGraphicFramePr>
            <a:graphicFrameLocks noGrp="1"/>
          </p:cNvGraphicFramePr>
          <p:nvPr/>
        </p:nvGraphicFramePr>
        <p:xfrm>
          <a:off x="457199" y="762000"/>
          <a:ext cx="8382000" cy="6006568"/>
        </p:xfrm>
        <a:graphic>
          <a:graphicData uri="http://schemas.openxmlformats.org/drawingml/2006/table">
            <a:tbl>
              <a:tblPr firstRow="1" firstCol="1">
                <a:tableStyleId>{5C22544A-7EE6-4342-B048-85BDC9FD1C3A}</a:tableStyleId>
              </a:tblPr>
              <a:tblGrid>
                <a:gridCol w="635292">
                  <a:extLst>
                    <a:ext uri="{9D8B030D-6E8A-4147-A177-3AD203B41FA5}">
                      <a16:colId xmlns:a16="http://schemas.microsoft.com/office/drawing/2014/main" val="3652603419"/>
                    </a:ext>
                  </a:extLst>
                </a:gridCol>
                <a:gridCol w="2031709">
                  <a:extLst>
                    <a:ext uri="{9D8B030D-6E8A-4147-A177-3AD203B41FA5}">
                      <a16:colId xmlns:a16="http://schemas.microsoft.com/office/drawing/2014/main" val="3232354072"/>
                    </a:ext>
                  </a:extLst>
                </a:gridCol>
                <a:gridCol w="4744736">
                  <a:extLst>
                    <a:ext uri="{9D8B030D-6E8A-4147-A177-3AD203B41FA5}">
                      <a16:colId xmlns:a16="http://schemas.microsoft.com/office/drawing/2014/main" val="3499724520"/>
                    </a:ext>
                  </a:extLst>
                </a:gridCol>
                <a:gridCol w="970263">
                  <a:extLst>
                    <a:ext uri="{9D8B030D-6E8A-4147-A177-3AD203B41FA5}">
                      <a16:colId xmlns:a16="http://schemas.microsoft.com/office/drawing/2014/main" val="2540679848"/>
                    </a:ext>
                  </a:extLst>
                </a:gridCol>
              </a:tblGrid>
              <a:tr h="237132">
                <a:tc>
                  <a:txBody>
                    <a:bodyPr/>
                    <a:lstStyle/>
                    <a:p>
                      <a:pPr marL="0" marR="0" algn="ctr">
                        <a:lnSpc>
                          <a:spcPct val="107000"/>
                        </a:lnSpc>
                        <a:spcBef>
                          <a:spcPts val="0"/>
                        </a:spcBef>
                        <a:spcAft>
                          <a:spcPts val="0"/>
                        </a:spcAft>
                      </a:pPr>
                      <a:r>
                        <a:rPr lang="en-US" sz="1100" b="1">
                          <a:effectLst/>
                        </a:rPr>
                        <a:t>S.No</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Variable Name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Description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extLst>
                  <a:ext uri="{0D108BD9-81ED-4DB2-BD59-A6C34878D82A}">
                    <a16:rowId xmlns:a16="http://schemas.microsoft.com/office/drawing/2014/main" val="2583372227"/>
                  </a:ext>
                </a:extLst>
              </a:tr>
              <a:tr h="237132">
                <a:tc>
                  <a:txBody>
                    <a:bodyPr/>
                    <a:lstStyle/>
                    <a:p>
                      <a:pPr marL="0" marR="0">
                        <a:lnSpc>
                          <a:spcPct val="107000"/>
                        </a:lnSpc>
                        <a:spcBef>
                          <a:spcPts val="0"/>
                        </a:spcBef>
                        <a:spcAft>
                          <a:spcPts val="0"/>
                        </a:spcAft>
                      </a:pPr>
                      <a:r>
                        <a:rPr lang="en-US" sz="1100" b="1">
                          <a:effectLst/>
                        </a:rPr>
                        <a:t>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Resort hotel or city 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60494964"/>
                  </a:ext>
                </a:extLst>
              </a:tr>
              <a:tr h="237132">
                <a:tc>
                  <a:txBody>
                    <a:bodyPr/>
                    <a:lstStyle/>
                    <a:p>
                      <a:pPr marL="0" marR="0">
                        <a:lnSpc>
                          <a:spcPct val="107000"/>
                        </a:lnSpc>
                        <a:spcBef>
                          <a:spcPts val="0"/>
                        </a:spcBef>
                        <a:spcAft>
                          <a:spcPts val="0"/>
                        </a:spcAft>
                      </a:pPr>
                      <a:r>
                        <a:rPr lang="en-US" sz="1100" b="1">
                          <a:effectLst/>
                        </a:rPr>
                        <a:t>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is_canceled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Indicates if the booking is cancelled or not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16905128"/>
                  </a:ext>
                </a:extLst>
              </a:tr>
              <a:tr h="281190">
                <a:tc>
                  <a:txBody>
                    <a:bodyPr/>
                    <a:lstStyle/>
                    <a:p>
                      <a:pPr marL="0" marR="0">
                        <a:lnSpc>
                          <a:spcPct val="107000"/>
                        </a:lnSpc>
                        <a:spcBef>
                          <a:spcPts val="0"/>
                        </a:spcBef>
                        <a:spcAft>
                          <a:spcPts val="0"/>
                        </a:spcAft>
                      </a:pPr>
                      <a:r>
                        <a:rPr lang="en-US" sz="1100" b="1">
                          <a:effectLst/>
                        </a:rPr>
                        <a:t>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Lead_time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days that elapsed between the entering date of the booking and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00994896"/>
                  </a:ext>
                </a:extLst>
              </a:tr>
              <a:tr h="237132">
                <a:tc>
                  <a:txBody>
                    <a:bodyPr/>
                    <a:lstStyle/>
                    <a:p>
                      <a:pPr marL="0" marR="0">
                        <a:lnSpc>
                          <a:spcPct val="107000"/>
                        </a:lnSpc>
                        <a:spcBef>
                          <a:spcPts val="0"/>
                        </a:spcBef>
                        <a:spcAft>
                          <a:spcPts val="0"/>
                        </a:spcAft>
                      </a:pPr>
                      <a:r>
                        <a:rPr lang="en-US" sz="1100" b="1">
                          <a:effectLst/>
                        </a:rPr>
                        <a:t>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Arrival_date_year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Year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451082326"/>
                  </a:ext>
                </a:extLst>
              </a:tr>
              <a:tr h="237132">
                <a:tc>
                  <a:txBody>
                    <a:bodyPr/>
                    <a:lstStyle/>
                    <a:p>
                      <a:pPr marL="0" marR="0">
                        <a:lnSpc>
                          <a:spcPct val="107000"/>
                        </a:lnSpc>
                        <a:spcBef>
                          <a:spcPts val="0"/>
                        </a:spcBef>
                        <a:spcAft>
                          <a:spcPts val="0"/>
                        </a:spcAft>
                      </a:pPr>
                      <a:r>
                        <a:rPr lang="en-US" sz="1100" b="1">
                          <a:effectLst/>
                        </a:rPr>
                        <a:t>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Arrival_date_month</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Month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335971619"/>
                  </a:ext>
                </a:extLst>
              </a:tr>
              <a:tr h="237132">
                <a:tc>
                  <a:txBody>
                    <a:bodyPr/>
                    <a:lstStyle/>
                    <a:p>
                      <a:pPr marL="0" marR="0">
                        <a:lnSpc>
                          <a:spcPct val="107000"/>
                        </a:lnSpc>
                        <a:spcBef>
                          <a:spcPts val="0"/>
                        </a:spcBef>
                        <a:spcAft>
                          <a:spcPts val="0"/>
                        </a:spcAft>
                      </a:pPr>
                      <a:r>
                        <a:rPr lang="en-US" sz="1100" b="1">
                          <a:effectLst/>
                        </a:rPr>
                        <a:t>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Arrival_date_week_number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Week number of the year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85004322"/>
                  </a:ext>
                </a:extLst>
              </a:tr>
              <a:tr h="237132">
                <a:tc>
                  <a:txBody>
                    <a:bodyPr/>
                    <a:lstStyle/>
                    <a:p>
                      <a:pPr marL="0" marR="0">
                        <a:lnSpc>
                          <a:spcPct val="107000"/>
                        </a:lnSpc>
                        <a:spcBef>
                          <a:spcPts val="0"/>
                        </a:spcBef>
                        <a:spcAft>
                          <a:spcPts val="0"/>
                        </a:spcAft>
                      </a:pPr>
                      <a:r>
                        <a:rPr lang="en-US" sz="1100" b="1">
                          <a:effectLst/>
                        </a:rPr>
                        <a:t>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Arrival_date_day_of_month</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Day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637958213"/>
                  </a:ext>
                </a:extLst>
              </a:tr>
              <a:tr h="474264">
                <a:tc>
                  <a:txBody>
                    <a:bodyPr/>
                    <a:lstStyle/>
                    <a:p>
                      <a:pPr marL="0" marR="0">
                        <a:lnSpc>
                          <a:spcPct val="107000"/>
                        </a:lnSpc>
                        <a:spcBef>
                          <a:spcPts val="0"/>
                        </a:spcBef>
                        <a:spcAft>
                          <a:spcPts val="0"/>
                        </a:spcAft>
                      </a:pPr>
                      <a:r>
                        <a:rPr lang="en-US" sz="1100" b="1">
                          <a:effectLst/>
                        </a:rPr>
                        <a:t>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Stays_in_weekend_nights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weekend nights (saturday or sunday). The guest stayed or booked to stay at the 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4060429706"/>
                  </a:ext>
                </a:extLst>
              </a:tr>
              <a:tr h="474264">
                <a:tc>
                  <a:txBody>
                    <a:bodyPr/>
                    <a:lstStyle/>
                    <a:p>
                      <a:pPr marL="0" marR="0">
                        <a:lnSpc>
                          <a:spcPct val="107000"/>
                        </a:lnSpc>
                        <a:spcBef>
                          <a:spcPts val="0"/>
                        </a:spcBef>
                        <a:spcAft>
                          <a:spcPts val="0"/>
                        </a:spcAft>
                      </a:pPr>
                      <a:r>
                        <a:rPr lang="en-US" sz="1100" b="1">
                          <a:effectLst/>
                        </a:rPr>
                        <a:t>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Stays_in_week_nights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weeknights (</a:t>
                      </a:r>
                      <a:r>
                        <a:rPr lang="en-US" sz="1100" b="1" dirty="0" err="1">
                          <a:effectLst/>
                        </a:rPr>
                        <a:t>monday</a:t>
                      </a:r>
                      <a:r>
                        <a:rPr lang="en-US" sz="1100" b="1" dirty="0">
                          <a:effectLst/>
                        </a:rPr>
                        <a:t> to </a:t>
                      </a:r>
                      <a:r>
                        <a:rPr lang="en-US" sz="1100" b="1" dirty="0" err="1">
                          <a:effectLst/>
                        </a:rPr>
                        <a:t>friday</a:t>
                      </a:r>
                      <a:r>
                        <a:rPr lang="en-US" sz="1100" b="1" dirty="0">
                          <a:effectLst/>
                        </a:rPr>
                        <a:t>). The guests stayed or booked to stay at the hotel</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754635225"/>
                  </a:ext>
                </a:extLst>
              </a:tr>
              <a:tr h="237132">
                <a:tc>
                  <a:txBody>
                    <a:bodyPr/>
                    <a:lstStyle/>
                    <a:p>
                      <a:pPr marL="0" marR="0">
                        <a:lnSpc>
                          <a:spcPct val="107000"/>
                        </a:lnSpc>
                        <a:spcBef>
                          <a:spcPts val="0"/>
                        </a:spcBef>
                        <a:spcAft>
                          <a:spcPts val="0"/>
                        </a:spcAft>
                      </a:pPr>
                      <a:r>
                        <a:rPr lang="en-US" sz="1100" b="1">
                          <a:effectLst/>
                        </a:rPr>
                        <a:t>10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adults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adults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536488947"/>
                  </a:ext>
                </a:extLst>
              </a:tr>
              <a:tr h="237132">
                <a:tc>
                  <a:txBody>
                    <a:bodyPr/>
                    <a:lstStyle/>
                    <a:p>
                      <a:pPr marL="0" marR="0">
                        <a:lnSpc>
                          <a:spcPct val="107000"/>
                        </a:lnSpc>
                        <a:spcBef>
                          <a:spcPts val="0"/>
                        </a:spcBef>
                        <a:spcAft>
                          <a:spcPts val="0"/>
                        </a:spcAft>
                      </a:pPr>
                      <a:r>
                        <a:rPr lang="en-US" sz="1100" b="1">
                          <a:effectLst/>
                        </a:rPr>
                        <a:t>11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children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children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15615387"/>
                  </a:ext>
                </a:extLst>
              </a:tr>
              <a:tr h="237132">
                <a:tc>
                  <a:txBody>
                    <a:bodyPr/>
                    <a:lstStyle/>
                    <a:p>
                      <a:pPr marL="0" marR="0">
                        <a:lnSpc>
                          <a:spcPct val="107000"/>
                        </a:lnSpc>
                        <a:spcBef>
                          <a:spcPts val="0"/>
                        </a:spcBef>
                        <a:spcAft>
                          <a:spcPts val="0"/>
                        </a:spcAft>
                      </a:pPr>
                      <a:r>
                        <a:rPr lang="en-US" sz="1100" b="1">
                          <a:effectLst/>
                        </a:rPr>
                        <a:t>12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babies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babies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9591713"/>
                  </a:ext>
                </a:extLst>
              </a:tr>
              <a:tr h="237132">
                <a:tc>
                  <a:txBody>
                    <a:bodyPr/>
                    <a:lstStyle/>
                    <a:p>
                      <a:pPr marL="0" marR="0">
                        <a:lnSpc>
                          <a:spcPct val="107000"/>
                        </a:lnSpc>
                        <a:spcBef>
                          <a:spcPts val="0"/>
                        </a:spcBef>
                        <a:spcAft>
                          <a:spcPts val="0"/>
                        </a:spcAft>
                      </a:pPr>
                      <a:r>
                        <a:rPr lang="en-US" sz="1100" b="1">
                          <a:effectLst/>
                        </a:rPr>
                        <a:t>13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meal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Type of meal booked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770943695"/>
                  </a:ext>
                </a:extLst>
              </a:tr>
              <a:tr h="237132">
                <a:tc>
                  <a:txBody>
                    <a:bodyPr/>
                    <a:lstStyle/>
                    <a:p>
                      <a:pPr marL="0" marR="0">
                        <a:lnSpc>
                          <a:spcPct val="107000"/>
                        </a:lnSpc>
                        <a:spcBef>
                          <a:spcPts val="0"/>
                        </a:spcBef>
                        <a:spcAft>
                          <a:spcPts val="0"/>
                        </a:spcAft>
                      </a:pPr>
                      <a:r>
                        <a:rPr lang="en-US" sz="1100" b="1">
                          <a:effectLst/>
                        </a:rPr>
                        <a:t>14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country</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Country of origin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58423349"/>
                  </a:ext>
                </a:extLst>
              </a:tr>
              <a:tr h="237132">
                <a:tc>
                  <a:txBody>
                    <a:bodyPr/>
                    <a:lstStyle/>
                    <a:p>
                      <a:pPr marL="0" marR="0">
                        <a:lnSpc>
                          <a:spcPct val="107000"/>
                        </a:lnSpc>
                        <a:spcBef>
                          <a:spcPts val="0"/>
                        </a:spcBef>
                        <a:spcAft>
                          <a:spcPts val="0"/>
                        </a:spcAft>
                      </a:pPr>
                      <a:r>
                        <a:rPr lang="en-US" sz="1100" b="1">
                          <a:effectLst/>
                        </a:rPr>
                        <a:t>15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Market_segment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Method of booking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821095286"/>
                  </a:ext>
                </a:extLst>
              </a:tr>
              <a:tr h="237132">
                <a:tc>
                  <a:txBody>
                    <a:bodyPr/>
                    <a:lstStyle/>
                    <a:p>
                      <a:pPr marL="0" marR="0">
                        <a:lnSpc>
                          <a:spcPct val="107000"/>
                        </a:lnSpc>
                        <a:spcBef>
                          <a:spcPts val="0"/>
                        </a:spcBef>
                        <a:spcAft>
                          <a:spcPts val="0"/>
                        </a:spcAft>
                      </a:pPr>
                      <a:r>
                        <a:rPr lang="en-US" sz="1100" b="1">
                          <a:effectLst/>
                        </a:rPr>
                        <a:t>16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Distribution_channel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Bookings distributed through</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08758445"/>
                  </a:ext>
                </a:extLst>
              </a:tr>
              <a:tr h="237132">
                <a:tc>
                  <a:txBody>
                    <a:bodyPr/>
                    <a:lstStyle/>
                    <a:p>
                      <a:pPr marL="0" marR="0">
                        <a:lnSpc>
                          <a:spcPct val="107000"/>
                        </a:lnSpc>
                        <a:spcBef>
                          <a:spcPts val="0"/>
                        </a:spcBef>
                        <a:spcAft>
                          <a:spcPts val="0"/>
                        </a:spcAft>
                      </a:pPr>
                      <a:r>
                        <a:rPr lang="en-US" sz="1100" b="1">
                          <a:effectLst/>
                        </a:rPr>
                        <a:t>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Is_repeated_guest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 the booking guest has already visited or not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015298084"/>
                  </a:ext>
                </a:extLst>
              </a:tr>
              <a:tr h="281190">
                <a:tc>
                  <a:txBody>
                    <a:bodyPr/>
                    <a:lstStyle/>
                    <a:p>
                      <a:pPr marL="0" marR="0">
                        <a:lnSpc>
                          <a:spcPct val="107000"/>
                        </a:lnSpc>
                        <a:spcBef>
                          <a:spcPts val="0"/>
                        </a:spcBef>
                        <a:spcAft>
                          <a:spcPts val="0"/>
                        </a:spcAft>
                      </a:pPr>
                      <a:r>
                        <a:rPr lang="en-US" sz="1100" b="1">
                          <a:effectLst/>
                        </a:rPr>
                        <a:t>18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Previous_cancellations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previous booking that are cancelled by the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980179618"/>
                  </a:ext>
                </a:extLst>
              </a:tr>
              <a:tr h="281190">
                <a:tc>
                  <a:txBody>
                    <a:bodyPr/>
                    <a:lstStyle/>
                    <a:p>
                      <a:pPr marL="0" marR="0">
                        <a:lnSpc>
                          <a:spcPct val="107000"/>
                        </a:lnSpc>
                        <a:spcBef>
                          <a:spcPts val="0"/>
                        </a:spcBef>
                        <a:spcAft>
                          <a:spcPts val="0"/>
                        </a:spcAft>
                      </a:pPr>
                      <a:r>
                        <a:rPr lang="en-US" sz="1100" b="1">
                          <a:effectLst/>
                        </a:rPr>
                        <a:t>19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Previous_bookings_not_cancelled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previous booking that are not cancelled by the customer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4008704796"/>
                  </a:ext>
                </a:extLst>
              </a:tr>
              <a:tr h="281190">
                <a:tc>
                  <a:txBody>
                    <a:bodyPr/>
                    <a:lstStyle/>
                    <a:p>
                      <a:pPr marL="0" marR="0">
                        <a:lnSpc>
                          <a:spcPct val="107000"/>
                        </a:lnSpc>
                        <a:spcBef>
                          <a:spcPts val="0"/>
                        </a:spcBef>
                        <a:spcAft>
                          <a:spcPts val="0"/>
                        </a:spcAft>
                      </a:pPr>
                      <a:r>
                        <a:rPr lang="en-US" sz="1100" b="1">
                          <a:effectLst/>
                        </a:rPr>
                        <a:t>20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Reserved_room_type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Room type reserved by the customer at the time of booking</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887894496"/>
                  </a:ext>
                </a:extLst>
              </a:tr>
              <a:tr h="237132">
                <a:tc>
                  <a:txBody>
                    <a:bodyPr/>
                    <a:lstStyle/>
                    <a:p>
                      <a:pPr marL="0" marR="0">
                        <a:lnSpc>
                          <a:spcPct val="107000"/>
                        </a:lnSpc>
                        <a:spcBef>
                          <a:spcPts val="0"/>
                        </a:spcBef>
                        <a:spcAft>
                          <a:spcPts val="0"/>
                        </a:spcAft>
                      </a:pPr>
                      <a:r>
                        <a:rPr lang="en-US" sz="1100" b="1">
                          <a:effectLst/>
                        </a:rPr>
                        <a:t>21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Assigned_room_type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Room type given to the customer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object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751894609"/>
                  </a:ext>
                </a:extLst>
              </a:tr>
            </a:tbl>
          </a:graphicData>
        </a:graphic>
      </p:graphicFrame>
    </p:spTree>
    <p:extLst>
      <p:ext uri="{BB962C8B-B14F-4D97-AF65-F5344CB8AC3E}">
        <p14:creationId xmlns:p14="http://schemas.microsoft.com/office/powerpoint/2010/main" val="38219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8361" y="58880"/>
            <a:ext cx="8537369" cy="707886"/>
          </a:xfrm>
          <a:prstGeom prst="rect">
            <a:avLst/>
          </a:prstGeom>
          <a:noFill/>
        </p:spPr>
        <p:txBody>
          <a:bodyPr wrap="square" rtlCol="0">
            <a:spAutoFit/>
          </a:bodyPr>
          <a:lstStyle/>
          <a:p>
            <a:r>
              <a:rPr lang="en-IN" sz="4000" b="1" dirty="0"/>
              <a:t>About the dataset</a:t>
            </a:r>
            <a:endParaRPr lang="en-US" sz="4000" b="1" dirty="0"/>
          </a:p>
        </p:txBody>
      </p:sp>
      <p:graphicFrame>
        <p:nvGraphicFramePr>
          <p:cNvPr id="3" name="Table 2"/>
          <p:cNvGraphicFramePr>
            <a:graphicFrameLocks noGrp="1"/>
          </p:cNvGraphicFramePr>
          <p:nvPr>
            <p:extLst>
              <p:ext uri="{D42A27DB-BD31-4B8C-83A1-F6EECF244321}">
                <p14:modId xmlns:p14="http://schemas.microsoft.com/office/powerpoint/2010/main" val="333649543"/>
              </p:ext>
            </p:extLst>
          </p:nvPr>
        </p:nvGraphicFramePr>
        <p:xfrm>
          <a:off x="457205" y="762007"/>
          <a:ext cx="8459683" cy="2555549"/>
        </p:xfrm>
        <a:graphic>
          <a:graphicData uri="http://schemas.openxmlformats.org/drawingml/2006/table">
            <a:tbl>
              <a:tblPr firstRow="1" firstCol="1">
                <a:tableStyleId>{5C22544A-7EE6-4342-B048-85BDC9FD1C3A}</a:tableStyleId>
              </a:tblPr>
              <a:tblGrid>
                <a:gridCol w="641180">
                  <a:extLst>
                    <a:ext uri="{9D8B030D-6E8A-4147-A177-3AD203B41FA5}">
                      <a16:colId xmlns:a16="http://schemas.microsoft.com/office/drawing/2014/main" val="1081231569"/>
                    </a:ext>
                  </a:extLst>
                </a:gridCol>
                <a:gridCol w="2378192">
                  <a:extLst>
                    <a:ext uri="{9D8B030D-6E8A-4147-A177-3AD203B41FA5}">
                      <a16:colId xmlns:a16="http://schemas.microsoft.com/office/drawing/2014/main" val="1401785132"/>
                    </a:ext>
                  </a:extLst>
                </a:gridCol>
                <a:gridCol w="4461056">
                  <a:extLst>
                    <a:ext uri="{9D8B030D-6E8A-4147-A177-3AD203B41FA5}">
                      <a16:colId xmlns:a16="http://schemas.microsoft.com/office/drawing/2014/main" val="520194781"/>
                    </a:ext>
                  </a:extLst>
                </a:gridCol>
                <a:gridCol w="979255">
                  <a:extLst>
                    <a:ext uri="{9D8B030D-6E8A-4147-A177-3AD203B41FA5}">
                      <a16:colId xmlns:a16="http://schemas.microsoft.com/office/drawing/2014/main" val="2892576180"/>
                    </a:ext>
                  </a:extLst>
                </a:gridCol>
              </a:tblGrid>
              <a:tr h="171146">
                <a:tc>
                  <a:txBody>
                    <a:bodyPr/>
                    <a:lstStyle/>
                    <a:p>
                      <a:pPr marL="0" marR="0" algn="ctr">
                        <a:lnSpc>
                          <a:spcPct val="107000"/>
                        </a:lnSpc>
                        <a:spcBef>
                          <a:spcPts val="0"/>
                        </a:spcBef>
                        <a:spcAft>
                          <a:spcPts val="0"/>
                        </a:spcAft>
                      </a:pPr>
                      <a:r>
                        <a:rPr lang="en-US" sz="1100" b="1">
                          <a:effectLst/>
                        </a:rPr>
                        <a:t>S.No</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dirty="0">
                          <a:effectLst/>
                        </a:rPr>
                        <a:t>Variable Name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dirty="0">
                          <a:effectLst/>
                        </a:rPr>
                        <a:t>Description</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extLst>
                  <a:ext uri="{0D108BD9-81ED-4DB2-BD59-A6C34878D82A}">
                    <a16:rowId xmlns:a16="http://schemas.microsoft.com/office/drawing/2014/main" val="2184867784"/>
                  </a:ext>
                </a:extLst>
              </a:tr>
              <a:tr h="229782">
                <a:tc>
                  <a:txBody>
                    <a:bodyPr/>
                    <a:lstStyle/>
                    <a:p>
                      <a:pPr marL="0" marR="0">
                        <a:lnSpc>
                          <a:spcPct val="107000"/>
                        </a:lnSpc>
                        <a:spcBef>
                          <a:spcPts val="0"/>
                        </a:spcBef>
                        <a:spcAft>
                          <a:spcPts val="0"/>
                        </a:spcAft>
                      </a:pPr>
                      <a:r>
                        <a:rPr lang="en-US" sz="1100" b="1" dirty="0">
                          <a:effectLst/>
                        </a:rPr>
                        <a:t>22</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Booking_changes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changes made from the moment of booking initiated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320282377"/>
                  </a:ext>
                </a:extLst>
              </a:tr>
              <a:tr h="315720">
                <a:tc>
                  <a:txBody>
                    <a:bodyPr/>
                    <a:lstStyle/>
                    <a:p>
                      <a:pPr marL="0" marR="0">
                        <a:lnSpc>
                          <a:spcPct val="107000"/>
                        </a:lnSpc>
                        <a:spcBef>
                          <a:spcPts val="0"/>
                        </a:spcBef>
                        <a:spcAft>
                          <a:spcPts val="0"/>
                        </a:spcAft>
                      </a:pPr>
                      <a:r>
                        <a:rPr lang="en-US" sz="1100" b="1">
                          <a:effectLst/>
                        </a:rPr>
                        <a:t>23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Deposit_type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Indicates </a:t>
                      </a:r>
                      <a:r>
                        <a:rPr lang="en-US" sz="1100" b="1" dirty="0" err="1">
                          <a:effectLst/>
                        </a:rPr>
                        <a:t>wheather</a:t>
                      </a:r>
                      <a:r>
                        <a:rPr lang="en-US" sz="1100" b="1" dirty="0">
                          <a:effectLst/>
                        </a:rPr>
                        <a:t> the customer made any deposits upon the booking</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52985863"/>
                  </a:ext>
                </a:extLst>
              </a:tr>
              <a:tr h="171146">
                <a:tc>
                  <a:txBody>
                    <a:bodyPr/>
                    <a:lstStyle/>
                    <a:p>
                      <a:pPr marL="0" marR="0">
                        <a:lnSpc>
                          <a:spcPct val="107000"/>
                        </a:lnSpc>
                        <a:spcBef>
                          <a:spcPts val="0"/>
                        </a:spcBef>
                        <a:spcAft>
                          <a:spcPts val="0"/>
                        </a:spcAft>
                      </a:pPr>
                      <a:r>
                        <a:rPr lang="en-US" sz="1100" b="1">
                          <a:effectLst/>
                        </a:rPr>
                        <a:t>24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agent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Agent ID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9581356"/>
                  </a:ext>
                </a:extLst>
              </a:tr>
              <a:tr h="171146">
                <a:tc>
                  <a:txBody>
                    <a:bodyPr/>
                    <a:lstStyle/>
                    <a:p>
                      <a:pPr marL="0" marR="0">
                        <a:lnSpc>
                          <a:spcPct val="107000"/>
                        </a:lnSpc>
                        <a:spcBef>
                          <a:spcPts val="0"/>
                        </a:spcBef>
                        <a:spcAft>
                          <a:spcPts val="0"/>
                        </a:spcAft>
                      </a:pPr>
                      <a:r>
                        <a:rPr lang="en-US" sz="1100" b="1">
                          <a:effectLst/>
                        </a:rPr>
                        <a:t>25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company</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Company ID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345355532"/>
                  </a:ext>
                </a:extLst>
              </a:tr>
              <a:tr h="229782">
                <a:tc>
                  <a:txBody>
                    <a:bodyPr/>
                    <a:lstStyle/>
                    <a:p>
                      <a:pPr marL="0" marR="0">
                        <a:lnSpc>
                          <a:spcPct val="107000"/>
                        </a:lnSpc>
                        <a:spcBef>
                          <a:spcPts val="0"/>
                        </a:spcBef>
                        <a:spcAft>
                          <a:spcPts val="0"/>
                        </a:spcAft>
                      </a:pPr>
                      <a:r>
                        <a:rPr lang="en-US" sz="1100" b="1">
                          <a:effectLst/>
                        </a:rPr>
                        <a:t>26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Days_in_waiting_list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days the booking was in WL before confirmed to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345559365"/>
                  </a:ext>
                </a:extLst>
              </a:tr>
              <a:tr h="171146">
                <a:tc>
                  <a:txBody>
                    <a:bodyPr/>
                    <a:lstStyle/>
                    <a:p>
                      <a:pPr marL="0" marR="0">
                        <a:lnSpc>
                          <a:spcPct val="107000"/>
                        </a:lnSpc>
                        <a:spcBef>
                          <a:spcPts val="0"/>
                        </a:spcBef>
                        <a:spcAft>
                          <a:spcPts val="0"/>
                        </a:spcAft>
                      </a:pPr>
                      <a:r>
                        <a:rPr lang="en-US" sz="1100" b="1">
                          <a:effectLst/>
                        </a:rPr>
                        <a:t>27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Customer_type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Type of customer booked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679226714"/>
                  </a:ext>
                </a:extLst>
              </a:tr>
              <a:tr h="350216">
                <a:tc>
                  <a:txBody>
                    <a:bodyPr/>
                    <a:lstStyle/>
                    <a:p>
                      <a:pPr marL="0" marR="0">
                        <a:lnSpc>
                          <a:spcPct val="107000"/>
                        </a:lnSpc>
                        <a:spcBef>
                          <a:spcPts val="0"/>
                        </a:spcBef>
                        <a:spcAft>
                          <a:spcPts val="0"/>
                        </a:spcAft>
                      </a:pPr>
                      <a:r>
                        <a:rPr lang="en-US" sz="1100" b="1">
                          <a:effectLst/>
                        </a:rPr>
                        <a:t>28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adr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Average daily rate as defined by dividing the sum of all lodging transactions by the total number of staying 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868008734"/>
                  </a:ext>
                </a:extLst>
              </a:tr>
              <a:tr h="229782">
                <a:tc>
                  <a:txBody>
                    <a:bodyPr/>
                    <a:lstStyle/>
                    <a:p>
                      <a:pPr marL="0" marR="0">
                        <a:lnSpc>
                          <a:spcPct val="107000"/>
                        </a:lnSpc>
                        <a:spcBef>
                          <a:spcPts val="0"/>
                        </a:spcBef>
                        <a:spcAft>
                          <a:spcPts val="0"/>
                        </a:spcAft>
                      </a:pPr>
                      <a:r>
                        <a:rPr lang="en-US" sz="1100" b="1">
                          <a:effectLst/>
                        </a:rPr>
                        <a:t>29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Required_car_parking_spaces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Wheather customer required car parking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13345340"/>
                  </a:ext>
                </a:extLst>
              </a:tr>
              <a:tr h="171146">
                <a:tc>
                  <a:txBody>
                    <a:bodyPr/>
                    <a:lstStyle/>
                    <a:p>
                      <a:pPr marL="0" marR="0">
                        <a:lnSpc>
                          <a:spcPct val="107000"/>
                        </a:lnSpc>
                        <a:spcBef>
                          <a:spcPts val="0"/>
                        </a:spcBef>
                        <a:spcAft>
                          <a:spcPts val="0"/>
                        </a:spcAft>
                      </a:pPr>
                      <a:r>
                        <a:rPr lang="en-US" sz="1100" b="1">
                          <a:effectLst/>
                        </a:rPr>
                        <a:t>30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Total_of_special_request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special request made by the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684456309"/>
                  </a:ext>
                </a:extLst>
              </a:tr>
              <a:tr h="171146">
                <a:tc>
                  <a:txBody>
                    <a:bodyPr/>
                    <a:lstStyle/>
                    <a:p>
                      <a:pPr marL="0" marR="0">
                        <a:lnSpc>
                          <a:spcPct val="107000"/>
                        </a:lnSpc>
                        <a:spcBef>
                          <a:spcPts val="0"/>
                        </a:spcBef>
                        <a:spcAft>
                          <a:spcPts val="0"/>
                        </a:spcAft>
                      </a:pPr>
                      <a:r>
                        <a:rPr lang="en-US" sz="1100" b="1">
                          <a:effectLst/>
                        </a:rPr>
                        <a:t>31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Reservation_status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 status of booking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344718022"/>
                  </a:ext>
                </a:extLst>
              </a:tr>
              <a:tr h="171146">
                <a:tc>
                  <a:txBody>
                    <a:bodyPr/>
                    <a:lstStyle/>
                    <a:p>
                      <a:pPr marL="0" marR="0">
                        <a:lnSpc>
                          <a:spcPct val="107000"/>
                        </a:lnSpc>
                        <a:spcBef>
                          <a:spcPts val="0"/>
                        </a:spcBef>
                        <a:spcAft>
                          <a:spcPts val="0"/>
                        </a:spcAft>
                      </a:pPr>
                      <a:r>
                        <a:rPr lang="en-US" sz="1100" b="1">
                          <a:effectLst/>
                        </a:rPr>
                        <a:t>32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Reservation_status_date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The date at which the reservation is made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object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80091403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55571395"/>
              </p:ext>
            </p:extLst>
          </p:nvPr>
        </p:nvGraphicFramePr>
        <p:xfrm>
          <a:off x="457201" y="3810000"/>
          <a:ext cx="4114800" cy="2050722"/>
        </p:xfrm>
        <a:graphic>
          <a:graphicData uri="http://schemas.openxmlformats.org/drawingml/2006/table">
            <a:tbl>
              <a:tblPr firstRow="1" firstCol="1">
                <a:tableStyleId>{69CF1AB2-1976-4502-BF36-3FF5EA218861}</a:tableStyleId>
              </a:tblPr>
              <a:tblGrid>
                <a:gridCol w="2057400">
                  <a:extLst>
                    <a:ext uri="{9D8B030D-6E8A-4147-A177-3AD203B41FA5}">
                      <a16:colId xmlns:a16="http://schemas.microsoft.com/office/drawing/2014/main" val="1100199324"/>
                    </a:ext>
                  </a:extLst>
                </a:gridCol>
                <a:gridCol w="2057400">
                  <a:extLst>
                    <a:ext uri="{9D8B030D-6E8A-4147-A177-3AD203B41FA5}">
                      <a16:colId xmlns:a16="http://schemas.microsoft.com/office/drawing/2014/main" val="3028469996"/>
                    </a:ext>
                  </a:extLst>
                </a:gridCol>
              </a:tblGrid>
              <a:tr h="341787">
                <a:tc>
                  <a:txBody>
                    <a:bodyPr/>
                    <a:lstStyle/>
                    <a:p>
                      <a:pPr marL="0" marR="0" algn="ctr">
                        <a:lnSpc>
                          <a:spcPct val="107000"/>
                        </a:lnSpc>
                        <a:spcBef>
                          <a:spcPts val="0"/>
                        </a:spcBef>
                        <a:spcAft>
                          <a:spcPts val="0"/>
                        </a:spcAft>
                      </a:pPr>
                      <a:r>
                        <a:rPr lang="en-US" sz="1600">
                          <a:effectLst/>
                        </a:rPr>
                        <a:t>Total Observations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en-US" sz="1600" b="0" kern="1200" dirty="0">
                          <a:solidFill>
                            <a:schemeClr val="dk1"/>
                          </a:solidFill>
                          <a:effectLst/>
                          <a:latin typeface="+mn-lt"/>
                          <a:ea typeface="+mn-ea"/>
                          <a:cs typeface="+mn-cs"/>
                        </a:rPr>
                        <a:t>119390</a:t>
                      </a:r>
                    </a:p>
                  </a:txBody>
                  <a:tcPr marL="68580" marR="68580" marT="0" marB="0" anchor="ctr"/>
                </a:tc>
                <a:extLst>
                  <a:ext uri="{0D108BD9-81ED-4DB2-BD59-A6C34878D82A}">
                    <a16:rowId xmlns:a16="http://schemas.microsoft.com/office/drawing/2014/main" val="3491809306"/>
                  </a:ext>
                </a:extLst>
              </a:tr>
              <a:tr h="341787">
                <a:tc>
                  <a:txBody>
                    <a:bodyPr/>
                    <a:lstStyle/>
                    <a:p>
                      <a:pPr marL="0" marR="0" algn="ctr">
                        <a:lnSpc>
                          <a:spcPct val="107000"/>
                        </a:lnSpc>
                        <a:spcBef>
                          <a:spcPts val="0"/>
                        </a:spcBef>
                        <a:spcAft>
                          <a:spcPts val="0"/>
                        </a:spcAft>
                      </a:pPr>
                      <a:r>
                        <a:rPr lang="en-US" sz="1600">
                          <a:effectLst/>
                        </a:rPr>
                        <a:t>Variables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32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076384509"/>
                  </a:ext>
                </a:extLst>
              </a:tr>
              <a:tr h="683574">
                <a:tc>
                  <a:txBody>
                    <a:bodyPr/>
                    <a:lstStyle/>
                    <a:p>
                      <a:pPr marL="0" marR="0" algn="ctr">
                        <a:lnSpc>
                          <a:spcPct val="107000"/>
                        </a:lnSpc>
                        <a:spcBef>
                          <a:spcPts val="0"/>
                        </a:spcBef>
                        <a:spcAft>
                          <a:spcPts val="0"/>
                        </a:spcAft>
                      </a:pPr>
                      <a:r>
                        <a:rPr lang="en-US" sz="1600" dirty="0">
                          <a:effectLst/>
                        </a:rPr>
                        <a:t>Number of Numeric columns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20</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043606177"/>
                  </a:ext>
                </a:extLst>
              </a:tr>
              <a:tr h="683574">
                <a:tc>
                  <a:txBody>
                    <a:bodyPr/>
                    <a:lstStyle/>
                    <a:p>
                      <a:pPr marL="0" marR="0" algn="ctr">
                        <a:lnSpc>
                          <a:spcPct val="107000"/>
                        </a:lnSpc>
                        <a:spcBef>
                          <a:spcPts val="0"/>
                        </a:spcBef>
                        <a:spcAft>
                          <a:spcPts val="0"/>
                        </a:spcAft>
                      </a:pPr>
                      <a:r>
                        <a:rPr lang="en-US" sz="1600">
                          <a:effectLst/>
                        </a:rPr>
                        <a:t>Number of Categorical columns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12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49876769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08702461"/>
              </p:ext>
            </p:extLst>
          </p:nvPr>
        </p:nvGraphicFramePr>
        <p:xfrm>
          <a:off x="4876800" y="3810000"/>
          <a:ext cx="4040084" cy="2050722"/>
        </p:xfrm>
        <a:graphic>
          <a:graphicData uri="http://schemas.openxmlformats.org/drawingml/2006/table">
            <a:tbl>
              <a:tblPr firstRow="1" firstCol="1">
                <a:tableStyleId>{69CF1AB2-1976-4502-BF36-3FF5EA218861}</a:tableStyleId>
              </a:tblPr>
              <a:tblGrid>
                <a:gridCol w="2020042">
                  <a:extLst>
                    <a:ext uri="{9D8B030D-6E8A-4147-A177-3AD203B41FA5}">
                      <a16:colId xmlns:a16="http://schemas.microsoft.com/office/drawing/2014/main" val="2395840450"/>
                    </a:ext>
                  </a:extLst>
                </a:gridCol>
                <a:gridCol w="2020042">
                  <a:extLst>
                    <a:ext uri="{9D8B030D-6E8A-4147-A177-3AD203B41FA5}">
                      <a16:colId xmlns:a16="http://schemas.microsoft.com/office/drawing/2014/main" val="2903074419"/>
                    </a:ext>
                  </a:extLst>
                </a:gridCol>
              </a:tblGrid>
              <a:tr h="683574">
                <a:tc>
                  <a:txBody>
                    <a:bodyPr/>
                    <a:lstStyle/>
                    <a:p>
                      <a:pPr marL="0" marR="0" algn="ctr">
                        <a:lnSpc>
                          <a:spcPct val="107000"/>
                        </a:lnSpc>
                        <a:spcBef>
                          <a:spcPts val="0"/>
                        </a:spcBef>
                        <a:spcAft>
                          <a:spcPts val="0"/>
                        </a:spcAft>
                      </a:pPr>
                      <a:r>
                        <a:rPr lang="en-US" sz="1600">
                          <a:effectLst/>
                        </a:rPr>
                        <a:t>int64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b="0" dirty="0">
                          <a:effectLst/>
                        </a:rPr>
                        <a:t>16</a:t>
                      </a:r>
                      <a:endParaRPr lang="en-US" sz="14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60685987"/>
                  </a:ext>
                </a:extLst>
              </a:tr>
              <a:tr h="683574">
                <a:tc>
                  <a:txBody>
                    <a:bodyPr/>
                    <a:lstStyle/>
                    <a:p>
                      <a:pPr marL="0" marR="0" algn="ctr">
                        <a:lnSpc>
                          <a:spcPct val="107000"/>
                        </a:lnSpc>
                        <a:spcBef>
                          <a:spcPts val="0"/>
                        </a:spcBef>
                        <a:spcAft>
                          <a:spcPts val="0"/>
                        </a:spcAft>
                      </a:pPr>
                      <a:r>
                        <a:rPr lang="en-US" sz="1600" dirty="0">
                          <a:effectLst/>
                        </a:rPr>
                        <a:t>float64</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4</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503309787"/>
                  </a:ext>
                </a:extLst>
              </a:tr>
              <a:tr h="683574">
                <a:tc>
                  <a:txBody>
                    <a:bodyPr/>
                    <a:lstStyle/>
                    <a:p>
                      <a:pPr marL="0" marR="0" algn="ctr">
                        <a:lnSpc>
                          <a:spcPct val="107000"/>
                        </a:lnSpc>
                        <a:spcBef>
                          <a:spcPts val="0"/>
                        </a:spcBef>
                        <a:spcAft>
                          <a:spcPts val="0"/>
                        </a:spcAft>
                      </a:pPr>
                      <a:r>
                        <a:rPr lang="en-US" sz="1600">
                          <a:effectLst/>
                        </a:rPr>
                        <a:t>object</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12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144931364"/>
                  </a:ext>
                </a:extLst>
              </a:tr>
            </a:tbl>
          </a:graphicData>
        </a:graphic>
      </p:graphicFrame>
    </p:spTree>
    <p:extLst>
      <p:ext uri="{BB962C8B-B14F-4D97-AF65-F5344CB8AC3E}">
        <p14:creationId xmlns:p14="http://schemas.microsoft.com/office/powerpoint/2010/main" val="91336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About the dataset – </a:t>
            </a:r>
          </a:p>
          <a:p>
            <a:r>
              <a:rPr lang="en-IN" sz="4000" dirty="0"/>
              <a:t>Missing Values &amp; Redundant Columns</a:t>
            </a:r>
            <a:endParaRPr lang="en-US" sz="4000" dirty="0"/>
          </a:p>
        </p:txBody>
      </p:sp>
      <p:graphicFrame>
        <p:nvGraphicFramePr>
          <p:cNvPr id="2" name="Table 1"/>
          <p:cNvGraphicFramePr>
            <a:graphicFrameLocks noGrp="1"/>
          </p:cNvGraphicFramePr>
          <p:nvPr>
            <p:extLst>
              <p:ext uri="{D42A27DB-BD31-4B8C-83A1-F6EECF244321}">
                <p14:modId xmlns:p14="http://schemas.microsoft.com/office/powerpoint/2010/main" val="2175435063"/>
              </p:ext>
            </p:extLst>
          </p:nvPr>
        </p:nvGraphicFramePr>
        <p:xfrm>
          <a:off x="533404" y="1792430"/>
          <a:ext cx="8153401" cy="2093770"/>
        </p:xfrm>
        <a:graphic>
          <a:graphicData uri="http://schemas.openxmlformats.org/drawingml/2006/table">
            <a:tbl>
              <a:tblPr firstRow="1" firstCol="1">
                <a:tableStyleId>{5C22544A-7EE6-4342-B048-85BDC9FD1C3A}</a:tableStyleId>
              </a:tblPr>
              <a:tblGrid>
                <a:gridCol w="2018937">
                  <a:extLst>
                    <a:ext uri="{9D8B030D-6E8A-4147-A177-3AD203B41FA5}">
                      <a16:colId xmlns:a16="http://schemas.microsoft.com/office/drawing/2014/main" val="2110435357"/>
                    </a:ext>
                  </a:extLst>
                </a:gridCol>
                <a:gridCol w="1941286">
                  <a:extLst>
                    <a:ext uri="{9D8B030D-6E8A-4147-A177-3AD203B41FA5}">
                      <a16:colId xmlns:a16="http://schemas.microsoft.com/office/drawing/2014/main" val="1895575903"/>
                    </a:ext>
                  </a:extLst>
                </a:gridCol>
                <a:gridCol w="2096589">
                  <a:extLst>
                    <a:ext uri="{9D8B030D-6E8A-4147-A177-3AD203B41FA5}">
                      <a16:colId xmlns:a16="http://schemas.microsoft.com/office/drawing/2014/main" val="2257136367"/>
                    </a:ext>
                  </a:extLst>
                </a:gridCol>
                <a:gridCol w="2096589">
                  <a:extLst>
                    <a:ext uri="{9D8B030D-6E8A-4147-A177-3AD203B41FA5}">
                      <a16:colId xmlns:a16="http://schemas.microsoft.com/office/drawing/2014/main" val="1843291552"/>
                    </a:ext>
                  </a:extLst>
                </a:gridCol>
              </a:tblGrid>
              <a:tr h="418754">
                <a:tc>
                  <a:txBody>
                    <a:bodyPr/>
                    <a:lstStyle/>
                    <a:p>
                      <a:pPr marL="0" marR="0" algn="ctr">
                        <a:lnSpc>
                          <a:spcPct val="107000"/>
                        </a:lnSpc>
                        <a:spcBef>
                          <a:spcPts val="0"/>
                        </a:spcBef>
                        <a:spcAft>
                          <a:spcPts val="0"/>
                        </a:spcAft>
                      </a:pPr>
                      <a:r>
                        <a:rPr lang="en-US" sz="1200">
                          <a:effectLst/>
                        </a:rPr>
                        <a:t>Variable 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Number of missing values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Percentage of missing values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Imputation Method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88961191"/>
                  </a:ext>
                </a:extLst>
              </a:tr>
              <a:tr h="418754">
                <a:tc>
                  <a:txBody>
                    <a:bodyPr/>
                    <a:lstStyle/>
                    <a:p>
                      <a:pPr marL="0" marR="0" algn="ctr">
                        <a:lnSpc>
                          <a:spcPct val="107000"/>
                        </a:lnSpc>
                        <a:spcBef>
                          <a:spcPts val="0"/>
                        </a:spcBef>
                        <a:spcAft>
                          <a:spcPts val="0"/>
                        </a:spcAft>
                      </a:pPr>
                      <a:r>
                        <a:rPr lang="en-US" sz="1200">
                          <a:effectLst/>
                        </a:rPr>
                        <a:t>children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0.003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Median</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115007660"/>
                  </a:ext>
                </a:extLst>
              </a:tr>
              <a:tr h="418754">
                <a:tc>
                  <a:txBody>
                    <a:bodyPr/>
                    <a:lstStyle/>
                    <a:p>
                      <a:pPr marL="0" marR="0" algn="ctr">
                        <a:lnSpc>
                          <a:spcPct val="107000"/>
                        </a:lnSpc>
                        <a:spcBef>
                          <a:spcPts val="0"/>
                        </a:spcBef>
                        <a:spcAft>
                          <a:spcPts val="0"/>
                        </a:spcAft>
                      </a:pPr>
                      <a:r>
                        <a:rPr lang="en-US" sz="1200">
                          <a:effectLst/>
                        </a:rPr>
                        <a:t>country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488</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0.40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Mode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700270012"/>
                  </a:ext>
                </a:extLst>
              </a:tr>
              <a:tr h="418754">
                <a:tc>
                  <a:txBody>
                    <a:bodyPr/>
                    <a:lstStyle/>
                    <a:p>
                      <a:pPr marL="0" marR="0" algn="ctr">
                        <a:lnSpc>
                          <a:spcPct val="107000"/>
                        </a:lnSpc>
                        <a:spcBef>
                          <a:spcPts val="0"/>
                        </a:spcBef>
                        <a:spcAft>
                          <a:spcPts val="0"/>
                        </a:spcAft>
                      </a:pPr>
                      <a:r>
                        <a:rPr lang="en-US" sz="1200">
                          <a:effectLst/>
                        </a:rPr>
                        <a:t>agent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16340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13.6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Mode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365333284"/>
                  </a:ext>
                </a:extLst>
              </a:tr>
              <a:tr h="418754">
                <a:tc>
                  <a:txBody>
                    <a:bodyPr/>
                    <a:lstStyle/>
                    <a:p>
                      <a:pPr marL="0" marR="0" algn="ctr">
                        <a:lnSpc>
                          <a:spcPct val="107000"/>
                        </a:lnSpc>
                        <a:spcBef>
                          <a:spcPts val="0"/>
                        </a:spcBef>
                        <a:spcAft>
                          <a:spcPts val="0"/>
                        </a:spcAft>
                      </a:pPr>
                      <a:r>
                        <a:rPr lang="en-US" sz="1200">
                          <a:effectLst/>
                        </a:rPr>
                        <a:t>company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112593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94.3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Drop</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50750028"/>
                  </a:ext>
                </a:extLst>
              </a:tr>
            </a:tbl>
          </a:graphicData>
        </a:graphic>
      </p:graphicFrame>
      <p:sp>
        <p:nvSpPr>
          <p:cNvPr id="3" name="Rectangle 2"/>
          <p:cNvSpPr/>
          <p:nvPr/>
        </p:nvSpPr>
        <p:spPr>
          <a:xfrm>
            <a:off x="533400" y="4343404"/>
            <a:ext cx="8153400" cy="646331"/>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The variables </a:t>
            </a:r>
            <a:r>
              <a:rPr lang="en-US" dirty="0" err="1">
                <a:solidFill>
                  <a:srgbClr val="000000"/>
                </a:solidFill>
                <a:latin typeface="Times New Roman" panose="02020603050405020304" pitchFamily="18" charset="0"/>
                <a:ea typeface="Times New Roman" panose="02020603050405020304" pitchFamily="18" charset="0"/>
              </a:rPr>
              <a:t>Is_canceled</a:t>
            </a:r>
            <a:r>
              <a:rPr lang="en-US" dirty="0">
                <a:solidFill>
                  <a:srgbClr val="000000"/>
                </a:solidFill>
                <a:latin typeface="Times New Roman" panose="02020603050405020304" pitchFamily="18" charset="0"/>
                <a:ea typeface="Times New Roman" panose="02020603050405020304" pitchFamily="18" charset="0"/>
              </a:rPr>
              <a:t> &amp; </a:t>
            </a:r>
            <a:r>
              <a:rPr lang="en-US" dirty="0" err="1">
                <a:solidFill>
                  <a:srgbClr val="000000"/>
                </a:solidFill>
                <a:latin typeface="Times New Roman" panose="02020603050405020304" pitchFamily="18" charset="0"/>
                <a:ea typeface="Times New Roman" panose="02020603050405020304" pitchFamily="18" charset="0"/>
              </a:rPr>
              <a:t>Reservation_status</a:t>
            </a:r>
            <a:r>
              <a:rPr lang="en-US" dirty="0">
                <a:solidFill>
                  <a:srgbClr val="000000"/>
                </a:solidFill>
                <a:latin typeface="Times New Roman" panose="02020603050405020304" pitchFamily="18" charset="0"/>
                <a:ea typeface="Times New Roman" panose="02020603050405020304" pitchFamily="18" charset="0"/>
              </a:rPr>
              <a:t> Both the variables have same kind of information hence we are dropping </a:t>
            </a:r>
            <a:r>
              <a:rPr lang="en-US" dirty="0" err="1">
                <a:solidFill>
                  <a:srgbClr val="000000"/>
                </a:solidFill>
                <a:latin typeface="Times New Roman" panose="02020603050405020304" pitchFamily="18" charset="0"/>
                <a:ea typeface="Times New Roman" panose="02020603050405020304" pitchFamily="18" charset="0"/>
              </a:rPr>
              <a:t>Reservation_status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51360760"/>
              </p:ext>
            </p:extLst>
          </p:nvPr>
        </p:nvGraphicFramePr>
        <p:xfrm>
          <a:off x="533400" y="5105400"/>
          <a:ext cx="6781800" cy="1295400"/>
        </p:xfrm>
        <a:graphic>
          <a:graphicData uri="http://schemas.openxmlformats.org/drawingml/2006/table">
            <a:tbl>
              <a:tblPr firstRow="1" firstCol="1">
                <a:tableStyleId>{5C22544A-7EE6-4342-B048-85BDC9FD1C3A}</a:tableStyleId>
              </a:tblPr>
              <a:tblGrid>
                <a:gridCol w="2260600">
                  <a:extLst>
                    <a:ext uri="{9D8B030D-6E8A-4147-A177-3AD203B41FA5}">
                      <a16:colId xmlns:a16="http://schemas.microsoft.com/office/drawing/2014/main" val="2334346187"/>
                    </a:ext>
                  </a:extLst>
                </a:gridCol>
                <a:gridCol w="2260600">
                  <a:extLst>
                    <a:ext uri="{9D8B030D-6E8A-4147-A177-3AD203B41FA5}">
                      <a16:colId xmlns:a16="http://schemas.microsoft.com/office/drawing/2014/main" val="3310550567"/>
                    </a:ext>
                  </a:extLst>
                </a:gridCol>
                <a:gridCol w="2260600">
                  <a:extLst>
                    <a:ext uri="{9D8B030D-6E8A-4147-A177-3AD203B41FA5}">
                      <a16:colId xmlns:a16="http://schemas.microsoft.com/office/drawing/2014/main" val="2061246385"/>
                    </a:ext>
                  </a:extLst>
                </a:gridCol>
              </a:tblGrid>
              <a:tr h="431800">
                <a:tc>
                  <a:txBody>
                    <a:bodyPr/>
                    <a:lstStyle/>
                    <a:p>
                      <a:pPr marL="0" marR="0" algn="ctr">
                        <a:lnSpc>
                          <a:spcPct val="107000"/>
                        </a:lnSpc>
                        <a:spcBef>
                          <a:spcPts val="0"/>
                        </a:spcBef>
                        <a:spcAft>
                          <a:spcPts val="0"/>
                        </a:spcAft>
                      </a:pPr>
                      <a:r>
                        <a:rPr lang="en-US" sz="1200">
                          <a:effectLst/>
                        </a:rPr>
                        <a:t>Is_canceled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Count of classes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Percentage of classes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73675285"/>
                  </a:ext>
                </a:extLst>
              </a:tr>
              <a:tr h="431800">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75166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62.95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618846655"/>
                  </a:ext>
                </a:extLst>
              </a:tr>
              <a:tr h="431800">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44224</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37.04</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088194515"/>
                  </a:ext>
                </a:extLst>
              </a:tr>
            </a:tbl>
          </a:graphicData>
        </a:graphic>
      </p:graphicFrame>
      <p:sp>
        <p:nvSpPr>
          <p:cNvPr id="4" name="Rectangle 3"/>
          <p:cNvSpPr/>
          <p:nvPr/>
        </p:nvSpPr>
        <p:spPr>
          <a:xfrm>
            <a:off x="1182177" y="6400800"/>
            <a:ext cx="7847116" cy="388696"/>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Here 0 represents no cancellation and 1 represents booking cancelled / No show</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618B4ACA-3765-2954-B1F7-FD8B1BE74F9E}"/>
              </a:ext>
            </a:extLst>
          </p:cNvPr>
          <p:cNvPicPr>
            <a:picLocks noChangeAspect="1"/>
          </p:cNvPicPr>
          <p:nvPr/>
        </p:nvPicPr>
        <p:blipFill>
          <a:blip r:embed="rId2"/>
          <a:stretch>
            <a:fillRect/>
          </a:stretch>
        </p:blipFill>
        <p:spPr>
          <a:xfrm>
            <a:off x="7357016" y="4864162"/>
            <a:ext cx="1679369" cy="1647073"/>
          </a:xfrm>
          <a:prstGeom prst="rect">
            <a:avLst/>
          </a:prstGeom>
        </p:spPr>
      </p:pic>
    </p:spTree>
    <p:extLst>
      <p:ext uri="{BB962C8B-B14F-4D97-AF65-F5344CB8AC3E}">
        <p14:creationId xmlns:p14="http://schemas.microsoft.com/office/powerpoint/2010/main" val="347090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Univariate Analysis</a:t>
            </a:r>
            <a:endParaRPr lang="en-US" sz="4000" dirty="0"/>
          </a:p>
        </p:txBody>
      </p:sp>
      <p:sp>
        <p:nvSpPr>
          <p:cNvPr id="2" name="Rectangle 1"/>
          <p:cNvSpPr/>
          <p:nvPr/>
        </p:nvSpPr>
        <p:spPr>
          <a:xfrm>
            <a:off x="450984" y="1524004"/>
            <a:ext cx="2648995"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398144" y="1931866"/>
            <a:ext cx="3902630" cy="1153160"/>
          </a:xfrm>
          <a:prstGeom prst="rect">
            <a:avLst/>
          </a:prstGeom>
        </p:spPr>
      </p:pic>
      <p:sp>
        <p:nvSpPr>
          <p:cNvPr id="3" name="Rectangle 2"/>
          <p:cNvSpPr/>
          <p:nvPr/>
        </p:nvSpPr>
        <p:spPr>
          <a:xfrm>
            <a:off x="5176843" y="1461912"/>
            <a:ext cx="2046586"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9" name="Picture 8"/>
          <p:cNvPicPr/>
          <p:nvPr/>
        </p:nvPicPr>
        <p:blipFill>
          <a:blip r:embed="rId3"/>
          <a:stretch>
            <a:fillRect/>
          </a:stretch>
        </p:blipFill>
        <p:spPr>
          <a:xfrm>
            <a:off x="4884069" y="1907326"/>
            <a:ext cx="3642881" cy="1177700"/>
          </a:xfrm>
          <a:prstGeom prst="rect">
            <a:avLst/>
          </a:prstGeom>
        </p:spPr>
      </p:pic>
      <p:sp>
        <p:nvSpPr>
          <p:cNvPr id="10" name="Rectangle 9"/>
          <p:cNvSpPr/>
          <p:nvPr/>
        </p:nvSpPr>
        <p:spPr>
          <a:xfrm>
            <a:off x="533404" y="4030907"/>
            <a:ext cx="3333157"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11" name="Picture 10"/>
          <p:cNvPicPr/>
          <p:nvPr/>
        </p:nvPicPr>
        <p:blipFill>
          <a:blip r:embed="rId4"/>
          <a:stretch>
            <a:fillRect/>
          </a:stretch>
        </p:blipFill>
        <p:spPr>
          <a:xfrm>
            <a:off x="394719" y="4419603"/>
            <a:ext cx="3849794" cy="1367155"/>
          </a:xfrm>
          <a:prstGeom prst="rect">
            <a:avLst/>
          </a:prstGeom>
        </p:spPr>
      </p:pic>
      <p:sp>
        <p:nvSpPr>
          <p:cNvPr id="12" name="Rectangle 11"/>
          <p:cNvSpPr/>
          <p:nvPr/>
        </p:nvSpPr>
        <p:spPr>
          <a:xfrm>
            <a:off x="5176847" y="4030907"/>
            <a:ext cx="3534173"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arrival_date_month</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13" name="Picture 12"/>
          <p:cNvPicPr/>
          <p:nvPr/>
        </p:nvPicPr>
        <p:blipFill>
          <a:blip r:embed="rId5"/>
          <a:stretch>
            <a:fillRect/>
          </a:stretch>
        </p:blipFill>
        <p:spPr>
          <a:xfrm>
            <a:off x="4854959" y="4419604"/>
            <a:ext cx="3964769" cy="1367155"/>
          </a:xfrm>
          <a:prstGeom prst="rect">
            <a:avLst/>
          </a:prstGeom>
        </p:spPr>
      </p:pic>
      <p:pic>
        <p:nvPicPr>
          <p:cNvPr id="5" name="Picture 4">
            <a:extLst>
              <a:ext uri="{FF2B5EF4-FFF2-40B4-BE49-F238E27FC236}">
                <a16:creationId xmlns:a16="http://schemas.microsoft.com/office/drawing/2014/main" id="{E5551995-B8FB-7080-1A71-43DB2C0BD58B}"/>
              </a:ext>
            </a:extLst>
          </p:cNvPr>
          <p:cNvPicPr>
            <a:picLocks noChangeAspect="1"/>
          </p:cNvPicPr>
          <p:nvPr/>
        </p:nvPicPr>
        <p:blipFill>
          <a:blip r:embed="rId6"/>
          <a:stretch>
            <a:fillRect/>
          </a:stretch>
        </p:blipFill>
        <p:spPr>
          <a:xfrm>
            <a:off x="269851" y="3259058"/>
            <a:ext cx="4585104" cy="451144"/>
          </a:xfrm>
          <a:prstGeom prst="rect">
            <a:avLst/>
          </a:prstGeom>
        </p:spPr>
      </p:pic>
      <p:pic>
        <p:nvPicPr>
          <p:cNvPr id="18" name="Picture 17">
            <a:extLst>
              <a:ext uri="{FF2B5EF4-FFF2-40B4-BE49-F238E27FC236}">
                <a16:creationId xmlns:a16="http://schemas.microsoft.com/office/drawing/2014/main" id="{B940CE17-06F2-C133-0BCD-306382AA81EE}"/>
              </a:ext>
            </a:extLst>
          </p:cNvPr>
          <p:cNvPicPr>
            <a:picLocks noChangeAspect="1"/>
          </p:cNvPicPr>
          <p:nvPr/>
        </p:nvPicPr>
        <p:blipFill>
          <a:blip r:embed="rId7"/>
          <a:stretch>
            <a:fillRect/>
          </a:stretch>
        </p:blipFill>
        <p:spPr>
          <a:xfrm>
            <a:off x="533400" y="5820966"/>
            <a:ext cx="3937202" cy="927148"/>
          </a:xfrm>
          <a:prstGeom prst="rect">
            <a:avLst/>
          </a:prstGeom>
        </p:spPr>
      </p:pic>
      <p:pic>
        <p:nvPicPr>
          <p:cNvPr id="20" name="Picture 19">
            <a:extLst>
              <a:ext uri="{FF2B5EF4-FFF2-40B4-BE49-F238E27FC236}">
                <a16:creationId xmlns:a16="http://schemas.microsoft.com/office/drawing/2014/main" id="{4A0FADCB-17FF-8672-D870-4CD97513EF22}"/>
              </a:ext>
            </a:extLst>
          </p:cNvPr>
          <p:cNvPicPr>
            <a:picLocks noChangeAspect="1"/>
          </p:cNvPicPr>
          <p:nvPr/>
        </p:nvPicPr>
        <p:blipFill>
          <a:blip r:embed="rId8"/>
          <a:stretch>
            <a:fillRect/>
          </a:stretch>
        </p:blipFill>
        <p:spPr>
          <a:xfrm>
            <a:off x="5041415" y="3156367"/>
            <a:ext cx="3939158" cy="656526"/>
          </a:xfrm>
          <a:prstGeom prst="rect">
            <a:avLst/>
          </a:prstGeom>
        </p:spPr>
      </p:pic>
      <p:pic>
        <p:nvPicPr>
          <p:cNvPr id="22" name="Picture 21">
            <a:extLst>
              <a:ext uri="{FF2B5EF4-FFF2-40B4-BE49-F238E27FC236}">
                <a16:creationId xmlns:a16="http://schemas.microsoft.com/office/drawing/2014/main" id="{8D82E4B8-0DB0-6DDC-1D78-50A63F527E13}"/>
              </a:ext>
            </a:extLst>
          </p:cNvPr>
          <p:cNvPicPr>
            <a:picLocks noChangeAspect="1"/>
          </p:cNvPicPr>
          <p:nvPr/>
        </p:nvPicPr>
        <p:blipFill>
          <a:blip r:embed="rId9"/>
          <a:stretch>
            <a:fillRect/>
          </a:stretch>
        </p:blipFill>
        <p:spPr>
          <a:xfrm>
            <a:off x="4851500" y="5918124"/>
            <a:ext cx="4184865" cy="533427"/>
          </a:xfrm>
          <a:prstGeom prst="rect">
            <a:avLst/>
          </a:prstGeom>
        </p:spPr>
      </p:pic>
    </p:spTree>
    <p:extLst>
      <p:ext uri="{BB962C8B-B14F-4D97-AF65-F5344CB8AC3E}">
        <p14:creationId xmlns:p14="http://schemas.microsoft.com/office/powerpoint/2010/main" val="215667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Univariate Analysis</a:t>
            </a:r>
            <a:endParaRPr lang="en-US" sz="4000" dirty="0"/>
          </a:p>
        </p:txBody>
      </p:sp>
      <p:sp>
        <p:nvSpPr>
          <p:cNvPr id="20" name="Rectangle 19"/>
          <p:cNvSpPr/>
          <p:nvPr/>
        </p:nvSpPr>
        <p:spPr>
          <a:xfrm>
            <a:off x="5410200" y="1526988"/>
            <a:ext cx="2196050"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‘country’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4259895583"/>
              </p:ext>
            </p:extLst>
          </p:nvPr>
        </p:nvGraphicFramePr>
        <p:xfrm>
          <a:off x="5257799" y="1946168"/>
          <a:ext cx="3654426" cy="1513777"/>
        </p:xfrm>
        <a:graphic>
          <a:graphicData uri="http://schemas.openxmlformats.org/drawingml/2006/table">
            <a:tbl>
              <a:tblPr firstRow="1" firstCol="1" bandRow="1">
                <a:tableStyleId>{5C22544A-7EE6-4342-B048-85BDC9FD1C3A}</a:tableStyleId>
              </a:tblPr>
              <a:tblGrid>
                <a:gridCol w="1447801">
                  <a:extLst>
                    <a:ext uri="{9D8B030D-6E8A-4147-A177-3AD203B41FA5}">
                      <a16:colId xmlns:a16="http://schemas.microsoft.com/office/drawing/2014/main" val="1163385041"/>
                    </a:ext>
                  </a:extLst>
                </a:gridCol>
                <a:gridCol w="924254">
                  <a:extLst>
                    <a:ext uri="{9D8B030D-6E8A-4147-A177-3AD203B41FA5}">
                      <a16:colId xmlns:a16="http://schemas.microsoft.com/office/drawing/2014/main" val="3551893395"/>
                    </a:ext>
                  </a:extLst>
                </a:gridCol>
                <a:gridCol w="1282371">
                  <a:extLst>
                    <a:ext uri="{9D8B030D-6E8A-4147-A177-3AD203B41FA5}">
                      <a16:colId xmlns:a16="http://schemas.microsoft.com/office/drawing/2014/main" val="2098584728"/>
                    </a:ext>
                  </a:extLst>
                </a:gridCol>
              </a:tblGrid>
              <a:tr h="0">
                <a:tc>
                  <a:txBody>
                    <a:bodyPr/>
                    <a:lstStyle/>
                    <a:p>
                      <a:pPr marL="0" marR="0" algn="ctr">
                        <a:lnSpc>
                          <a:spcPct val="107000"/>
                        </a:lnSpc>
                        <a:spcBef>
                          <a:spcPts val="0"/>
                        </a:spcBef>
                        <a:spcAft>
                          <a:spcPts val="0"/>
                        </a:spcAft>
                      </a:pPr>
                      <a:r>
                        <a:rPr lang="en-IN" sz="1200">
                          <a:effectLst/>
                        </a:rPr>
                        <a:t>Major Class in the ‘country’ variable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Abbreviation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Percentage of counts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063094089"/>
                  </a:ext>
                </a:extLst>
              </a:tr>
              <a:tr h="0">
                <a:tc>
                  <a:txBody>
                    <a:bodyPr/>
                    <a:lstStyle/>
                    <a:p>
                      <a:pPr marL="0" marR="0" algn="ctr">
                        <a:lnSpc>
                          <a:spcPct val="107000"/>
                        </a:lnSpc>
                        <a:spcBef>
                          <a:spcPts val="0"/>
                        </a:spcBef>
                        <a:spcAft>
                          <a:spcPts val="0"/>
                        </a:spcAft>
                      </a:pPr>
                      <a:r>
                        <a:rPr lang="en-IN" sz="1200">
                          <a:effectLst/>
                        </a:rPr>
                        <a:t>PRT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Portugal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41.107295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020842112"/>
                  </a:ext>
                </a:extLst>
              </a:tr>
              <a:tr h="0">
                <a:tc>
                  <a:txBody>
                    <a:bodyPr/>
                    <a:lstStyle/>
                    <a:p>
                      <a:pPr marL="0" marR="0" algn="ctr">
                        <a:lnSpc>
                          <a:spcPct val="107000"/>
                        </a:lnSpc>
                        <a:spcBef>
                          <a:spcPts val="0"/>
                        </a:spcBef>
                        <a:spcAft>
                          <a:spcPts val="0"/>
                        </a:spcAft>
                      </a:pPr>
                      <a:r>
                        <a:rPr lang="en-IN" sz="1200" dirty="0">
                          <a:effectLst/>
                        </a:rPr>
                        <a:t>GBR</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Great Britain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10.159142</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49966110"/>
                  </a:ext>
                </a:extLst>
              </a:tr>
              <a:tr h="0">
                <a:tc>
                  <a:txBody>
                    <a:bodyPr/>
                    <a:lstStyle/>
                    <a:p>
                      <a:pPr marL="0" marR="0" algn="ctr">
                        <a:lnSpc>
                          <a:spcPct val="107000"/>
                        </a:lnSpc>
                        <a:spcBef>
                          <a:spcPts val="0"/>
                        </a:spcBef>
                        <a:spcAft>
                          <a:spcPts val="0"/>
                        </a:spcAft>
                      </a:pPr>
                      <a:r>
                        <a:rPr lang="en-IN" sz="1200" dirty="0">
                          <a:effectLst/>
                        </a:rPr>
                        <a:t>FRA</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France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8.723511</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15320135"/>
                  </a:ext>
                </a:extLst>
              </a:tr>
              <a:tr h="0">
                <a:tc>
                  <a:txBody>
                    <a:bodyPr/>
                    <a:lstStyle/>
                    <a:p>
                      <a:pPr marL="0" marR="0" algn="ctr">
                        <a:lnSpc>
                          <a:spcPct val="107000"/>
                        </a:lnSpc>
                        <a:spcBef>
                          <a:spcPts val="0"/>
                        </a:spcBef>
                        <a:spcAft>
                          <a:spcPts val="0"/>
                        </a:spcAft>
                      </a:pPr>
                      <a:r>
                        <a:rPr lang="en-IN" sz="1200">
                          <a:effectLst/>
                        </a:rPr>
                        <a:t>ESP</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Spain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7.176480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002132560"/>
                  </a:ext>
                </a:extLst>
              </a:tr>
              <a:tr h="0">
                <a:tc>
                  <a:txBody>
                    <a:bodyPr/>
                    <a:lstStyle/>
                    <a:p>
                      <a:pPr marL="0" marR="0" algn="ctr">
                        <a:lnSpc>
                          <a:spcPct val="107000"/>
                        </a:lnSpc>
                        <a:spcBef>
                          <a:spcPts val="0"/>
                        </a:spcBef>
                        <a:spcAft>
                          <a:spcPts val="0"/>
                        </a:spcAft>
                      </a:pPr>
                      <a:r>
                        <a:rPr lang="en-IN" sz="1200">
                          <a:effectLst/>
                        </a:rPr>
                        <a:t>DEU</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Germany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6.103526</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38104064"/>
                  </a:ext>
                </a:extLst>
              </a:tr>
            </a:tbl>
          </a:graphicData>
        </a:graphic>
      </p:graphicFrame>
      <p:sp>
        <p:nvSpPr>
          <p:cNvPr id="23" name="Rectangle 22"/>
          <p:cNvSpPr/>
          <p:nvPr/>
        </p:nvSpPr>
        <p:spPr>
          <a:xfrm>
            <a:off x="457200" y="1524000"/>
            <a:ext cx="3016788"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market_segment</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1981648656"/>
              </p:ext>
            </p:extLst>
          </p:nvPr>
        </p:nvGraphicFramePr>
        <p:xfrm>
          <a:off x="387778" y="1933892"/>
          <a:ext cx="3902630" cy="1496505"/>
        </p:xfrm>
        <a:graphic>
          <a:graphicData uri="http://schemas.openxmlformats.org/drawingml/2006/table">
            <a:tbl>
              <a:tblPr firstRow="1" firstCol="1" bandRow="1">
                <a:tableStyleId>{5C22544A-7EE6-4342-B048-85BDC9FD1C3A}</a:tableStyleId>
              </a:tblPr>
              <a:tblGrid>
                <a:gridCol w="1502229">
                  <a:extLst>
                    <a:ext uri="{9D8B030D-6E8A-4147-A177-3AD203B41FA5}">
                      <a16:colId xmlns:a16="http://schemas.microsoft.com/office/drawing/2014/main" val="2179898725"/>
                    </a:ext>
                  </a:extLst>
                </a:gridCol>
                <a:gridCol w="2400401">
                  <a:extLst>
                    <a:ext uri="{9D8B030D-6E8A-4147-A177-3AD203B41FA5}">
                      <a16:colId xmlns:a16="http://schemas.microsoft.com/office/drawing/2014/main" val="2566053817"/>
                    </a:ext>
                  </a:extLst>
                </a:gridCol>
              </a:tblGrid>
              <a:tr h="0">
                <a:tc>
                  <a:txBody>
                    <a:bodyPr/>
                    <a:lstStyle/>
                    <a:p>
                      <a:pPr marL="0" marR="0">
                        <a:lnSpc>
                          <a:spcPct val="107000"/>
                        </a:lnSpc>
                        <a:spcBef>
                          <a:spcPts val="0"/>
                        </a:spcBef>
                        <a:spcAft>
                          <a:spcPts val="0"/>
                        </a:spcAft>
                      </a:pPr>
                      <a:r>
                        <a:rPr lang="en-IN" sz="1200">
                          <a:effectLst/>
                        </a:rPr>
                        <a:t>Online TA</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47.304632</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558835984"/>
                  </a:ext>
                </a:extLst>
              </a:tr>
              <a:tr h="88058">
                <a:tc>
                  <a:txBody>
                    <a:bodyPr/>
                    <a:lstStyle/>
                    <a:p>
                      <a:pPr marL="0" marR="0">
                        <a:lnSpc>
                          <a:spcPct val="107000"/>
                        </a:lnSpc>
                        <a:spcBef>
                          <a:spcPts val="0"/>
                        </a:spcBef>
                        <a:spcAft>
                          <a:spcPts val="0"/>
                        </a:spcAft>
                      </a:pPr>
                      <a:r>
                        <a:rPr lang="en-IN" sz="1200" dirty="0">
                          <a:effectLst/>
                        </a:rPr>
                        <a:t>Offline TA/TO</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20.285619</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948355500"/>
                  </a:ext>
                </a:extLst>
              </a:tr>
              <a:tr h="0">
                <a:tc>
                  <a:txBody>
                    <a:bodyPr/>
                    <a:lstStyle/>
                    <a:p>
                      <a:pPr marL="0" marR="0">
                        <a:lnSpc>
                          <a:spcPct val="107000"/>
                        </a:lnSpc>
                        <a:spcBef>
                          <a:spcPts val="0"/>
                        </a:spcBef>
                        <a:spcAft>
                          <a:spcPts val="0"/>
                        </a:spcAft>
                      </a:pPr>
                      <a:r>
                        <a:rPr lang="en-IN" sz="1200" dirty="0">
                          <a:effectLst/>
                        </a:rPr>
                        <a:t>Groups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16.593517</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185814099"/>
                  </a:ext>
                </a:extLst>
              </a:tr>
              <a:tr h="88058">
                <a:tc>
                  <a:txBody>
                    <a:bodyPr/>
                    <a:lstStyle/>
                    <a:p>
                      <a:pPr marL="0" marR="0">
                        <a:lnSpc>
                          <a:spcPct val="107000"/>
                        </a:lnSpc>
                        <a:spcBef>
                          <a:spcPts val="0"/>
                        </a:spcBef>
                        <a:spcAft>
                          <a:spcPts val="0"/>
                        </a:spcAft>
                      </a:pPr>
                      <a:r>
                        <a:rPr lang="en-IN" sz="1200">
                          <a:effectLst/>
                        </a:rPr>
                        <a:t>Direct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dirty="0">
                          <a:effectLst/>
                        </a:rPr>
                        <a:t>10.558673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878881554"/>
                  </a:ext>
                </a:extLst>
              </a:tr>
              <a:tr h="88058">
                <a:tc>
                  <a:txBody>
                    <a:bodyPr/>
                    <a:lstStyle/>
                    <a:p>
                      <a:pPr marL="0" marR="0">
                        <a:lnSpc>
                          <a:spcPct val="107000"/>
                        </a:lnSpc>
                        <a:spcBef>
                          <a:spcPts val="0"/>
                        </a:spcBef>
                        <a:spcAft>
                          <a:spcPts val="0"/>
                        </a:spcAft>
                      </a:pPr>
                      <a:r>
                        <a:rPr lang="en-IN" sz="1200" dirty="0">
                          <a:effectLst/>
                        </a:rPr>
                        <a:t>Corporate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4.435045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650456938"/>
                  </a:ext>
                </a:extLst>
              </a:tr>
              <a:tr h="88058">
                <a:tc>
                  <a:txBody>
                    <a:bodyPr/>
                    <a:lstStyle/>
                    <a:p>
                      <a:pPr marL="0" marR="0">
                        <a:lnSpc>
                          <a:spcPct val="107000"/>
                        </a:lnSpc>
                        <a:spcBef>
                          <a:spcPts val="0"/>
                        </a:spcBef>
                        <a:spcAft>
                          <a:spcPts val="0"/>
                        </a:spcAft>
                      </a:pPr>
                      <a:r>
                        <a:rPr lang="en-IN" sz="1200" dirty="0">
                          <a:effectLst/>
                        </a:rPr>
                        <a:t>Complementary</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0.622330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3571283"/>
                  </a:ext>
                </a:extLst>
              </a:tr>
              <a:tr h="88058">
                <a:tc>
                  <a:txBody>
                    <a:bodyPr/>
                    <a:lstStyle/>
                    <a:p>
                      <a:pPr marL="0" marR="0">
                        <a:lnSpc>
                          <a:spcPct val="107000"/>
                        </a:lnSpc>
                        <a:spcBef>
                          <a:spcPts val="0"/>
                        </a:spcBef>
                        <a:spcAft>
                          <a:spcPts val="0"/>
                        </a:spcAft>
                      </a:pPr>
                      <a:r>
                        <a:rPr lang="en-IN" sz="1200" dirty="0">
                          <a:effectLst/>
                        </a:rPr>
                        <a:t>Aviation</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0.198509</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463997"/>
                  </a:ext>
                </a:extLst>
              </a:tr>
              <a:tr h="88058">
                <a:tc>
                  <a:txBody>
                    <a:bodyPr/>
                    <a:lstStyle/>
                    <a:p>
                      <a:pPr marL="0" marR="0">
                        <a:lnSpc>
                          <a:spcPct val="107000"/>
                        </a:lnSpc>
                        <a:spcBef>
                          <a:spcPts val="0"/>
                        </a:spcBef>
                        <a:spcAft>
                          <a:spcPts val="0"/>
                        </a:spcAft>
                      </a:pPr>
                      <a:r>
                        <a:rPr lang="en-IN" sz="1200">
                          <a:effectLst/>
                        </a:rPr>
                        <a:t>Undefined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dirty="0">
                          <a:effectLst/>
                        </a:rPr>
                        <a:t>0.001675</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670550433"/>
                  </a:ext>
                </a:extLst>
              </a:tr>
            </a:tbl>
          </a:graphicData>
        </a:graphic>
      </p:graphicFrame>
      <p:sp>
        <p:nvSpPr>
          <p:cNvPr id="26" name="Rectangle 25"/>
          <p:cNvSpPr/>
          <p:nvPr/>
        </p:nvSpPr>
        <p:spPr>
          <a:xfrm>
            <a:off x="2717894" y="4232534"/>
            <a:ext cx="3145028"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is_repeated_guest</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28" name="Picture 27"/>
          <p:cNvPicPr/>
          <p:nvPr/>
        </p:nvPicPr>
        <p:blipFill>
          <a:blip r:embed="rId2"/>
          <a:stretch>
            <a:fillRect/>
          </a:stretch>
        </p:blipFill>
        <p:spPr>
          <a:xfrm>
            <a:off x="535407" y="4606678"/>
            <a:ext cx="3881639" cy="2251325"/>
          </a:xfrm>
          <a:prstGeom prst="rect">
            <a:avLst/>
          </a:prstGeom>
        </p:spPr>
      </p:pic>
      <p:sp>
        <p:nvSpPr>
          <p:cNvPr id="2" name="TextBox 1"/>
          <p:cNvSpPr txBox="1"/>
          <p:nvPr/>
        </p:nvSpPr>
        <p:spPr>
          <a:xfrm>
            <a:off x="4973210" y="3542300"/>
            <a:ext cx="4153684" cy="553998"/>
          </a:xfrm>
          <a:prstGeom prst="rect">
            <a:avLst/>
          </a:prstGeom>
          <a:noFill/>
        </p:spPr>
        <p:txBody>
          <a:bodyPr wrap="square" rtlCol="0">
            <a:spAutoFit/>
          </a:bodyPr>
          <a:lstStyle/>
          <a:p>
            <a:r>
              <a:rPr lang="en-IN" sz="1500" dirty="0"/>
              <a:t>We can see that the maximum number of bookings occurred from Portugal, followed by Great Britain</a:t>
            </a:r>
            <a:endParaRPr lang="en-US" sz="1500" dirty="0"/>
          </a:p>
        </p:txBody>
      </p:sp>
      <p:sp>
        <p:nvSpPr>
          <p:cNvPr id="13" name="TextBox 12"/>
          <p:cNvSpPr txBox="1"/>
          <p:nvPr/>
        </p:nvSpPr>
        <p:spPr>
          <a:xfrm>
            <a:off x="418316" y="3581400"/>
            <a:ext cx="4153684" cy="553998"/>
          </a:xfrm>
          <a:prstGeom prst="rect">
            <a:avLst/>
          </a:prstGeom>
          <a:noFill/>
        </p:spPr>
        <p:txBody>
          <a:bodyPr wrap="square" rtlCol="0">
            <a:spAutoFit/>
          </a:bodyPr>
          <a:lstStyle/>
          <a:p>
            <a:r>
              <a:rPr lang="en-IN" sz="1500" dirty="0"/>
              <a:t>47 percent of the people have booked through online travel agency</a:t>
            </a:r>
            <a:endParaRPr lang="en-US" sz="1500" dirty="0"/>
          </a:p>
        </p:txBody>
      </p:sp>
      <p:sp>
        <p:nvSpPr>
          <p:cNvPr id="14" name="TextBox 13"/>
          <p:cNvSpPr txBox="1"/>
          <p:nvPr/>
        </p:nvSpPr>
        <p:spPr>
          <a:xfrm>
            <a:off x="4495800" y="5033466"/>
            <a:ext cx="4153684" cy="784830"/>
          </a:xfrm>
          <a:prstGeom prst="rect">
            <a:avLst/>
          </a:prstGeom>
          <a:noFill/>
        </p:spPr>
        <p:txBody>
          <a:bodyPr wrap="square" rtlCol="0">
            <a:spAutoFit/>
          </a:bodyPr>
          <a:lstStyle/>
          <a:p>
            <a:r>
              <a:rPr lang="en-IN" sz="1500" dirty="0"/>
              <a:t>Here there are only few repeated guest booked the hotel 96.80% of people appearing are not repeated guest</a:t>
            </a:r>
            <a:endParaRPr lang="en-US" sz="1500" dirty="0"/>
          </a:p>
        </p:txBody>
      </p:sp>
    </p:spTree>
    <p:extLst>
      <p:ext uri="{BB962C8B-B14F-4D97-AF65-F5344CB8AC3E}">
        <p14:creationId xmlns:p14="http://schemas.microsoft.com/office/powerpoint/2010/main" val="126969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
        <p:nvSpPr>
          <p:cNvPr id="2" name="Rectangle 1"/>
          <p:cNvSpPr/>
          <p:nvPr/>
        </p:nvSpPr>
        <p:spPr>
          <a:xfrm>
            <a:off x="467360" y="1524000"/>
            <a:ext cx="3345852"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lead_time</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457200" y="2058716"/>
            <a:ext cx="4724400" cy="1821104"/>
          </a:xfrm>
          <a:prstGeom prst="rect">
            <a:avLst/>
          </a:prstGeom>
        </p:spPr>
      </p:pic>
      <p:sp>
        <p:nvSpPr>
          <p:cNvPr id="3" name="Rectangle 2"/>
          <p:cNvSpPr/>
          <p:nvPr/>
        </p:nvSpPr>
        <p:spPr>
          <a:xfrm>
            <a:off x="467364" y="4214513"/>
            <a:ext cx="3512565"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8" name="Picture 7"/>
          <p:cNvPicPr/>
          <p:nvPr/>
        </p:nvPicPr>
        <p:blipFill>
          <a:blip r:embed="rId3"/>
          <a:stretch>
            <a:fillRect/>
          </a:stretch>
        </p:blipFill>
        <p:spPr>
          <a:xfrm>
            <a:off x="762000" y="4718440"/>
            <a:ext cx="3810000" cy="2063363"/>
          </a:xfrm>
          <a:prstGeom prst="rect">
            <a:avLst/>
          </a:prstGeom>
        </p:spPr>
      </p:pic>
      <p:sp>
        <p:nvSpPr>
          <p:cNvPr id="9" name="TextBox 8"/>
          <p:cNvSpPr txBox="1"/>
          <p:nvPr/>
        </p:nvSpPr>
        <p:spPr>
          <a:xfrm>
            <a:off x="5181600" y="2644653"/>
            <a:ext cx="3696484" cy="784830"/>
          </a:xfrm>
          <a:prstGeom prst="rect">
            <a:avLst/>
          </a:prstGeom>
          <a:noFill/>
        </p:spPr>
        <p:txBody>
          <a:bodyPr wrap="square" rtlCol="0">
            <a:spAutoFit/>
          </a:bodyPr>
          <a:lstStyle/>
          <a:p>
            <a:r>
              <a:rPr lang="en-IN" sz="1500" dirty="0"/>
              <a:t>In both the hotels the bookings with more than lead time of 60 have higher chances of cancellations</a:t>
            </a:r>
            <a:endParaRPr lang="en-US" sz="1500" dirty="0"/>
          </a:p>
        </p:txBody>
      </p:sp>
      <p:sp>
        <p:nvSpPr>
          <p:cNvPr id="10" name="TextBox 9"/>
          <p:cNvSpPr txBox="1"/>
          <p:nvPr/>
        </p:nvSpPr>
        <p:spPr>
          <a:xfrm>
            <a:off x="4724400" y="5366231"/>
            <a:ext cx="4153684" cy="553998"/>
          </a:xfrm>
          <a:prstGeom prst="rect">
            <a:avLst/>
          </a:prstGeom>
          <a:noFill/>
        </p:spPr>
        <p:txBody>
          <a:bodyPr wrap="square" rtlCol="0">
            <a:spAutoFit/>
          </a:bodyPr>
          <a:lstStyle/>
          <a:p>
            <a:r>
              <a:rPr lang="en-IN" sz="1500" dirty="0"/>
              <a:t>In the cancelled bookings we can see that more number of cancellations occurred at city hotel</a:t>
            </a:r>
            <a:endParaRPr lang="en-US" sz="1500" dirty="0"/>
          </a:p>
        </p:txBody>
      </p:sp>
    </p:spTree>
    <p:extLst>
      <p:ext uri="{BB962C8B-B14F-4D97-AF65-F5344CB8AC3E}">
        <p14:creationId xmlns:p14="http://schemas.microsoft.com/office/powerpoint/2010/main" val="212110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8099</TotalTime>
  <Words>2892</Words>
  <Application>Microsoft Macintosh PowerPoint</Application>
  <PresentationFormat>On-screen Show (4:3)</PresentationFormat>
  <Paragraphs>516</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Helvetica Neue</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Vishal Vijayanand</cp:lastModifiedBy>
  <cp:revision>331</cp:revision>
  <dcterms:created xsi:type="dcterms:W3CDTF">2017-03-30T12:09:41Z</dcterms:created>
  <dcterms:modified xsi:type="dcterms:W3CDTF">2023-11-03T14:58:29Z</dcterms:modified>
</cp:coreProperties>
</file>