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F3313-D150-48F8-BFF6-E3C664CB055D}" type="doc">
      <dgm:prSet loTypeId="urn:microsoft.com/office/officeart/2016/7/layout/LinearArrowProcessNumbered" loCatId="process" qsTypeId="urn:microsoft.com/office/officeart/2005/8/quickstyle/simple4" qsCatId="simple" csTypeId="urn:microsoft.com/office/officeart/2005/8/colors/colorful1" csCatId="colorful" phldr="1"/>
      <dgm:spPr/>
      <dgm:t>
        <a:bodyPr/>
        <a:lstStyle/>
        <a:p>
          <a:endParaRPr lang="en-US"/>
        </a:p>
      </dgm:t>
    </dgm:pt>
    <dgm:pt modelId="{B17478E0-8D1E-4628-97CB-AA0389C32D4A}">
      <dgm:prSet/>
      <dgm:spPr/>
      <dgm:t>
        <a:bodyPr/>
        <a:lstStyle/>
        <a:p>
          <a:pPr>
            <a:defRPr cap="all"/>
          </a:pPr>
          <a:r>
            <a:rPr lang="en-US" b="1" i="0"/>
            <a:t>Data Cleaning:</a:t>
          </a:r>
          <a:r>
            <a:rPr lang="en-US" b="0" i="0"/>
            <a:t> Handling missing values, outliers, and inconsistencies in the dataset to ensure data integrity.</a:t>
          </a:r>
          <a:endParaRPr lang="en-US"/>
        </a:p>
      </dgm:t>
    </dgm:pt>
    <dgm:pt modelId="{2202E8C0-9889-4684-9598-D417A3ACE29F}" type="parTrans" cxnId="{5F6495FF-A921-48CD-B517-767933596F80}">
      <dgm:prSet/>
      <dgm:spPr/>
      <dgm:t>
        <a:bodyPr/>
        <a:lstStyle/>
        <a:p>
          <a:endParaRPr lang="en-US"/>
        </a:p>
      </dgm:t>
    </dgm:pt>
    <dgm:pt modelId="{B9FEA0BA-35B4-46CE-B4B2-6AC8F0554489}" type="sibTrans" cxnId="{5F6495FF-A921-48CD-B517-767933596F80}">
      <dgm:prSet phldrT="1"/>
      <dgm:spPr/>
      <dgm:t>
        <a:bodyPr/>
        <a:lstStyle/>
        <a:p>
          <a:r>
            <a:rPr lang="en-US"/>
            <a:t>1</a:t>
          </a:r>
        </a:p>
      </dgm:t>
    </dgm:pt>
    <dgm:pt modelId="{FCAB3D4A-4464-4C50-9077-6AE8D07A5BE5}">
      <dgm:prSet/>
      <dgm:spPr/>
      <dgm:t>
        <a:bodyPr/>
        <a:lstStyle/>
        <a:p>
          <a:pPr>
            <a:defRPr cap="all"/>
          </a:pPr>
          <a:r>
            <a:rPr lang="en-US" b="1" i="0"/>
            <a:t>Feature Scaling:</a:t>
          </a:r>
          <a:r>
            <a:rPr lang="en-US" b="0" i="0"/>
            <a:t> Standardizing or normalizing numerical features to a common scale to prevent dominance by certain variables.</a:t>
          </a:r>
          <a:endParaRPr lang="en-US"/>
        </a:p>
      </dgm:t>
    </dgm:pt>
    <dgm:pt modelId="{1BA21944-4051-4BE1-8B18-05EC9260DC97}" type="parTrans" cxnId="{83F45AA4-A0C5-425B-BE70-80F16AAEEF71}">
      <dgm:prSet/>
      <dgm:spPr/>
      <dgm:t>
        <a:bodyPr/>
        <a:lstStyle/>
        <a:p>
          <a:endParaRPr lang="en-US"/>
        </a:p>
      </dgm:t>
    </dgm:pt>
    <dgm:pt modelId="{B106B031-6989-479E-83CB-478CCD1AA283}" type="sibTrans" cxnId="{83F45AA4-A0C5-425B-BE70-80F16AAEEF71}">
      <dgm:prSet phldrT="2"/>
      <dgm:spPr/>
      <dgm:t>
        <a:bodyPr/>
        <a:lstStyle/>
        <a:p>
          <a:r>
            <a:rPr lang="en-US"/>
            <a:t>2</a:t>
          </a:r>
        </a:p>
      </dgm:t>
    </dgm:pt>
    <dgm:pt modelId="{0F44B894-7F4E-4ED3-A1E0-6DA6AC265FB3}">
      <dgm:prSet/>
      <dgm:spPr/>
      <dgm:t>
        <a:bodyPr/>
        <a:lstStyle/>
        <a:p>
          <a:pPr>
            <a:defRPr cap="all"/>
          </a:pPr>
          <a:r>
            <a:rPr lang="en-US" b="1" i="0"/>
            <a:t>Feature Engineering:</a:t>
          </a:r>
          <a:r>
            <a:rPr lang="en-US" b="0" i="0"/>
            <a:t> Creating new features or transforming existing ones to enhance the predictive power of the model.</a:t>
          </a:r>
          <a:endParaRPr lang="en-US"/>
        </a:p>
      </dgm:t>
    </dgm:pt>
    <dgm:pt modelId="{5FB88F68-70B9-4FC7-8D8C-4186D9B37B52}" type="parTrans" cxnId="{EA11D642-379D-42F3-B51A-41DA69B4EE06}">
      <dgm:prSet/>
      <dgm:spPr/>
      <dgm:t>
        <a:bodyPr/>
        <a:lstStyle/>
        <a:p>
          <a:endParaRPr lang="en-US"/>
        </a:p>
      </dgm:t>
    </dgm:pt>
    <dgm:pt modelId="{64064B6D-0CD8-4FF6-AD13-9ED82E6749CA}" type="sibTrans" cxnId="{EA11D642-379D-42F3-B51A-41DA69B4EE06}">
      <dgm:prSet phldrT="3"/>
      <dgm:spPr/>
      <dgm:t>
        <a:bodyPr/>
        <a:lstStyle/>
        <a:p>
          <a:r>
            <a:rPr lang="en-US"/>
            <a:t>3</a:t>
          </a:r>
        </a:p>
      </dgm:t>
    </dgm:pt>
    <dgm:pt modelId="{23C37CEA-A274-4C06-A564-52D9C2DE11C7}">
      <dgm:prSet/>
      <dgm:spPr/>
      <dgm:t>
        <a:bodyPr/>
        <a:lstStyle/>
        <a:p>
          <a:pPr>
            <a:defRPr cap="all"/>
          </a:pPr>
          <a:r>
            <a:rPr lang="en-US" b="1" i="0"/>
            <a:t>Data Splitting:</a:t>
          </a:r>
          <a:r>
            <a:rPr lang="en-US" b="0" i="0"/>
            <a:t> Partitioning the dataset into training and testing sets to evaluate the model's performance effectively.</a:t>
          </a:r>
          <a:endParaRPr lang="en-US"/>
        </a:p>
      </dgm:t>
    </dgm:pt>
    <dgm:pt modelId="{626BDFB9-4187-4A99-80D1-158290D22E5C}" type="parTrans" cxnId="{682F00B1-7FFC-4346-BF83-76ABEE7DE1A9}">
      <dgm:prSet/>
      <dgm:spPr/>
      <dgm:t>
        <a:bodyPr/>
        <a:lstStyle/>
        <a:p>
          <a:endParaRPr lang="en-US"/>
        </a:p>
      </dgm:t>
    </dgm:pt>
    <dgm:pt modelId="{C98CB03E-4BCC-4164-B7B4-6F47C15E3CE3}" type="sibTrans" cxnId="{682F00B1-7FFC-4346-BF83-76ABEE7DE1A9}">
      <dgm:prSet phldrT="4"/>
      <dgm:spPr/>
      <dgm:t>
        <a:bodyPr/>
        <a:lstStyle/>
        <a:p>
          <a:r>
            <a:rPr lang="en-US"/>
            <a:t>4</a:t>
          </a:r>
        </a:p>
      </dgm:t>
    </dgm:pt>
    <dgm:pt modelId="{44A57C42-F4EC-4C61-9255-D780EC0AC2D8}" type="pres">
      <dgm:prSet presAssocID="{E55F3313-D150-48F8-BFF6-E3C664CB055D}" presName="linearFlow" presStyleCnt="0">
        <dgm:presLayoutVars>
          <dgm:dir/>
          <dgm:animLvl val="lvl"/>
          <dgm:resizeHandles val="exact"/>
        </dgm:presLayoutVars>
      </dgm:prSet>
      <dgm:spPr/>
    </dgm:pt>
    <dgm:pt modelId="{226BE6A6-7400-4381-A5CA-9397D7BAA562}" type="pres">
      <dgm:prSet presAssocID="{B17478E0-8D1E-4628-97CB-AA0389C32D4A}" presName="compositeNode" presStyleCnt="0"/>
      <dgm:spPr/>
    </dgm:pt>
    <dgm:pt modelId="{300B6534-149E-4D4C-BF02-980EB68AE655}" type="pres">
      <dgm:prSet presAssocID="{B17478E0-8D1E-4628-97CB-AA0389C32D4A}" presName="parTx" presStyleLbl="node1" presStyleIdx="0" presStyleCnt="0">
        <dgm:presLayoutVars>
          <dgm:chMax val="0"/>
          <dgm:chPref val="0"/>
          <dgm:bulletEnabled val="1"/>
        </dgm:presLayoutVars>
      </dgm:prSet>
      <dgm:spPr/>
    </dgm:pt>
    <dgm:pt modelId="{079ABE27-D4CE-4BE3-A4FD-BA16E473A9D3}" type="pres">
      <dgm:prSet presAssocID="{B17478E0-8D1E-4628-97CB-AA0389C32D4A}" presName="parSh" presStyleCnt="0"/>
      <dgm:spPr/>
    </dgm:pt>
    <dgm:pt modelId="{9A8DCE7F-CEFE-4D5D-A4A3-481B02E27866}" type="pres">
      <dgm:prSet presAssocID="{B17478E0-8D1E-4628-97CB-AA0389C32D4A}" presName="lineNode" presStyleLbl="alignAccFollowNode1" presStyleIdx="0" presStyleCnt="12"/>
      <dgm:spPr/>
    </dgm:pt>
    <dgm:pt modelId="{6BB83C3F-4AC0-4B4A-914E-E30BDEB5E446}" type="pres">
      <dgm:prSet presAssocID="{B17478E0-8D1E-4628-97CB-AA0389C32D4A}" presName="lineArrowNode" presStyleLbl="alignAccFollowNode1" presStyleIdx="1" presStyleCnt="12"/>
      <dgm:spPr/>
    </dgm:pt>
    <dgm:pt modelId="{51019EF1-2CE7-450E-99F9-B8458BFE8488}" type="pres">
      <dgm:prSet presAssocID="{B9FEA0BA-35B4-46CE-B4B2-6AC8F0554489}" presName="sibTransNodeCircle" presStyleLbl="alignNode1" presStyleIdx="0" presStyleCnt="4">
        <dgm:presLayoutVars>
          <dgm:chMax val="0"/>
          <dgm:bulletEnabled/>
        </dgm:presLayoutVars>
      </dgm:prSet>
      <dgm:spPr/>
    </dgm:pt>
    <dgm:pt modelId="{E1D81121-1047-4F64-947E-36405AF49CA0}" type="pres">
      <dgm:prSet presAssocID="{B9FEA0BA-35B4-46CE-B4B2-6AC8F0554489}" presName="spacerBetweenCircleAndCallout" presStyleCnt="0">
        <dgm:presLayoutVars/>
      </dgm:prSet>
      <dgm:spPr/>
    </dgm:pt>
    <dgm:pt modelId="{04DDB0CF-4FE7-48C5-9AFA-A3A7B01BD03D}" type="pres">
      <dgm:prSet presAssocID="{B17478E0-8D1E-4628-97CB-AA0389C32D4A}" presName="nodeText" presStyleLbl="alignAccFollowNode1" presStyleIdx="2" presStyleCnt="12">
        <dgm:presLayoutVars>
          <dgm:bulletEnabled val="1"/>
        </dgm:presLayoutVars>
      </dgm:prSet>
      <dgm:spPr/>
    </dgm:pt>
    <dgm:pt modelId="{F77186C3-9203-4E31-8720-9B818E2572C4}" type="pres">
      <dgm:prSet presAssocID="{B9FEA0BA-35B4-46CE-B4B2-6AC8F0554489}" presName="sibTransComposite" presStyleCnt="0"/>
      <dgm:spPr/>
    </dgm:pt>
    <dgm:pt modelId="{007E0DBA-2EB7-480A-8F5E-B5E0B41249CD}" type="pres">
      <dgm:prSet presAssocID="{FCAB3D4A-4464-4C50-9077-6AE8D07A5BE5}" presName="compositeNode" presStyleCnt="0"/>
      <dgm:spPr/>
    </dgm:pt>
    <dgm:pt modelId="{99D4C6C2-9959-4C0F-B832-1D3134CC7E25}" type="pres">
      <dgm:prSet presAssocID="{FCAB3D4A-4464-4C50-9077-6AE8D07A5BE5}" presName="parTx" presStyleLbl="node1" presStyleIdx="0" presStyleCnt="0">
        <dgm:presLayoutVars>
          <dgm:chMax val="0"/>
          <dgm:chPref val="0"/>
          <dgm:bulletEnabled val="1"/>
        </dgm:presLayoutVars>
      </dgm:prSet>
      <dgm:spPr/>
    </dgm:pt>
    <dgm:pt modelId="{47E4C5F3-18C5-4C3D-A9BE-671648258B19}" type="pres">
      <dgm:prSet presAssocID="{FCAB3D4A-4464-4C50-9077-6AE8D07A5BE5}" presName="parSh" presStyleCnt="0"/>
      <dgm:spPr/>
    </dgm:pt>
    <dgm:pt modelId="{5A0E1E08-5DF5-4C15-A3C6-D18AD02765E3}" type="pres">
      <dgm:prSet presAssocID="{FCAB3D4A-4464-4C50-9077-6AE8D07A5BE5}" presName="lineNode" presStyleLbl="alignAccFollowNode1" presStyleIdx="3" presStyleCnt="12"/>
      <dgm:spPr/>
    </dgm:pt>
    <dgm:pt modelId="{41A03DF1-96AF-4779-B6FC-0EF9683F72A1}" type="pres">
      <dgm:prSet presAssocID="{FCAB3D4A-4464-4C50-9077-6AE8D07A5BE5}" presName="lineArrowNode" presStyleLbl="alignAccFollowNode1" presStyleIdx="4" presStyleCnt="12"/>
      <dgm:spPr/>
    </dgm:pt>
    <dgm:pt modelId="{609C8832-7852-4222-B917-4F1542A3C914}" type="pres">
      <dgm:prSet presAssocID="{B106B031-6989-479E-83CB-478CCD1AA283}" presName="sibTransNodeCircle" presStyleLbl="alignNode1" presStyleIdx="1" presStyleCnt="4">
        <dgm:presLayoutVars>
          <dgm:chMax val="0"/>
          <dgm:bulletEnabled/>
        </dgm:presLayoutVars>
      </dgm:prSet>
      <dgm:spPr/>
    </dgm:pt>
    <dgm:pt modelId="{6D5C819C-5B26-43A3-BB0A-9776C8195CE6}" type="pres">
      <dgm:prSet presAssocID="{B106B031-6989-479E-83CB-478CCD1AA283}" presName="spacerBetweenCircleAndCallout" presStyleCnt="0">
        <dgm:presLayoutVars/>
      </dgm:prSet>
      <dgm:spPr/>
    </dgm:pt>
    <dgm:pt modelId="{E2FEE4E4-6D87-45B2-89EE-6142CD19F27D}" type="pres">
      <dgm:prSet presAssocID="{FCAB3D4A-4464-4C50-9077-6AE8D07A5BE5}" presName="nodeText" presStyleLbl="alignAccFollowNode1" presStyleIdx="5" presStyleCnt="12">
        <dgm:presLayoutVars>
          <dgm:bulletEnabled val="1"/>
        </dgm:presLayoutVars>
      </dgm:prSet>
      <dgm:spPr/>
    </dgm:pt>
    <dgm:pt modelId="{CC8564EA-4036-470D-9B6A-FB38C7AD2563}" type="pres">
      <dgm:prSet presAssocID="{B106B031-6989-479E-83CB-478CCD1AA283}" presName="sibTransComposite" presStyleCnt="0"/>
      <dgm:spPr/>
    </dgm:pt>
    <dgm:pt modelId="{DAF6D363-3721-4906-9BF9-B0C32CCBDD74}" type="pres">
      <dgm:prSet presAssocID="{0F44B894-7F4E-4ED3-A1E0-6DA6AC265FB3}" presName="compositeNode" presStyleCnt="0"/>
      <dgm:spPr/>
    </dgm:pt>
    <dgm:pt modelId="{388C4012-2DAD-4B64-8D5D-DD2EA73569FA}" type="pres">
      <dgm:prSet presAssocID="{0F44B894-7F4E-4ED3-A1E0-6DA6AC265FB3}" presName="parTx" presStyleLbl="node1" presStyleIdx="0" presStyleCnt="0">
        <dgm:presLayoutVars>
          <dgm:chMax val="0"/>
          <dgm:chPref val="0"/>
          <dgm:bulletEnabled val="1"/>
        </dgm:presLayoutVars>
      </dgm:prSet>
      <dgm:spPr/>
    </dgm:pt>
    <dgm:pt modelId="{0F96BB2C-7527-46DF-8303-7614B5D467F7}" type="pres">
      <dgm:prSet presAssocID="{0F44B894-7F4E-4ED3-A1E0-6DA6AC265FB3}" presName="parSh" presStyleCnt="0"/>
      <dgm:spPr/>
    </dgm:pt>
    <dgm:pt modelId="{4F90CBE3-C677-4F2B-974B-732123E99D1D}" type="pres">
      <dgm:prSet presAssocID="{0F44B894-7F4E-4ED3-A1E0-6DA6AC265FB3}" presName="lineNode" presStyleLbl="alignAccFollowNode1" presStyleIdx="6" presStyleCnt="12"/>
      <dgm:spPr/>
    </dgm:pt>
    <dgm:pt modelId="{B4AFCAE7-4EC9-4494-A62C-9CB16258FF16}" type="pres">
      <dgm:prSet presAssocID="{0F44B894-7F4E-4ED3-A1E0-6DA6AC265FB3}" presName="lineArrowNode" presStyleLbl="alignAccFollowNode1" presStyleIdx="7" presStyleCnt="12"/>
      <dgm:spPr/>
    </dgm:pt>
    <dgm:pt modelId="{0AE1A48C-8A99-40EF-8101-45A66A6C5EF7}" type="pres">
      <dgm:prSet presAssocID="{64064B6D-0CD8-4FF6-AD13-9ED82E6749CA}" presName="sibTransNodeCircle" presStyleLbl="alignNode1" presStyleIdx="2" presStyleCnt="4">
        <dgm:presLayoutVars>
          <dgm:chMax val="0"/>
          <dgm:bulletEnabled/>
        </dgm:presLayoutVars>
      </dgm:prSet>
      <dgm:spPr/>
    </dgm:pt>
    <dgm:pt modelId="{1963B75C-6221-46F1-BB8E-E1F4E8754F63}" type="pres">
      <dgm:prSet presAssocID="{64064B6D-0CD8-4FF6-AD13-9ED82E6749CA}" presName="spacerBetweenCircleAndCallout" presStyleCnt="0">
        <dgm:presLayoutVars/>
      </dgm:prSet>
      <dgm:spPr/>
    </dgm:pt>
    <dgm:pt modelId="{AD79AECB-A5CC-4FB9-B942-16C58E84EF6C}" type="pres">
      <dgm:prSet presAssocID="{0F44B894-7F4E-4ED3-A1E0-6DA6AC265FB3}" presName="nodeText" presStyleLbl="alignAccFollowNode1" presStyleIdx="8" presStyleCnt="12">
        <dgm:presLayoutVars>
          <dgm:bulletEnabled val="1"/>
        </dgm:presLayoutVars>
      </dgm:prSet>
      <dgm:spPr/>
    </dgm:pt>
    <dgm:pt modelId="{DD22392C-2DAA-4FDC-8AA6-21F74136F7D9}" type="pres">
      <dgm:prSet presAssocID="{64064B6D-0CD8-4FF6-AD13-9ED82E6749CA}" presName="sibTransComposite" presStyleCnt="0"/>
      <dgm:spPr/>
    </dgm:pt>
    <dgm:pt modelId="{D17941CB-B189-4B70-B215-3EFCF3BD478A}" type="pres">
      <dgm:prSet presAssocID="{23C37CEA-A274-4C06-A564-52D9C2DE11C7}" presName="compositeNode" presStyleCnt="0"/>
      <dgm:spPr/>
    </dgm:pt>
    <dgm:pt modelId="{11343013-EE79-487F-9EC8-8774548067FE}" type="pres">
      <dgm:prSet presAssocID="{23C37CEA-A274-4C06-A564-52D9C2DE11C7}" presName="parTx" presStyleLbl="node1" presStyleIdx="0" presStyleCnt="0">
        <dgm:presLayoutVars>
          <dgm:chMax val="0"/>
          <dgm:chPref val="0"/>
          <dgm:bulletEnabled val="1"/>
        </dgm:presLayoutVars>
      </dgm:prSet>
      <dgm:spPr/>
    </dgm:pt>
    <dgm:pt modelId="{C6CF26F9-F311-49E8-A492-F32D6BB0C99E}" type="pres">
      <dgm:prSet presAssocID="{23C37CEA-A274-4C06-A564-52D9C2DE11C7}" presName="parSh" presStyleCnt="0"/>
      <dgm:spPr/>
    </dgm:pt>
    <dgm:pt modelId="{98D4D33E-6DA2-469B-9116-7D372F8BF26F}" type="pres">
      <dgm:prSet presAssocID="{23C37CEA-A274-4C06-A564-52D9C2DE11C7}" presName="lineNode" presStyleLbl="alignAccFollowNode1" presStyleIdx="9" presStyleCnt="12"/>
      <dgm:spPr/>
    </dgm:pt>
    <dgm:pt modelId="{20583E80-1BC5-49F7-99C9-9C8FE4724342}" type="pres">
      <dgm:prSet presAssocID="{23C37CEA-A274-4C06-A564-52D9C2DE11C7}" presName="lineArrowNode" presStyleLbl="alignAccFollowNode1" presStyleIdx="10" presStyleCnt="12"/>
      <dgm:spPr/>
    </dgm:pt>
    <dgm:pt modelId="{B2A44155-F28F-411E-9F51-60EEADF45F9B}" type="pres">
      <dgm:prSet presAssocID="{C98CB03E-4BCC-4164-B7B4-6F47C15E3CE3}" presName="sibTransNodeCircle" presStyleLbl="alignNode1" presStyleIdx="3" presStyleCnt="4">
        <dgm:presLayoutVars>
          <dgm:chMax val="0"/>
          <dgm:bulletEnabled/>
        </dgm:presLayoutVars>
      </dgm:prSet>
      <dgm:spPr/>
    </dgm:pt>
    <dgm:pt modelId="{6AB10B12-97AA-4FF3-9007-FA16439AF308}" type="pres">
      <dgm:prSet presAssocID="{C98CB03E-4BCC-4164-B7B4-6F47C15E3CE3}" presName="spacerBetweenCircleAndCallout" presStyleCnt="0">
        <dgm:presLayoutVars/>
      </dgm:prSet>
      <dgm:spPr/>
    </dgm:pt>
    <dgm:pt modelId="{237A8E28-2537-48C6-A0C5-DF438E366686}" type="pres">
      <dgm:prSet presAssocID="{23C37CEA-A274-4C06-A564-52D9C2DE11C7}" presName="nodeText" presStyleLbl="alignAccFollowNode1" presStyleIdx="11" presStyleCnt="12">
        <dgm:presLayoutVars>
          <dgm:bulletEnabled val="1"/>
        </dgm:presLayoutVars>
      </dgm:prSet>
      <dgm:spPr/>
    </dgm:pt>
  </dgm:ptLst>
  <dgm:cxnLst>
    <dgm:cxn modelId="{B33F4601-6556-43A3-BF8A-F2398633FA1B}" type="presOf" srcId="{FCAB3D4A-4464-4C50-9077-6AE8D07A5BE5}" destId="{E2FEE4E4-6D87-45B2-89EE-6142CD19F27D}" srcOrd="0" destOrd="0" presId="urn:microsoft.com/office/officeart/2016/7/layout/LinearArrowProcessNumbered"/>
    <dgm:cxn modelId="{168DCD11-8B84-407E-9255-2D923E9F6848}" type="presOf" srcId="{B17478E0-8D1E-4628-97CB-AA0389C32D4A}" destId="{04DDB0CF-4FE7-48C5-9AFA-A3A7B01BD03D}" srcOrd="0" destOrd="0" presId="urn:microsoft.com/office/officeart/2016/7/layout/LinearArrowProcessNumbered"/>
    <dgm:cxn modelId="{9FD0ED11-E4BA-4511-95A0-4A5EDDC9D4F7}" type="presOf" srcId="{B106B031-6989-479E-83CB-478CCD1AA283}" destId="{609C8832-7852-4222-B917-4F1542A3C914}" srcOrd="0" destOrd="0" presId="urn:microsoft.com/office/officeart/2016/7/layout/LinearArrowProcessNumbered"/>
    <dgm:cxn modelId="{EA11D642-379D-42F3-B51A-41DA69B4EE06}" srcId="{E55F3313-D150-48F8-BFF6-E3C664CB055D}" destId="{0F44B894-7F4E-4ED3-A1E0-6DA6AC265FB3}" srcOrd="2" destOrd="0" parTransId="{5FB88F68-70B9-4FC7-8D8C-4186D9B37B52}" sibTransId="{64064B6D-0CD8-4FF6-AD13-9ED82E6749CA}"/>
    <dgm:cxn modelId="{A203B074-1C8B-41B6-BD79-BD96A0204045}" type="presOf" srcId="{64064B6D-0CD8-4FF6-AD13-9ED82E6749CA}" destId="{0AE1A48C-8A99-40EF-8101-45A66A6C5EF7}" srcOrd="0" destOrd="0" presId="urn:microsoft.com/office/officeart/2016/7/layout/LinearArrowProcessNumbered"/>
    <dgm:cxn modelId="{365BC577-E61D-45FE-ABC9-75E4D1593755}" type="presOf" srcId="{23C37CEA-A274-4C06-A564-52D9C2DE11C7}" destId="{237A8E28-2537-48C6-A0C5-DF438E366686}" srcOrd="0" destOrd="0" presId="urn:microsoft.com/office/officeart/2016/7/layout/LinearArrowProcessNumbered"/>
    <dgm:cxn modelId="{D9B9739F-6FCE-4370-9B92-4EB6B750C640}" type="presOf" srcId="{C98CB03E-4BCC-4164-B7B4-6F47C15E3CE3}" destId="{B2A44155-F28F-411E-9F51-60EEADF45F9B}" srcOrd="0" destOrd="0" presId="urn:microsoft.com/office/officeart/2016/7/layout/LinearArrowProcessNumbered"/>
    <dgm:cxn modelId="{83F45AA4-A0C5-425B-BE70-80F16AAEEF71}" srcId="{E55F3313-D150-48F8-BFF6-E3C664CB055D}" destId="{FCAB3D4A-4464-4C50-9077-6AE8D07A5BE5}" srcOrd="1" destOrd="0" parTransId="{1BA21944-4051-4BE1-8B18-05EC9260DC97}" sibTransId="{B106B031-6989-479E-83CB-478CCD1AA283}"/>
    <dgm:cxn modelId="{7CFA45B0-DCAB-4B4D-A089-63F19F0BE611}" type="presOf" srcId="{B9FEA0BA-35B4-46CE-B4B2-6AC8F0554489}" destId="{51019EF1-2CE7-450E-99F9-B8458BFE8488}" srcOrd="0" destOrd="0" presId="urn:microsoft.com/office/officeart/2016/7/layout/LinearArrowProcessNumbered"/>
    <dgm:cxn modelId="{682F00B1-7FFC-4346-BF83-76ABEE7DE1A9}" srcId="{E55F3313-D150-48F8-BFF6-E3C664CB055D}" destId="{23C37CEA-A274-4C06-A564-52D9C2DE11C7}" srcOrd="3" destOrd="0" parTransId="{626BDFB9-4187-4A99-80D1-158290D22E5C}" sibTransId="{C98CB03E-4BCC-4164-B7B4-6F47C15E3CE3}"/>
    <dgm:cxn modelId="{2EF1EAB1-D836-4126-A239-63493AF795CD}" type="presOf" srcId="{0F44B894-7F4E-4ED3-A1E0-6DA6AC265FB3}" destId="{AD79AECB-A5CC-4FB9-B942-16C58E84EF6C}" srcOrd="0" destOrd="0" presId="urn:microsoft.com/office/officeart/2016/7/layout/LinearArrowProcessNumbered"/>
    <dgm:cxn modelId="{F01F45F5-CC93-4157-A153-9E7B229D7A98}" type="presOf" srcId="{E55F3313-D150-48F8-BFF6-E3C664CB055D}" destId="{44A57C42-F4EC-4C61-9255-D780EC0AC2D8}" srcOrd="0" destOrd="0" presId="urn:microsoft.com/office/officeart/2016/7/layout/LinearArrowProcessNumbered"/>
    <dgm:cxn modelId="{5F6495FF-A921-48CD-B517-767933596F80}" srcId="{E55F3313-D150-48F8-BFF6-E3C664CB055D}" destId="{B17478E0-8D1E-4628-97CB-AA0389C32D4A}" srcOrd="0" destOrd="0" parTransId="{2202E8C0-9889-4684-9598-D417A3ACE29F}" sibTransId="{B9FEA0BA-35B4-46CE-B4B2-6AC8F0554489}"/>
    <dgm:cxn modelId="{8EA45EE9-1EC4-4F49-A23A-31DE550B7FFE}" type="presParOf" srcId="{44A57C42-F4EC-4C61-9255-D780EC0AC2D8}" destId="{226BE6A6-7400-4381-A5CA-9397D7BAA562}" srcOrd="0" destOrd="0" presId="urn:microsoft.com/office/officeart/2016/7/layout/LinearArrowProcessNumbered"/>
    <dgm:cxn modelId="{77B00A4E-8A29-4C84-AC3C-58EF293E3E38}" type="presParOf" srcId="{226BE6A6-7400-4381-A5CA-9397D7BAA562}" destId="{300B6534-149E-4D4C-BF02-980EB68AE655}" srcOrd="0" destOrd="0" presId="urn:microsoft.com/office/officeart/2016/7/layout/LinearArrowProcessNumbered"/>
    <dgm:cxn modelId="{03545942-60D4-479F-AC24-CE473F0628AE}" type="presParOf" srcId="{226BE6A6-7400-4381-A5CA-9397D7BAA562}" destId="{079ABE27-D4CE-4BE3-A4FD-BA16E473A9D3}" srcOrd="1" destOrd="0" presId="urn:microsoft.com/office/officeart/2016/7/layout/LinearArrowProcessNumbered"/>
    <dgm:cxn modelId="{1E068CBC-6F6A-44CE-BB07-05A206DCBA4E}" type="presParOf" srcId="{079ABE27-D4CE-4BE3-A4FD-BA16E473A9D3}" destId="{9A8DCE7F-CEFE-4D5D-A4A3-481B02E27866}" srcOrd="0" destOrd="0" presId="urn:microsoft.com/office/officeart/2016/7/layout/LinearArrowProcessNumbered"/>
    <dgm:cxn modelId="{8B91ADD5-AE26-4628-9507-84855FBDBAA2}" type="presParOf" srcId="{079ABE27-D4CE-4BE3-A4FD-BA16E473A9D3}" destId="{6BB83C3F-4AC0-4B4A-914E-E30BDEB5E446}" srcOrd="1" destOrd="0" presId="urn:microsoft.com/office/officeart/2016/7/layout/LinearArrowProcessNumbered"/>
    <dgm:cxn modelId="{918DD8D1-0CF2-4E5C-8AAA-44D1DD424446}" type="presParOf" srcId="{079ABE27-D4CE-4BE3-A4FD-BA16E473A9D3}" destId="{51019EF1-2CE7-450E-99F9-B8458BFE8488}" srcOrd="2" destOrd="0" presId="urn:microsoft.com/office/officeart/2016/7/layout/LinearArrowProcessNumbered"/>
    <dgm:cxn modelId="{91B27D03-25A4-4F31-B18E-3DD4CA288633}" type="presParOf" srcId="{079ABE27-D4CE-4BE3-A4FD-BA16E473A9D3}" destId="{E1D81121-1047-4F64-947E-36405AF49CA0}" srcOrd="3" destOrd="0" presId="urn:microsoft.com/office/officeart/2016/7/layout/LinearArrowProcessNumbered"/>
    <dgm:cxn modelId="{27B5C295-17C3-4E07-81AB-A94D73A01DAC}" type="presParOf" srcId="{226BE6A6-7400-4381-A5CA-9397D7BAA562}" destId="{04DDB0CF-4FE7-48C5-9AFA-A3A7B01BD03D}" srcOrd="2" destOrd="0" presId="urn:microsoft.com/office/officeart/2016/7/layout/LinearArrowProcessNumbered"/>
    <dgm:cxn modelId="{B63B0C5D-0B14-4F85-BD01-A26D5D3EC81C}" type="presParOf" srcId="{44A57C42-F4EC-4C61-9255-D780EC0AC2D8}" destId="{F77186C3-9203-4E31-8720-9B818E2572C4}" srcOrd="1" destOrd="0" presId="urn:microsoft.com/office/officeart/2016/7/layout/LinearArrowProcessNumbered"/>
    <dgm:cxn modelId="{AB4FA522-E674-4AB5-BD1F-221E89EB8EE6}" type="presParOf" srcId="{44A57C42-F4EC-4C61-9255-D780EC0AC2D8}" destId="{007E0DBA-2EB7-480A-8F5E-B5E0B41249CD}" srcOrd="2" destOrd="0" presId="urn:microsoft.com/office/officeart/2016/7/layout/LinearArrowProcessNumbered"/>
    <dgm:cxn modelId="{E39EF9D2-7C41-478E-A5FD-910D3CF58F81}" type="presParOf" srcId="{007E0DBA-2EB7-480A-8F5E-B5E0B41249CD}" destId="{99D4C6C2-9959-4C0F-B832-1D3134CC7E25}" srcOrd="0" destOrd="0" presId="urn:microsoft.com/office/officeart/2016/7/layout/LinearArrowProcessNumbered"/>
    <dgm:cxn modelId="{42544825-B5F5-408D-B467-D2F7F18FF6CF}" type="presParOf" srcId="{007E0DBA-2EB7-480A-8F5E-B5E0B41249CD}" destId="{47E4C5F3-18C5-4C3D-A9BE-671648258B19}" srcOrd="1" destOrd="0" presId="urn:microsoft.com/office/officeart/2016/7/layout/LinearArrowProcessNumbered"/>
    <dgm:cxn modelId="{E77FEA85-10E1-4EE6-941B-31A7084735ED}" type="presParOf" srcId="{47E4C5F3-18C5-4C3D-A9BE-671648258B19}" destId="{5A0E1E08-5DF5-4C15-A3C6-D18AD02765E3}" srcOrd="0" destOrd="0" presId="urn:microsoft.com/office/officeart/2016/7/layout/LinearArrowProcessNumbered"/>
    <dgm:cxn modelId="{A1338E0C-B265-43C4-8BA7-EB9BAEFD9345}" type="presParOf" srcId="{47E4C5F3-18C5-4C3D-A9BE-671648258B19}" destId="{41A03DF1-96AF-4779-B6FC-0EF9683F72A1}" srcOrd="1" destOrd="0" presId="urn:microsoft.com/office/officeart/2016/7/layout/LinearArrowProcessNumbered"/>
    <dgm:cxn modelId="{B00607DC-DE7A-4A09-AE5A-656CED17CAB8}" type="presParOf" srcId="{47E4C5F3-18C5-4C3D-A9BE-671648258B19}" destId="{609C8832-7852-4222-B917-4F1542A3C914}" srcOrd="2" destOrd="0" presId="urn:microsoft.com/office/officeart/2016/7/layout/LinearArrowProcessNumbered"/>
    <dgm:cxn modelId="{F3CACA3C-FD79-4979-8FB5-DC8E5C2E5B0B}" type="presParOf" srcId="{47E4C5F3-18C5-4C3D-A9BE-671648258B19}" destId="{6D5C819C-5B26-43A3-BB0A-9776C8195CE6}" srcOrd="3" destOrd="0" presId="urn:microsoft.com/office/officeart/2016/7/layout/LinearArrowProcessNumbered"/>
    <dgm:cxn modelId="{4A532C5A-2BC4-46FE-ADE2-E93F0CD6A369}" type="presParOf" srcId="{007E0DBA-2EB7-480A-8F5E-B5E0B41249CD}" destId="{E2FEE4E4-6D87-45B2-89EE-6142CD19F27D}" srcOrd="2" destOrd="0" presId="urn:microsoft.com/office/officeart/2016/7/layout/LinearArrowProcessNumbered"/>
    <dgm:cxn modelId="{EE58E2BE-F3F5-4A24-A4A8-049DAAD2FF7C}" type="presParOf" srcId="{44A57C42-F4EC-4C61-9255-D780EC0AC2D8}" destId="{CC8564EA-4036-470D-9B6A-FB38C7AD2563}" srcOrd="3" destOrd="0" presId="urn:microsoft.com/office/officeart/2016/7/layout/LinearArrowProcessNumbered"/>
    <dgm:cxn modelId="{30444126-5779-4518-8FF8-ADA5C55B98DE}" type="presParOf" srcId="{44A57C42-F4EC-4C61-9255-D780EC0AC2D8}" destId="{DAF6D363-3721-4906-9BF9-B0C32CCBDD74}" srcOrd="4" destOrd="0" presId="urn:microsoft.com/office/officeart/2016/7/layout/LinearArrowProcessNumbered"/>
    <dgm:cxn modelId="{8D42533E-B8EC-4A8D-B8C0-96031D15EAA7}" type="presParOf" srcId="{DAF6D363-3721-4906-9BF9-B0C32CCBDD74}" destId="{388C4012-2DAD-4B64-8D5D-DD2EA73569FA}" srcOrd="0" destOrd="0" presId="urn:microsoft.com/office/officeart/2016/7/layout/LinearArrowProcessNumbered"/>
    <dgm:cxn modelId="{2BC5D2BE-5BD7-4DB4-AE49-0B87F6E687CA}" type="presParOf" srcId="{DAF6D363-3721-4906-9BF9-B0C32CCBDD74}" destId="{0F96BB2C-7527-46DF-8303-7614B5D467F7}" srcOrd="1" destOrd="0" presId="urn:microsoft.com/office/officeart/2016/7/layout/LinearArrowProcessNumbered"/>
    <dgm:cxn modelId="{33DF3AA1-FE3B-4960-940F-B61DE35E36E4}" type="presParOf" srcId="{0F96BB2C-7527-46DF-8303-7614B5D467F7}" destId="{4F90CBE3-C677-4F2B-974B-732123E99D1D}" srcOrd="0" destOrd="0" presId="urn:microsoft.com/office/officeart/2016/7/layout/LinearArrowProcessNumbered"/>
    <dgm:cxn modelId="{4B78FAEC-C85B-4C64-A238-66DD56DD31EC}" type="presParOf" srcId="{0F96BB2C-7527-46DF-8303-7614B5D467F7}" destId="{B4AFCAE7-4EC9-4494-A62C-9CB16258FF16}" srcOrd="1" destOrd="0" presId="urn:microsoft.com/office/officeart/2016/7/layout/LinearArrowProcessNumbered"/>
    <dgm:cxn modelId="{520816BD-10A9-494D-A8AD-5767FE3F9D17}" type="presParOf" srcId="{0F96BB2C-7527-46DF-8303-7614B5D467F7}" destId="{0AE1A48C-8A99-40EF-8101-45A66A6C5EF7}" srcOrd="2" destOrd="0" presId="urn:microsoft.com/office/officeart/2016/7/layout/LinearArrowProcessNumbered"/>
    <dgm:cxn modelId="{B39AACF9-CBC7-497E-9865-8386606CAD38}" type="presParOf" srcId="{0F96BB2C-7527-46DF-8303-7614B5D467F7}" destId="{1963B75C-6221-46F1-BB8E-E1F4E8754F63}" srcOrd="3" destOrd="0" presId="urn:microsoft.com/office/officeart/2016/7/layout/LinearArrowProcessNumbered"/>
    <dgm:cxn modelId="{5117F7E4-E902-41D6-A647-927A183F5571}" type="presParOf" srcId="{DAF6D363-3721-4906-9BF9-B0C32CCBDD74}" destId="{AD79AECB-A5CC-4FB9-B942-16C58E84EF6C}" srcOrd="2" destOrd="0" presId="urn:microsoft.com/office/officeart/2016/7/layout/LinearArrowProcessNumbered"/>
    <dgm:cxn modelId="{E4F8A6D6-6EB2-4855-9609-2875D7135930}" type="presParOf" srcId="{44A57C42-F4EC-4C61-9255-D780EC0AC2D8}" destId="{DD22392C-2DAA-4FDC-8AA6-21F74136F7D9}" srcOrd="5" destOrd="0" presId="urn:microsoft.com/office/officeart/2016/7/layout/LinearArrowProcessNumbered"/>
    <dgm:cxn modelId="{6D939EA7-4186-4678-9F71-E6AAFFE18EEB}" type="presParOf" srcId="{44A57C42-F4EC-4C61-9255-D780EC0AC2D8}" destId="{D17941CB-B189-4B70-B215-3EFCF3BD478A}" srcOrd="6" destOrd="0" presId="urn:microsoft.com/office/officeart/2016/7/layout/LinearArrowProcessNumbered"/>
    <dgm:cxn modelId="{9C3838AB-7604-4DFD-8267-4C1DFDBCF730}" type="presParOf" srcId="{D17941CB-B189-4B70-B215-3EFCF3BD478A}" destId="{11343013-EE79-487F-9EC8-8774548067FE}" srcOrd="0" destOrd="0" presId="urn:microsoft.com/office/officeart/2016/7/layout/LinearArrowProcessNumbered"/>
    <dgm:cxn modelId="{55350290-9AE3-4941-8A43-B4FB3FA2A461}" type="presParOf" srcId="{D17941CB-B189-4B70-B215-3EFCF3BD478A}" destId="{C6CF26F9-F311-49E8-A492-F32D6BB0C99E}" srcOrd="1" destOrd="0" presId="urn:microsoft.com/office/officeart/2016/7/layout/LinearArrowProcessNumbered"/>
    <dgm:cxn modelId="{281629B2-BF29-454B-A2DA-2002C1EB28FC}" type="presParOf" srcId="{C6CF26F9-F311-49E8-A492-F32D6BB0C99E}" destId="{98D4D33E-6DA2-469B-9116-7D372F8BF26F}" srcOrd="0" destOrd="0" presId="urn:microsoft.com/office/officeart/2016/7/layout/LinearArrowProcessNumbered"/>
    <dgm:cxn modelId="{9C79338F-1E47-4FC3-9918-7AFFAD251A13}" type="presParOf" srcId="{C6CF26F9-F311-49E8-A492-F32D6BB0C99E}" destId="{20583E80-1BC5-49F7-99C9-9C8FE4724342}" srcOrd="1" destOrd="0" presId="urn:microsoft.com/office/officeart/2016/7/layout/LinearArrowProcessNumbered"/>
    <dgm:cxn modelId="{BC1BB4C4-6571-4388-9ADB-82275855EBA1}" type="presParOf" srcId="{C6CF26F9-F311-49E8-A492-F32D6BB0C99E}" destId="{B2A44155-F28F-411E-9F51-60EEADF45F9B}" srcOrd="2" destOrd="0" presId="urn:microsoft.com/office/officeart/2016/7/layout/LinearArrowProcessNumbered"/>
    <dgm:cxn modelId="{109E9EA9-FB71-42F4-8B46-21883551E585}" type="presParOf" srcId="{C6CF26F9-F311-49E8-A492-F32D6BB0C99E}" destId="{6AB10B12-97AA-4FF3-9007-FA16439AF308}" srcOrd="3" destOrd="0" presId="urn:microsoft.com/office/officeart/2016/7/layout/LinearArrowProcessNumbered"/>
    <dgm:cxn modelId="{745D28BD-0B08-4D49-B1EC-24363053B083}" type="presParOf" srcId="{D17941CB-B189-4B70-B215-3EFCF3BD478A}" destId="{237A8E28-2537-48C6-A0C5-DF438E36668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D9BFB-6735-4F95-9324-2F52E061A96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017DA9C-061B-433C-861B-731AEBD81EB0}">
      <dgm:prSet/>
      <dgm:spPr/>
      <dgm:t>
        <a:bodyPr/>
        <a:lstStyle/>
        <a:p>
          <a:r>
            <a:rPr lang="en-US" b="0" i="0"/>
            <a:t>Logistic regression and random forest models outperform decision trees in predicting loan repayment, achieving F1 scores of 71%.</a:t>
          </a:r>
          <a:endParaRPr lang="en-US"/>
        </a:p>
      </dgm:t>
    </dgm:pt>
    <dgm:pt modelId="{760732E5-6FC6-400B-8987-2E127DAEFF36}" type="parTrans" cxnId="{6E87B31A-EF1D-4D61-9E18-CB4AF5814539}">
      <dgm:prSet/>
      <dgm:spPr/>
      <dgm:t>
        <a:bodyPr/>
        <a:lstStyle/>
        <a:p>
          <a:endParaRPr lang="en-US"/>
        </a:p>
      </dgm:t>
    </dgm:pt>
    <dgm:pt modelId="{DAB30644-84F3-4347-9B7B-01B751244BA0}" type="sibTrans" cxnId="{6E87B31A-EF1D-4D61-9E18-CB4AF5814539}">
      <dgm:prSet/>
      <dgm:spPr/>
      <dgm:t>
        <a:bodyPr/>
        <a:lstStyle/>
        <a:p>
          <a:endParaRPr lang="en-US"/>
        </a:p>
      </dgm:t>
    </dgm:pt>
    <dgm:pt modelId="{68ECBFA7-5822-42C9-A3FE-35B8489841AA}">
      <dgm:prSet/>
      <dgm:spPr/>
      <dgm:t>
        <a:bodyPr/>
        <a:lstStyle/>
        <a:p>
          <a:r>
            <a:rPr lang="en-US" b="0" i="0"/>
            <a:t>Logistic regression offers insights into important features like credit score and employment status.</a:t>
          </a:r>
          <a:endParaRPr lang="en-US"/>
        </a:p>
      </dgm:t>
    </dgm:pt>
    <dgm:pt modelId="{A542FB51-F627-451E-A2C8-98B88B7F38CD}" type="parTrans" cxnId="{2C741F99-8C6B-4FE8-B249-357DCCA6EE76}">
      <dgm:prSet/>
      <dgm:spPr/>
      <dgm:t>
        <a:bodyPr/>
        <a:lstStyle/>
        <a:p>
          <a:endParaRPr lang="en-US"/>
        </a:p>
      </dgm:t>
    </dgm:pt>
    <dgm:pt modelId="{16A0E56D-14C9-4BCC-8AAD-63FE50B4FD3E}" type="sibTrans" cxnId="{2C741F99-8C6B-4FE8-B249-357DCCA6EE76}">
      <dgm:prSet/>
      <dgm:spPr/>
      <dgm:t>
        <a:bodyPr/>
        <a:lstStyle/>
        <a:p>
          <a:endParaRPr lang="en-US"/>
        </a:p>
      </dgm:t>
    </dgm:pt>
    <dgm:pt modelId="{057CCB8A-9BB0-4A66-91A6-FD65D1B14698}">
      <dgm:prSet/>
      <dgm:spPr/>
      <dgm:t>
        <a:bodyPr/>
        <a:lstStyle/>
        <a:p>
          <a:r>
            <a:rPr lang="en-US" b="0" i="0"/>
            <a:t>Random forest's ensemble approach enhances predictive accuracy by capturing complex data relationships.</a:t>
          </a:r>
          <a:endParaRPr lang="en-US"/>
        </a:p>
      </dgm:t>
    </dgm:pt>
    <dgm:pt modelId="{616577F4-6DA3-4E0D-974C-F008B03586DA}" type="parTrans" cxnId="{35E0F5A5-AEF3-494A-8231-7CDDF29ABA19}">
      <dgm:prSet/>
      <dgm:spPr/>
      <dgm:t>
        <a:bodyPr/>
        <a:lstStyle/>
        <a:p>
          <a:endParaRPr lang="en-US"/>
        </a:p>
      </dgm:t>
    </dgm:pt>
    <dgm:pt modelId="{85BEB4C5-D8AD-417B-A684-7106E38C30B9}" type="sibTrans" cxnId="{35E0F5A5-AEF3-494A-8231-7CDDF29ABA19}">
      <dgm:prSet/>
      <dgm:spPr/>
      <dgm:t>
        <a:bodyPr/>
        <a:lstStyle/>
        <a:p>
          <a:endParaRPr lang="en-US"/>
        </a:p>
      </dgm:t>
    </dgm:pt>
    <dgm:pt modelId="{4FF97D6D-C8B1-428D-A115-C2778B2892BB}">
      <dgm:prSet/>
      <dgm:spPr/>
      <dgm:t>
        <a:bodyPr/>
        <a:lstStyle/>
        <a:p>
          <a:r>
            <a:rPr lang="en-US" b="0" i="0"/>
            <a:t>Deploying these models can aid lenders in making informed decisions, reducing default risks, and promoting financial inclusion.</a:t>
          </a:r>
          <a:endParaRPr lang="en-US"/>
        </a:p>
      </dgm:t>
    </dgm:pt>
    <dgm:pt modelId="{FDA74804-58EB-4E3D-A492-316D5680B719}" type="parTrans" cxnId="{D6D43429-B0FE-4C5A-A6C6-17DABD0103B8}">
      <dgm:prSet/>
      <dgm:spPr/>
      <dgm:t>
        <a:bodyPr/>
        <a:lstStyle/>
        <a:p>
          <a:endParaRPr lang="en-US"/>
        </a:p>
      </dgm:t>
    </dgm:pt>
    <dgm:pt modelId="{AFD57FA1-ADC0-4BAE-A89E-581624F41DCF}" type="sibTrans" cxnId="{D6D43429-B0FE-4C5A-A6C6-17DABD0103B8}">
      <dgm:prSet/>
      <dgm:spPr/>
      <dgm:t>
        <a:bodyPr/>
        <a:lstStyle/>
        <a:p>
          <a:endParaRPr lang="en-US"/>
        </a:p>
      </dgm:t>
    </dgm:pt>
    <dgm:pt modelId="{4E57B686-DFCE-4118-B714-04EA0A958E25}" type="pres">
      <dgm:prSet presAssocID="{A65D9BFB-6735-4F95-9324-2F52E061A969}" presName="hierChild1" presStyleCnt="0">
        <dgm:presLayoutVars>
          <dgm:chPref val="1"/>
          <dgm:dir/>
          <dgm:animOne val="branch"/>
          <dgm:animLvl val="lvl"/>
          <dgm:resizeHandles/>
        </dgm:presLayoutVars>
      </dgm:prSet>
      <dgm:spPr/>
    </dgm:pt>
    <dgm:pt modelId="{A8E81707-CB92-4CEB-A7C1-1EA4D0ADA7F4}" type="pres">
      <dgm:prSet presAssocID="{D017DA9C-061B-433C-861B-731AEBD81EB0}" presName="hierRoot1" presStyleCnt="0"/>
      <dgm:spPr/>
    </dgm:pt>
    <dgm:pt modelId="{9BAFE2A8-6E13-482E-8C28-430A748D283C}" type="pres">
      <dgm:prSet presAssocID="{D017DA9C-061B-433C-861B-731AEBD81EB0}" presName="composite" presStyleCnt="0"/>
      <dgm:spPr/>
    </dgm:pt>
    <dgm:pt modelId="{684C2213-F7C5-484F-947A-B13873E1A166}" type="pres">
      <dgm:prSet presAssocID="{D017DA9C-061B-433C-861B-731AEBD81EB0}" presName="background" presStyleLbl="node0" presStyleIdx="0" presStyleCnt="4"/>
      <dgm:spPr/>
    </dgm:pt>
    <dgm:pt modelId="{7D34C284-DD71-4AE7-A61C-CBCB23963920}" type="pres">
      <dgm:prSet presAssocID="{D017DA9C-061B-433C-861B-731AEBD81EB0}" presName="text" presStyleLbl="fgAcc0" presStyleIdx="0" presStyleCnt="4">
        <dgm:presLayoutVars>
          <dgm:chPref val="3"/>
        </dgm:presLayoutVars>
      </dgm:prSet>
      <dgm:spPr/>
    </dgm:pt>
    <dgm:pt modelId="{9C4779C6-7515-425C-917B-AAA3B65FEE98}" type="pres">
      <dgm:prSet presAssocID="{D017DA9C-061B-433C-861B-731AEBD81EB0}" presName="hierChild2" presStyleCnt="0"/>
      <dgm:spPr/>
    </dgm:pt>
    <dgm:pt modelId="{099388E7-1801-4484-967F-40480D2FF8A7}" type="pres">
      <dgm:prSet presAssocID="{68ECBFA7-5822-42C9-A3FE-35B8489841AA}" presName="hierRoot1" presStyleCnt="0"/>
      <dgm:spPr/>
    </dgm:pt>
    <dgm:pt modelId="{6CD0F610-34E6-4C95-A2CF-A9A77C27EB54}" type="pres">
      <dgm:prSet presAssocID="{68ECBFA7-5822-42C9-A3FE-35B8489841AA}" presName="composite" presStyleCnt="0"/>
      <dgm:spPr/>
    </dgm:pt>
    <dgm:pt modelId="{39A94285-A312-44F9-9871-81D96AA933C4}" type="pres">
      <dgm:prSet presAssocID="{68ECBFA7-5822-42C9-A3FE-35B8489841AA}" presName="background" presStyleLbl="node0" presStyleIdx="1" presStyleCnt="4"/>
      <dgm:spPr/>
    </dgm:pt>
    <dgm:pt modelId="{EE386689-FDED-4C5E-AC47-0918E8CE65E1}" type="pres">
      <dgm:prSet presAssocID="{68ECBFA7-5822-42C9-A3FE-35B8489841AA}" presName="text" presStyleLbl="fgAcc0" presStyleIdx="1" presStyleCnt="4">
        <dgm:presLayoutVars>
          <dgm:chPref val="3"/>
        </dgm:presLayoutVars>
      </dgm:prSet>
      <dgm:spPr/>
    </dgm:pt>
    <dgm:pt modelId="{FF06582B-F1B1-4F20-A670-5ABB15CF058D}" type="pres">
      <dgm:prSet presAssocID="{68ECBFA7-5822-42C9-A3FE-35B8489841AA}" presName="hierChild2" presStyleCnt="0"/>
      <dgm:spPr/>
    </dgm:pt>
    <dgm:pt modelId="{05D87C23-EBB1-444A-9805-5B97AE7470DE}" type="pres">
      <dgm:prSet presAssocID="{057CCB8A-9BB0-4A66-91A6-FD65D1B14698}" presName="hierRoot1" presStyleCnt="0"/>
      <dgm:spPr/>
    </dgm:pt>
    <dgm:pt modelId="{C4808FA5-FB0F-4669-B1D4-689CC047FBB7}" type="pres">
      <dgm:prSet presAssocID="{057CCB8A-9BB0-4A66-91A6-FD65D1B14698}" presName="composite" presStyleCnt="0"/>
      <dgm:spPr/>
    </dgm:pt>
    <dgm:pt modelId="{F0012781-C44A-4370-93E3-060B9EE699B1}" type="pres">
      <dgm:prSet presAssocID="{057CCB8A-9BB0-4A66-91A6-FD65D1B14698}" presName="background" presStyleLbl="node0" presStyleIdx="2" presStyleCnt="4"/>
      <dgm:spPr/>
    </dgm:pt>
    <dgm:pt modelId="{D29B35AF-F327-4D6E-A51F-981CAEC190CA}" type="pres">
      <dgm:prSet presAssocID="{057CCB8A-9BB0-4A66-91A6-FD65D1B14698}" presName="text" presStyleLbl="fgAcc0" presStyleIdx="2" presStyleCnt="4">
        <dgm:presLayoutVars>
          <dgm:chPref val="3"/>
        </dgm:presLayoutVars>
      </dgm:prSet>
      <dgm:spPr/>
    </dgm:pt>
    <dgm:pt modelId="{1154C1B9-D610-4C12-84E2-716A8518F3BA}" type="pres">
      <dgm:prSet presAssocID="{057CCB8A-9BB0-4A66-91A6-FD65D1B14698}" presName="hierChild2" presStyleCnt="0"/>
      <dgm:spPr/>
    </dgm:pt>
    <dgm:pt modelId="{99CB0DF9-B316-407B-86D4-B674F541721B}" type="pres">
      <dgm:prSet presAssocID="{4FF97D6D-C8B1-428D-A115-C2778B2892BB}" presName="hierRoot1" presStyleCnt="0"/>
      <dgm:spPr/>
    </dgm:pt>
    <dgm:pt modelId="{74D8754F-64A9-4FC8-8B10-DCB79E682F6C}" type="pres">
      <dgm:prSet presAssocID="{4FF97D6D-C8B1-428D-A115-C2778B2892BB}" presName="composite" presStyleCnt="0"/>
      <dgm:spPr/>
    </dgm:pt>
    <dgm:pt modelId="{D38B063D-EA91-42E4-A03A-2D44C43A9E89}" type="pres">
      <dgm:prSet presAssocID="{4FF97D6D-C8B1-428D-A115-C2778B2892BB}" presName="background" presStyleLbl="node0" presStyleIdx="3" presStyleCnt="4"/>
      <dgm:spPr/>
    </dgm:pt>
    <dgm:pt modelId="{5C6C1C7B-0A6E-47D8-A1BA-5166A96756DD}" type="pres">
      <dgm:prSet presAssocID="{4FF97D6D-C8B1-428D-A115-C2778B2892BB}" presName="text" presStyleLbl="fgAcc0" presStyleIdx="3" presStyleCnt="4">
        <dgm:presLayoutVars>
          <dgm:chPref val="3"/>
        </dgm:presLayoutVars>
      </dgm:prSet>
      <dgm:spPr/>
    </dgm:pt>
    <dgm:pt modelId="{F3D566DE-1036-42FC-9AE3-BC0767894E92}" type="pres">
      <dgm:prSet presAssocID="{4FF97D6D-C8B1-428D-A115-C2778B2892BB}" presName="hierChild2" presStyleCnt="0"/>
      <dgm:spPr/>
    </dgm:pt>
  </dgm:ptLst>
  <dgm:cxnLst>
    <dgm:cxn modelId="{6E87B31A-EF1D-4D61-9E18-CB4AF5814539}" srcId="{A65D9BFB-6735-4F95-9324-2F52E061A969}" destId="{D017DA9C-061B-433C-861B-731AEBD81EB0}" srcOrd="0" destOrd="0" parTransId="{760732E5-6FC6-400B-8987-2E127DAEFF36}" sibTransId="{DAB30644-84F3-4347-9B7B-01B751244BA0}"/>
    <dgm:cxn modelId="{D6D43429-B0FE-4C5A-A6C6-17DABD0103B8}" srcId="{A65D9BFB-6735-4F95-9324-2F52E061A969}" destId="{4FF97D6D-C8B1-428D-A115-C2778B2892BB}" srcOrd="3" destOrd="0" parTransId="{FDA74804-58EB-4E3D-A492-316D5680B719}" sibTransId="{AFD57FA1-ADC0-4BAE-A89E-581624F41DCF}"/>
    <dgm:cxn modelId="{181BDA2B-6603-4B69-BA05-65F8A728AC14}" type="presOf" srcId="{A65D9BFB-6735-4F95-9324-2F52E061A969}" destId="{4E57B686-DFCE-4118-B714-04EA0A958E25}" srcOrd="0" destOrd="0" presId="urn:microsoft.com/office/officeart/2005/8/layout/hierarchy1"/>
    <dgm:cxn modelId="{E14C6566-8F2F-43F3-B22D-A9DD9D456D19}" type="presOf" srcId="{4FF97D6D-C8B1-428D-A115-C2778B2892BB}" destId="{5C6C1C7B-0A6E-47D8-A1BA-5166A96756DD}" srcOrd="0" destOrd="0" presId="urn:microsoft.com/office/officeart/2005/8/layout/hierarchy1"/>
    <dgm:cxn modelId="{7C532090-D0A3-4CC3-B7D9-C674496B0B07}" type="presOf" srcId="{D017DA9C-061B-433C-861B-731AEBD81EB0}" destId="{7D34C284-DD71-4AE7-A61C-CBCB23963920}" srcOrd="0" destOrd="0" presId="urn:microsoft.com/office/officeart/2005/8/layout/hierarchy1"/>
    <dgm:cxn modelId="{2C741F99-8C6B-4FE8-B249-357DCCA6EE76}" srcId="{A65D9BFB-6735-4F95-9324-2F52E061A969}" destId="{68ECBFA7-5822-42C9-A3FE-35B8489841AA}" srcOrd="1" destOrd="0" parTransId="{A542FB51-F627-451E-A2C8-98B88B7F38CD}" sibTransId="{16A0E56D-14C9-4BCC-8AAD-63FE50B4FD3E}"/>
    <dgm:cxn modelId="{35E0F5A5-AEF3-494A-8231-7CDDF29ABA19}" srcId="{A65D9BFB-6735-4F95-9324-2F52E061A969}" destId="{057CCB8A-9BB0-4A66-91A6-FD65D1B14698}" srcOrd="2" destOrd="0" parTransId="{616577F4-6DA3-4E0D-974C-F008B03586DA}" sibTransId="{85BEB4C5-D8AD-417B-A684-7106E38C30B9}"/>
    <dgm:cxn modelId="{F4CF7AAD-E933-4D53-8F94-D0290DD7953E}" type="presOf" srcId="{68ECBFA7-5822-42C9-A3FE-35B8489841AA}" destId="{EE386689-FDED-4C5E-AC47-0918E8CE65E1}" srcOrd="0" destOrd="0" presId="urn:microsoft.com/office/officeart/2005/8/layout/hierarchy1"/>
    <dgm:cxn modelId="{AC4403FE-99D0-4B02-BC4F-F8EC3FF4966F}" type="presOf" srcId="{057CCB8A-9BB0-4A66-91A6-FD65D1B14698}" destId="{D29B35AF-F327-4D6E-A51F-981CAEC190CA}" srcOrd="0" destOrd="0" presId="urn:microsoft.com/office/officeart/2005/8/layout/hierarchy1"/>
    <dgm:cxn modelId="{1A99E764-650F-460C-BDA8-D14C6C50B747}" type="presParOf" srcId="{4E57B686-DFCE-4118-B714-04EA0A958E25}" destId="{A8E81707-CB92-4CEB-A7C1-1EA4D0ADA7F4}" srcOrd="0" destOrd="0" presId="urn:microsoft.com/office/officeart/2005/8/layout/hierarchy1"/>
    <dgm:cxn modelId="{D8B43FA8-AE8E-4A5C-9FF6-36910474C576}" type="presParOf" srcId="{A8E81707-CB92-4CEB-A7C1-1EA4D0ADA7F4}" destId="{9BAFE2A8-6E13-482E-8C28-430A748D283C}" srcOrd="0" destOrd="0" presId="urn:microsoft.com/office/officeart/2005/8/layout/hierarchy1"/>
    <dgm:cxn modelId="{CFBF6B80-A39E-4A62-8EC9-87A23BAB47C3}" type="presParOf" srcId="{9BAFE2A8-6E13-482E-8C28-430A748D283C}" destId="{684C2213-F7C5-484F-947A-B13873E1A166}" srcOrd="0" destOrd="0" presId="urn:microsoft.com/office/officeart/2005/8/layout/hierarchy1"/>
    <dgm:cxn modelId="{613A8C04-371D-4BE9-B35C-7B7D602A4365}" type="presParOf" srcId="{9BAFE2A8-6E13-482E-8C28-430A748D283C}" destId="{7D34C284-DD71-4AE7-A61C-CBCB23963920}" srcOrd="1" destOrd="0" presId="urn:microsoft.com/office/officeart/2005/8/layout/hierarchy1"/>
    <dgm:cxn modelId="{415CF8DA-C117-46E4-A28B-293753D7968B}" type="presParOf" srcId="{A8E81707-CB92-4CEB-A7C1-1EA4D0ADA7F4}" destId="{9C4779C6-7515-425C-917B-AAA3B65FEE98}" srcOrd="1" destOrd="0" presId="urn:microsoft.com/office/officeart/2005/8/layout/hierarchy1"/>
    <dgm:cxn modelId="{CBE55D2D-D069-483E-9ABF-DCA580DB2136}" type="presParOf" srcId="{4E57B686-DFCE-4118-B714-04EA0A958E25}" destId="{099388E7-1801-4484-967F-40480D2FF8A7}" srcOrd="1" destOrd="0" presId="urn:microsoft.com/office/officeart/2005/8/layout/hierarchy1"/>
    <dgm:cxn modelId="{59890A7E-2014-4451-84F7-A5D53FF4002D}" type="presParOf" srcId="{099388E7-1801-4484-967F-40480D2FF8A7}" destId="{6CD0F610-34E6-4C95-A2CF-A9A77C27EB54}" srcOrd="0" destOrd="0" presId="urn:microsoft.com/office/officeart/2005/8/layout/hierarchy1"/>
    <dgm:cxn modelId="{39DF1EEC-A234-4577-BA31-EF5A58250B4C}" type="presParOf" srcId="{6CD0F610-34E6-4C95-A2CF-A9A77C27EB54}" destId="{39A94285-A312-44F9-9871-81D96AA933C4}" srcOrd="0" destOrd="0" presId="urn:microsoft.com/office/officeart/2005/8/layout/hierarchy1"/>
    <dgm:cxn modelId="{6CEB638F-68FE-420B-8658-B19C4582A818}" type="presParOf" srcId="{6CD0F610-34E6-4C95-A2CF-A9A77C27EB54}" destId="{EE386689-FDED-4C5E-AC47-0918E8CE65E1}" srcOrd="1" destOrd="0" presId="urn:microsoft.com/office/officeart/2005/8/layout/hierarchy1"/>
    <dgm:cxn modelId="{A6B51C89-AFE4-45F0-AF72-6C5E244E713B}" type="presParOf" srcId="{099388E7-1801-4484-967F-40480D2FF8A7}" destId="{FF06582B-F1B1-4F20-A670-5ABB15CF058D}" srcOrd="1" destOrd="0" presId="urn:microsoft.com/office/officeart/2005/8/layout/hierarchy1"/>
    <dgm:cxn modelId="{ACBE7A3C-E3DD-49CE-A485-090F8913476E}" type="presParOf" srcId="{4E57B686-DFCE-4118-B714-04EA0A958E25}" destId="{05D87C23-EBB1-444A-9805-5B97AE7470DE}" srcOrd="2" destOrd="0" presId="urn:microsoft.com/office/officeart/2005/8/layout/hierarchy1"/>
    <dgm:cxn modelId="{C3CD3F67-48FB-4D55-B361-CAC283BB784E}" type="presParOf" srcId="{05D87C23-EBB1-444A-9805-5B97AE7470DE}" destId="{C4808FA5-FB0F-4669-B1D4-689CC047FBB7}" srcOrd="0" destOrd="0" presId="urn:microsoft.com/office/officeart/2005/8/layout/hierarchy1"/>
    <dgm:cxn modelId="{596CC7FE-5511-4A64-9E8D-92689738433E}" type="presParOf" srcId="{C4808FA5-FB0F-4669-B1D4-689CC047FBB7}" destId="{F0012781-C44A-4370-93E3-060B9EE699B1}" srcOrd="0" destOrd="0" presId="urn:microsoft.com/office/officeart/2005/8/layout/hierarchy1"/>
    <dgm:cxn modelId="{9819967F-4F7E-4AD6-98A0-C5480997636A}" type="presParOf" srcId="{C4808FA5-FB0F-4669-B1D4-689CC047FBB7}" destId="{D29B35AF-F327-4D6E-A51F-981CAEC190CA}" srcOrd="1" destOrd="0" presId="urn:microsoft.com/office/officeart/2005/8/layout/hierarchy1"/>
    <dgm:cxn modelId="{A54B226D-8CAD-4698-8061-C9A83F5BB389}" type="presParOf" srcId="{05D87C23-EBB1-444A-9805-5B97AE7470DE}" destId="{1154C1B9-D610-4C12-84E2-716A8518F3BA}" srcOrd="1" destOrd="0" presId="urn:microsoft.com/office/officeart/2005/8/layout/hierarchy1"/>
    <dgm:cxn modelId="{5141709F-352F-45D4-A2DE-7A86218CF3CF}" type="presParOf" srcId="{4E57B686-DFCE-4118-B714-04EA0A958E25}" destId="{99CB0DF9-B316-407B-86D4-B674F541721B}" srcOrd="3" destOrd="0" presId="urn:microsoft.com/office/officeart/2005/8/layout/hierarchy1"/>
    <dgm:cxn modelId="{6D0ABA98-598C-4865-9F80-FA116EEAD249}" type="presParOf" srcId="{99CB0DF9-B316-407B-86D4-B674F541721B}" destId="{74D8754F-64A9-4FC8-8B10-DCB79E682F6C}" srcOrd="0" destOrd="0" presId="urn:microsoft.com/office/officeart/2005/8/layout/hierarchy1"/>
    <dgm:cxn modelId="{0EFB0426-E91B-4A7D-BCAD-BBD4F3136FB5}" type="presParOf" srcId="{74D8754F-64A9-4FC8-8B10-DCB79E682F6C}" destId="{D38B063D-EA91-42E4-A03A-2D44C43A9E89}" srcOrd="0" destOrd="0" presId="urn:microsoft.com/office/officeart/2005/8/layout/hierarchy1"/>
    <dgm:cxn modelId="{39754211-D4E8-49D4-99AE-9AA226F23D7E}" type="presParOf" srcId="{74D8754F-64A9-4FC8-8B10-DCB79E682F6C}" destId="{5C6C1C7B-0A6E-47D8-A1BA-5166A96756DD}" srcOrd="1" destOrd="0" presId="urn:microsoft.com/office/officeart/2005/8/layout/hierarchy1"/>
    <dgm:cxn modelId="{01892672-E496-4AFC-9EB7-1483A4883809}" type="presParOf" srcId="{99CB0DF9-B316-407B-86D4-B674F541721B}" destId="{F3D566DE-1036-42FC-9AE3-BC0767894E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DCE7F-CEFE-4D5D-A4A3-481B02E27866}">
      <dsp:nvSpPr>
        <dsp:cNvPr id="0" name=""/>
        <dsp:cNvSpPr/>
      </dsp:nvSpPr>
      <dsp:spPr>
        <a:xfrm>
          <a:off x="1314449" y="1110052"/>
          <a:ext cx="1051560" cy="7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B83C3F-4AC0-4B4A-914E-E30BDEB5E446}">
      <dsp:nvSpPr>
        <dsp:cNvPr id="0" name=""/>
        <dsp:cNvSpPr/>
      </dsp:nvSpPr>
      <dsp:spPr>
        <a:xfrm>
          <a:off x="2429103" y="1021754"/>
          <a:ext cx="120929" cy="227084"/>
        </a:xfrm>
        <a:prstGeom prst="chevron">
          <a:avLst>
            <a:gd name="adj" fmla="val 9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1019EF1-2CE7-450E-99F9-B8458BFE8488}">
      <dsp:nvSpPr>
        <dsp:cNvPr id="0" name=""/>
        <dsp:cNvSpPr/>
      </dsp:nvSpPr>
      <dsp:spPr>
        <a:xfrm>
          <a:off x="634866" y="561949"/>
          <a:ext cx="1096277" cy="109627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5412" y="722495"/>
        <a:ext cx="775185" cy="775185"/>
      </dsp:txXfrm>
    </dsp:sp>
    <dsp:sp modelId="{04DDB0CF-4FE7-48C5-9AFA-A3A7B01BD03D}">
      <dsp:nvSpPr>
        <dsp:cNvPr id="0" name=""/>
        <dsp:cNvSpPr/>
      </dsp:nvSpPr>
      <dsp:spPr>
        <a:xfrm>
          <a:off x="0" y="1823824"/>
          <a:ext cx="236601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33" tIns="165100" rIns="186633" bIns="165100" numCol="1" spcCol="1270" anchor="t" anchorCtr="0">
          <a:noAutofit/>
        </a:bodyPr>
        <a:lstStyle/>
        <a:p>
          <a:pPr marL="0" lvl="0" indent="0" algn="l" defTabSz="488950">
            <a:lnSpc>
              <a:spcPct val="90000"/>
            </a:lnSpc>
            <a:spcBef>
              <a:spcPct val="0"/>
            </a:spcBef>
            <a:spcAft>
              <a:spcPct val="35000"/>
            </a:spcAft>
            <a:buNone/>
            <a:defRPr cap="all"/>
          </a:pPr>
          <a:r>
            <a:rPr lang="en-US" sz="1100" b="1" i="0" kern="1200"/>
            <a:t>Data Cleaning:</a:t>
          </a:r>
          <a:r>
            <a:rPr lang="en-US" sz="1100" b="0" i="0" kern="1200"/>
            <a:t> Handling missing values, outliers, and inconsistencies in the dataset to ensure data integrity.</a:t>
          </a:r>
          <a:endParaRPr lang="en-US" sz="1100" kern="1200"/>
        </a:p>
      </dsp:txBody>
      <dsp:txXfrm>
        <a:off x="0" y="2216944"/>
        <a:ext cx="2366010" cy="1572480"/>
      </dsp:txXfrm>
    </dsp:sp>
    <dsp:sp modelId="{5A0E1E08-5DF5-4C15-A3C6-D18AD02765E3}">
      <dsp:nvSpPr>
        <dsp:cNvPr id="0" name=""/>
        <dsp:cNvSpPr/>
      </dsp:nvSpPr>
      <dsp:spPr>
        <a:xfrm>
          <a:off x="2628899" y="1110016"/>
          <a:ext cx="2366010" cy="7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1A03DF1-96AF-4779-B6FC-0EF9683F72A1}">
      <dsp:nvSpPr>
        <dsp:cNvPr id="0" name=""/>
        <dsp:cNvSpPr/>
      </dsp:nvSpPr>
      <dsp:spPr>
        <a:xfrm>
          <a:off x="5058003" y="1021721"/>
          <a:ext cx="120929" cy="227130"/>
        </a:xfrm>
        <a:prstGeom prst="chevron">
          <a:avLst>
            <a:gd name="adj" fmla="val 90000"/>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09C8832-7852-4222-B917-4F1542A3C914}">
      <dsp:nvSpPr>
        <dsp:cNvPr id="0" name=""/>
        <dsp:cNvSpPr/>
      </dsp:nvSpPr>
      <dsp:spPr>
        <a:xfrm>
          <a:off x="3263766" y="561913"/>
          <a:ext cx="1096277" cy="1096277"/>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4312" y="722459"/>
        <a:ext cx="775185" cy="775185"/>
      </dsp:txXfrm>
    </dsp:sp>
    <dsp:sp modelId="{E2FEE4E4-6D87-45B2-89EE-6142CD19F27D}">
      <dsp:nvSpPr>
        <dsp:cNvPr id="0" name=""/>
        <dsp:cNvSpPr/>
      </dsp:nvSpPr>
      <dsp:spPr>
        <a:xfrm>
          <a:off x="2628899" y="1823785"/>
          <a:ext cx="236601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33" tIns="165100" rIns="186633" bIns="165100" numCol="1" spcCol="1270" anchor="t" anchorCtr="0">
          <a:noAutofit/>
        </a:bodyPr>
        <a:lstStyle/>
        <a:p>
          <a:pPr marL="0" lvl="0" indent="0" algn="l" defTabSz="488950">
            <a:lnSpc>
              <a:spcPct val="90000"/>
            </a:lnSpc>
            <a:spcBef>
              <a:spcPct val="0"/>
            </a:spcBef>
            <a:spcAft>
              <a:spcPct val="35000"/>
            </a:spcAft>
            <a:buNone/>
            <a:defRPr cap="all"/>
          </a:pPr>
          <a:r>
            <a:rPr lang="en-US" sz="1100" b="1" i="0" kern="1200"/>
            <a:t>Feature Scaling:</a:t>
          </a:r>
          <a:r>
            <a:rPr lang="en-US" sz="1100" b="0" i="0" kern="1200"/>
            <a:t> Standardizing or normalizing numerical features to a common scale to prevent dominance by certain variables.</a:t>
          </a:r>
          <a:endParaRPr lang="en-US" sz="1100" kern="1200"/>
        </a:p>
      </dsp:txBody>
      <dsp:txXfrm>
        <a:off x="2628899" y="2216905"/>
        <a:ext cx="2366010" cy="1572480"/>
      </dsp:txXfrm>
    </dsp:sp>
    <dsp:sp modelId="{4F90CBE3-C677-4F2B-974B-732123E99D1D}">
      <dsp:nvSpPr>
        <dsp:cNvPr id="0" name=""/>
        <dsp:cNvSpPr/>
      </dsp:nvSpPr>
      <dsp:spPr>
        <a:xfrm>
          <a:off x="5257800" y="1110033"/>
          <a:ext cx="2366010" cy="7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4AFCAE7-4EC9-4494-A62C-9CB16258FF16}">
      <dsp:nvSpPr>
        <dsp:cNvPr id="0" name=""/>
        <dsp:cNvSpPr/>
      </dsp:nvSpPr>
      <dsp:spPr>
        <a:xfrm>
          <a:off x="7686903" y="1021735"/>
          <a:ext cx="120929" cy="227143"/>
        </a:xfrm>
        <a:prstGeom prst="chevron">
          <a:avLst>
            <a:gd name="adj" fmla="val 9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E1A48C-8A99-40EF-8101-45A66A6C5EF7}">
      <dsp:nvSpPr>
        <dsp:cNvPr id="0" name=""/>
        <dsp:cNvSpPr/>
      </dsp:nvSpPr>
      <dsp:spPr>
        <a:xfrm>
          <a:off x="5892666" y="561930"/>
          <a:ext cx="1096277" cy="1096277"/>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3212" y="722476"/>
        <a:ext cx="775185" cy="775185"/>
      </dsp:txXfrm>
    </dsp:sp>
    <dsp:sp modelId="{AD79AECB-A5CC-4FB9-B942-16C58E84EF6C}">
      <dsp:nvSpPr>
        <dsp:cNvPr id="0" name=""/>
        <dsp:cNvSpPr/>
      </dsp:nvSpPr>
      <dsp:spPr>
        <a:xfrm>
          <a:off x="5257800" y="1823824"/>
          <a:ext cx="236601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33" tIns="165100" rIns="186633" bIns="165100" numCol="1" spcCol="1270" anchor="t" anchorCtr="0">
          <a:noAutofit/>
        </a:bodyPr>
        <a:lstStyle/>
        <a:p>
          <a:pPr marL="0" lvl="0" indent="0" algn="l" defTabSz="488950">
            <a:lnSpc>
              <a:spcPct val="90000"/>
            </a:lnSpc>
            <a:spcBef>
              <a:spcPct val="0"/>
            </a:spcBef>
            <a:spcAft>
              <a:spcPct val="35000"/>
            </a:spcAft>
            <a:buNone/>
            <a:defRPr cap="all"/>
          </a:pPr>
          <a:r>
            <a:rPr lang="en-US" sz="1100" b="1" i="0" kern="1200"/>
            <a:t>Feature Engineering:</a:t>
          </a:r>
          <a:r>
            <a:rPr lang="en-US" sz="1100" b="0" i="0" kern="1200"/>
            <a:t> Creating new features or transforming existing ones to enhance the predictive power of the model.</a:t>
          </a:r>
          <a:endParaRPr lang="en-US" sz="1100" kern="1200"/>
        </a:p>
      </dsp:txBody>
      <dsp:txXfrm>
        <a:off x="5257800" y="2216944"/>
        <a:ext cx="2366010" cy="1572480"/>
      </dsp:txXfrm>
    </dsp:sp>
    <dsp:sp modelId="{98D4D33E-6DA2-469B-9116-7D372F8BF26F}">
      <dsp:nvSpPr>
        <dsp:cNvPr id="0" name=""/>
        <dsp:cNvSpPr/>
      </dsp:nvSpPr>
      <dsp:spPr>
        <a:xfrm>
          <a:off x="7886700" y="1110033"/>
          <a:ext cx="1183005" cy="72"/>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2A44155-F28F-411E-9F51-60EEADF45F9B}">
      <dsp:nvSpPr>
        <dsp:cNvPr id="0" name=""/>
        <dsp:cNvSpPr/>
      </dsp:nvSpPr>
      <dsp:spPr>
        <a:xfrm>
          <a:off x="8521566" y="561930"/>
          <a:ext cx="1096277" cy="109627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82112" y="722476"/>
        <a:ext cx="775185" cy="775185"/>
      </dsp:txXfrm>
    </dsp:sp>
    <dsp:sp modelId="{237A8E28-2537-48C6-A0C5-DF438E366686}">
      <dsp:nvSpPr>
        <dsp:cNvPr id="0" name=""/>
        <dsp:cNvSpPr/>
      </dsp:nvSpPr>
      <dsp:spPr>
        <a:xfrm>
          <a:off x="7886700" y="1823824"/>
          <a:ext cx="236601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33" tIns="165100" rIns="186633" bIns="165100" numCol="1" spcCol="1270" anchor="t" anchorCtr="0">
          <a:noAutofit/>
        </a:bodyPr>
        <a:lstStyle/>
        <a:p>
          <a:pPr marL="0" lvl="0" indent="0" algn="l" defTabSz="488950">
            <a:lnSpc>
              <a:spcPct val="90000"/>
            </a:lnSpc>
            <a:spcBef>
              <a:spcPct val="0"/>
            </a:spcBef>
            <a:spcAft>
              <a:spcPct val="35000"/>
            </a:spcAft>
            <a:buNone/>
            <a:defRPr cap="all"/>
          </a:pPr>
          <a:r>
            <a:rPr lang="en-US" sz="1100" b="1" i="0" kern="1200"/>
            <a:t>Data Splitting:</a:t>
          </a:r>
          <a:r>
            <a:rPr lang="en-US" sz="1100" b="0" i="0" kern="1200"/>
            <a:t> Partitioning the dataset into training and testing sets to evaluate the model's performance effectively.</a:t>
          </a:r>
          <a:endParaRPr lang="en-US" sz="1100" kern="1200"/>
        </a:p>
      </dsp:txBody>
      <dsp:txXfrm>
        <a:off x="7886700" y="2216944"/>
        <a:ext cx="2366010"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C2213-F7C5-484F-947A-B13873E1A166}">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4C284-DD71-4AE7-A61C-CBCB23963920}">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Logistic regression and random forest models outperform decision trees in predicting loan repayment, achieving F1 scores of 71%.</a:t>
          </a:r>
          <a:endParaRPr lang="en-US" sz="1400" kern="1200"/>
        </a:p>
      </dsp:txBody>
      <dsp:txXfrm>
        <a:off x="284635" y="1070626"/>
        <a:ext cx="2090204" cy="1297804"/>
      </dsp:txXfrm>
    </dsp:sp>
    <dsp:sp modelId="{39A94285-A312-44F9-9871-81D96AA933C4}">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86689-FDED-4C5E-AC47-0918E8CE65E1}">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Logistic regression offers insights into important features like credit score and employment status.</a:t>
          </a:r>
          <a:endParaRPr lang="en-US" sz="1400" kern="1200"/>
        </a:p>
      </dsp:txBody>
      <dsp:txXfrm>
        <a:off x="2938029" y="1070626"/>
        <a:ext cx="2090204" cy="1297804"/>
      </dsp:txXfrm>
    </dsp:sp>
    <dsp:sp modelId="{F0012781-C44A-4370-93E3-060B9EE699B1}">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B35AF-F327-4D6E-A51F-981CAEC190CA}">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Random forest's ensemble approach enhances predictive accuracy by capturing complex data relationships.</a:t>
          </a:r>
          <a:endParaRPr lang="en-US" sz="1400" kern="1200"/>
        </a:p>
      </dsp:txBody>
      <dsp:txXfrm>
        <a:off x="5591423" y="1070626"/>
        <a:ext cx="2090204" cy="1297804"/>
      </dsp:txXfrm>
    </dsp:sp>
    <dsp:sp modelId="{D38B063D-EA91-42E4-A03A-2D44C43A9E89}">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1C7B-0A6E-47D8-A1BA-5166A96756DD}">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Deploying these models can aid lenders in making informed decisions, reducing default risks, and promoting financial inclusion.</a:t>
          </a:r>
          <a:endParaRPr lang="en-US" sz="1400" kern="1200"/>
        </a:p>
      </dsp:txBody>
      <dsp:txXfrm>
        <a:off x="8244817" y="1070626"/>
        <a:ext cx="2090204" cy="129780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681A-CBF7-5B2C-FEFA-8BF99F0B7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FF17E-7585-CAA5-45AF-A48DB11BF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756442-F240-EC84-CC13-CEDA67B92D7B}"/>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29D7F903-7FC0-233A-B4D9-5D0A13F36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FE51F-71F0-1A19-9ED6-A2909B5BE68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00750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60FE-16CB-B8D0-A091-EB4F06C25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C1E7A4-C841-5FCC-AA11-6899639DF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4898-BF0D-52A8-A95E-DCA1C672958D}"/>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CA73C3B1-108D-CD18-56C6-3D37E5D59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8A2CA-6887-343C-202A-FAF5BD80D487}"/>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164284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86EE4-653C-1C98-806A-BEF4CDBC2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7569AC-B96C-6F22-A193-9A9F19145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6636A-ADDF-0F7F-1A84-C1FB3A5B8DDD}"/>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944E1A62-B512-A33C-4EE8-40990871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B7C43-42C5-3611-00B7-68C775917164}"/>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34983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3BDA-6C0C-E465-DDE3-854F25663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720B7-C876-E89F-BE57-B9F3C3829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619F4-73A3-E1E0-05E6-883AE9400300}"/>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AAEFC6C8-C474-8436-6AA9-D20F0C60F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D4F45-4D6B-58B8-5C46-E55EC98E4AE9}"/>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43793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CAF2-2EEA-B726-01FB-CE9AAA601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CE1B4-EB48-4A22-3C21-F22FA7020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A38C9-68C2-321C-3FF5-4C9CEE3A3D4A}"/>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FFAD263E-0703-4EAC-2258-40E0E0C4D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0BBFE-71E9-4996-487F-107AFF40E8BE}"/>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84141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9605-C491-071E-8A6F-E088C0C0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C8629-3EB9-5870-50BD-093B0D261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D4441-53F3-1DEB-FA50-038AB9847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F3A4DA-FCD0-7225-0E44-1A463B164538}"/>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6" name="Footer Placeholder 5">
            <a:extLst>
              <a:ext uri="{FF2B5EF4-FFF2-40B4-BE49-F238E27FC236}">
                <a16:creationId xmlns:a16="http://schemas.microsoft.com/office/drawing/2014/main" id="{5E8D1C2A-54FE-D928-15E7-759C4B0A4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5CDE2-800B-F5A9-4A30-46D6CFB581A5}"/>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37102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2EF-83DB-9620-BD03-8798747B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A3F81D-1B54-E858-09F0-F31B02D92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43104-65B0-54EC-E06F-9EE5A3776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58092D-7C08-18E3-DE7F-1C4E11E17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46D8-D9C7-796D-A182-65A70C3DE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0D7D0-296F-2CC6-6327-E96ECCB1C867}"/>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8" name="Footer Placeholder 7">
            <a:extLst>
              <a:ext uri="{FF2B5EF4-FFF2-40B4-BE49-F238E27FC236}">
                <a16:creationId xmlns:a16="http://schemas.microsoft.com/office/drawing/2014/main" id="{05238A15-25FB-8717-9721-6E91008E8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D23C6-CA92-8404-1254-15B2390E64E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05907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8F10-1308-E932-13BB-5DA72B68CD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C3216-7445-BA64-CC28-1FE33AC9011A}"/>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4" name="Footer Placeholder 3">
            <a:extLst>
              <a:ext uri="{FF2B5EF4-FFF2-40B4-BE49-F238E27FC236}">
                <a16:creationId xmlns:a16="http://schemas.microsoft.com/office/drawing/2014/main" id="{CD3FAAB1-9DE1-85B5-9BA2-741DE409C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FEE75-893B-A38B-B441-6214BF258D83}"/>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196369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16C75-BC53-3157-F43C-C4EFE125CB4C}"/>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3" name="Footer Placeholder 2">
            <a:extLst>
              <a:ext uri="{FF2B5EF4-FFF2-40B4-BE49-F238E27FC236}">
                <a16:creationId xmlns:a16="http://schemas.microsoft.com/office/drawing/2014/main" id="{28ADC542-1CEA-3E10-042F-3D5A0BE84D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4465F-AA3E-80AC-2BEB-6824E1B3894B}"/>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91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F47C-9355-4F58-0F34-9327A9C91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4217F9-E52D-B918-48E7-F2A56E5BF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8A3DC3-9423-6C0B-B263-84AE1366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21B15-394D-5294-3834-7FCA25BACD3B}"/>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6" name="Footer Placeholder 5">
            <a:extLst>
              <a:ext uri="{FF2B5EF4-FFF2-40B4-BE49-F238E27FC236}">
                <a16:creationId xmlns:a16="http://schemas.microsoft.com/office/drawing/2014/main" id="{A9A4F453-5A36-7471-22D5-C2951F7CF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DEFF5-45DF-CD16-944F-F3D7A92A0365}"/>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333819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4C02-318D-89FB-7830-B093C8025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9AC3E-B4BE-4AFA-D98F-813A2B505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140E6-5B0F-B36A-FAFA-5DCCB4868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F17F1-3FD0-AD68-9C9B-9B9510CB71BB}"/>
              </a:ext>
            </a:extLst>
          </p:cNvPr>
          <p:cNvSpPr>
            <a:spLocks noGrp="1"/>
          </p:cNvSpPr>
          <p:nvPr>
            <p:ph type="dt" sz="half" idx="10"/>
          </p:nvPr>
        </p:nvSpPr>
        <p:spPr/>
        <p:txBody>
          <a:bodyPr/>
          <a:lstStyle/>
          <a:p>
            <a:fld id="{461F26DE-794C-4B45-B93D-9E45C4264497}" type="datetimeFigureOut">
              <a:rPr lang="en-US" smtClean="0"/>
              <a:t>3/17/2024</a:t>
            </a:fld>
            <a:endParaRPr lang="en-US"/>
          </a:p>
        </p:txBody>
      </p:sp>
      <p:sp>
        <p:nvSpPr>
          <p:cNvPr id="6" name="Footer Placeholder 5">
            <a:extLst>
              <a:ext uri="{FF2B5EF4-FFF2-40B4-BE49-F238E27FC236}">
                <a16:creationId xmlns:a16="http://schemas.microsoft.com/office/drawing/2014/main" id="{1D400B43-29F5-E8F5-D0D3-B3CED2A37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76155-FC14-674D-7A45-27C67F4F5AFD}"/>
              </a:ext>
            </a:extLst>
          </p:cNvPr>
          <p:cNvSpPr>
            <a:spLocks noGrp="1"/>
          </p:cNvSpPr>
          <p:nvPr>
            <p:ph type="sldNum" sz="quarter" idx="12"/>
          </p:nvPr>
        </p:nvSpPr>
        <p:spPr/>
        <p:txBody>
          <a:bodyPr/>
          <a:lstStyle/>
          <a:p>
            <a:fld id="{16EFA5F5-04FB-40C1-8A0A-93C271FBBA37}" type="slidenum">
              <a:rPr lang="en-US" smtClean="0"/>
              <a:t>‹#›</a:t>
            </a:fld>
            <a:endParaRPr lang="en-US"/>
          </a:p>
        </p:txBody>
      </p:sp>
    </p:spTree>
    <p:extLst>
      <p:ext uri="{BB962C8B-B14F-4D97-AF65-F5344CB8AC3E}">
        <p14:creationId xmlns:p14="http://schemas.microsoft.com/office/powerpoint/2010/main" val="223812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12A79-CAFF-E9DF-4162-9D26CD25D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BB8A3-3F96-ECDB-0653-91B71E94A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40713-3FE4-CAEA-B9F2-4D65B46AF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26DE-794C-4B45-B93D-9E45C4264497}" type="datetimeFigureOut">
              <a:rPr lang="en-US" smtClean="0"/>
              <a:t>3/17/2024</a:t>
            </a:fld>
            <a:endParaRPr lang="en-US"/>
          </a:p>
        </p:txBody>
      </p:sp>
      <p:sp>
        <p:nvSpPr>
          <p:cNvPr id="5" name="Footer Placeholder 4">
            <a:extLst>
              <a:ext uri="{FF2B5EF4-FFF2-40B4-BE49-F238E27FC236}">
                <a16:creationId xmlns:a16="http://schemas.microsoft.com/office/drawing/2014/main" id="{DE059E05-E392-FE8E-C398-B8BF5FAA1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80BD5-71EF-107F-E183-094E227CD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FA5F5-04FB-40C1-8A0A-93C271FBBA37}" type="slidenum">
              <a:rPr lang="en-US" smtClean="0"/>
              <a:t>‹#›</a:t>
            </a:fld>
            <a:endParaRPr lang="en-US"/>
          </a:p>
        </p:txBody>
      </p:sp>
    </p:spTree>
    <p:extLst>
      <p:ext uri="{BB962C8B-B14F-4D97-AF65-F5344CB8AC3E}">
        <p14:creationId xmlns:p14="http://schemas.microsoft.com/office/powerpoint/2010/main" val="233471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151BDE7E-8BA4-00E9-1B95-C44E6F41F217}"/>
              </a:ext>
            </a:extLst>
          </p:cNvPr>
          <p:cNvPicPr>
            <a:picLocks noChangeAspect="1"/>
          </p:cNvPicPr>
          <p:nvPr/>
        </p:nvPicPr>
        <p:blipFill rotWithShape="1">
          <a:blip r:embed="rId2"/>
          <a:srcRect b="663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3D070-D777-D438-4D7C-552FC2DF5067}"/>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0" i="0">
                <a:solidFill>
                  <a:srgbClr val="FFFFFF"/>
                </a:solidFill>
                <a:effectLst/>
                <a:latin typeface="Söhne"/>
              </a:rPr>
              <a:t>Loan Repayment Prediction</a:t>
            </a:r>
            <a:endParaRPr lang="en-US" sz="5200">
              <a:solidFill>
                <a:srgbClr val="FFFFFF"/>
              </a:solidFill>
            </a:endParaRPr>
          </a:p>
        </p:txBody>
      </p:sp>
      <p:sp>
        <p:nvSpPr>
          <p:cNvPr id="3" name="Subtitle 2">
            <a:extLst>
              <a:ext uri="{FF2B5EF4-FFF2-40B4-BE49-F238E27FC236}">
                <a16:creationId xmlns:a16="http://schemas.microsoft.com/office/drawing/2014/main" id="{5FB65D98-502D-2947-BF5D-8659500ED76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0" i="0">
                <a:solidFill>
                  <a:srgbClr val="FFFFFF"/>
                </a:solidFill>
                <a:effectLst/>
                <a:latin typeface="Söhne"/>
              </a:rPr>
              <a:t>Using Machine Learning Techniques</a:t>
            </a:r>
            <a:endParaRPr lang="en-US">
              <a:solidFill>
                <a:srgbClr val="FFFFFF"/>
              </a:solidFill>
            </a:endParaRPr>
          </a:p>
        </p:txBody>
      </p:sp>
    </p:spTree>
    <p:extLst>
      <p:ext uri="{BB962C8B-B14F-4D97-AF65-F5344CB8AC3E}">
        <p14:creationId xmlns:p14="http://schemas.microsoft.com/office/powerpoint/2010/main" val="16847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9E302-FBAC-E7D4-4BAB-003CFC2E5DFA}"/>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Results:</a:t>
            </a:r>
            <a:endParaRPr lang="en-US" sz="4000"/>
          </a:p>
        </p:txBody>
      </p:sp>
      <p:sp>
        <p:nvSpPr>
          <p:cNvPr id="3" name="Content Placeholder 2">
            <a:extLst>
              <a:ext uri="{FF2B5EF4-FFF2-40B4-BE49-F238E27FC236}">
                <a16:creationId xmlns:a16="http://schemas.microsoft.com/office/drawing/2014/main" id="{B6FEC3F6-4884-F56E-7216-108E19724A57}"/>
              </a:ext>
            </a:extLst>
          </p:cNvPr>
          <p:cNvSpPr>
            <a:spLocks noGrp="1"/>
          </p:cNvSpPr>
          <p:nvPr>
            <p:ph idx="1"/>
          </p:nvPr>
        </p:nvSpPr>
        <p:spPr>
          <a:xfrm>
            <a:off x="838200" y="1825625"/>
            <a:ext cx="4152774" cy="4303464"/>
          </a:xfrm>
        </p:spPr>
        <p:txBody>
          <a:bodyPr>
            <a:normAutofit/>
          </a:bodyPr>
          <a:lstStyle/>
          <a:p>
            <a:pPr>
              <a:buFont typeface="Arial" panose="020B0604020202020204" pitchFamily="34" charset="0"/>
              <a:buChar char="•"/>
            </a:pPr>
            <a:r>
              <a:rPr lang="en-US" sz="1700" b="1" i="0">
                <a:effectLst/>
                <a:latin typeface="Söhne"/>
              </a:rPr>
              <a:t>Decision Tree:</a:t>
            </a:r>
            <a:r>
              <a:rPr lang="en-US" sz="1700" b="0" i="0">
                <a:effectLst/>
                <a:latin typeface="Söhne"/>
              </a:rPr>
              <a:t> Achieved an F1 score of 67%. While simple and interpretable, it may struggle with complex data relationships.</a:t>
            </a:r>
          </a:p>
          <a:p>
            <a:pPr>
              <a:buFont typeface="Arial" panose="020B0604020202020204" pitchFamily="34" charset="0"/>
              <a:buChar char="•"/>
            </a:pPr>
            <a:r>
              <a:rPr lang="en-US" sz="1700" b="1" i="0">
                <a:effectLst/>
                <a:latin typeface="Söhne"/>
              </a:rPr>
              <a:t>Logistic Regression:</a:t>
            </a:r>
            <a:r>
              <a:rPr lang="en-US" sz="1700" b="0" i="0">
                <a:effectLst/>
                <a:latin typeface="Söhne"/>
              </a:rPr>
              <a:t> Outperformed the decision tree with an F1 score of 71%. Suitable for binary classification tasks like loan repayment prediction, leveraging features such as credit score, employment status, and loan amount.</a:t>
            </a:r>
          </a:p>
          <a:p>
            <a:pPr>
              <a:buFont typeface="Arial" panose="020B0604020202020204" pitchFamily="34" charset="0"/>
              <a:buChar char="•"/>
            </a:pPr>
            <a:r>
              <a:rPr lang="en-US" sz="1700" b="1" i="0">
                <a:effectLst/>
                <a:latin typeface="Söhne"/>
              </a:rPr>
              <a:t>Random Forest:</a:t>
            </a:r>
            <a:r>
              <a:rPr lang="en-US" sz="1700" b="0" i="0">
                <a:effectLst/>
                <a:latin typeface="Söhne"/>
              </a:rPr>
              <a:t> Also scored 71%, like logistic regression. Utilizes multiple decision trees to handle non-linear relationships and feature interactions, enhancing predictive performance.</a:t>
            </a:r>
          </a:p>
          <a:p>
            <a:endParaRPr lang="en-US" sz="1700"/>
          </a:p>
        </p:txBody>
      </p:sp>
      <p:pic>
        <p:nvPicPr>
          <p:cNvPr id="5" name="Picture 4" descr="A computer screen shot of a program&#10;&#10;Description automatically generated">
            <a:extLst>
              <a:ext uri="{FF2B5EF4-FFF2-40B4-BE49-F238E27FC236}">
                <a16:creationId xmlns:a16="http://schemas.microsoft.com/office/drawing/2014/main" id="{13649D70-DFDD-558E-809C-AA1313B8A40D}"/>
              </a:ext>
            </a:extLst>
          </p:cNvPr>
          <p:cNvPicPr>
            <a:picLocks noChangeAspect="1"/>
          </p:cNvPicPr>
          <p:nvPr/>
        </p:nvPicPr>
        <p:blipFill rotWithShape="1">
          <a:blip r:embed="rId2">
            <a:extLst>
              <a:ext uri="{28A0092B-C50C-407E-A947-70E740481C1C}">
                <a14:useLocalDpi xmlns:a14="http://schemas.microsoft.com/office/drawing/2010/main" val="0"/>
              </a:ext>
            </a:extLst>
          </a:blip>
          <a:srcRect t="11819" r="3" b="247"/>
          <a:stretch/>
        </p:blipFill>
        <p:spPr>
          <a:xfrm>
            <a:off x="5183500" y="1904282"/>
            <a:ext cx="6170299" cy="4224808"/>
          </a:xfrm>
          <a:prstGeom prst="rect">
            <a:avLst/>
          </a:prstGeom>
        </p:spPr>
      </p:pic>
    </p:spTree>
    <p:extLst>
      <p:ext uri="{BB962C8B-B14F-4D97-AF65-F5344CB8AC3E}">
        <p14:creationId xmlns:p14="http://schemas.microsoft.com/office/powerpoint/2010/main" val="36609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1872C-5188-1626-0BEE-439014D9DE4B}"/>
              </a:ext>
            </a:extLst>
          </p:cNvPr>
          <p:cNvSpPr>
            <a:spLocks noGrp="1"/>
          </p:cNvSpPr>
          <p:nvPr>
            <p:ph type="title"/>
          </p:nvPr>
        </p:nvSpPr>
        <p:spPr>
          <a:xfrm>
            <a:off x="1043631" y="809898"/>
            <a:ext cx="10173010" cy="1554480"/>
          </a:xfrm>
        </p:spPr>
        <p:txBody>
          <a:bodyPr anchor="ctr">
            <a:normAutofit/>
          </a:bodyPr>
          <a:lstStyle/>
          <a:p>
            <a:r>
              <a:rPr lang="en-US" sz="4800" b="1"/>
              <a:t>Conclusion:</a:t>
            </a:r>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21A68E79-3E17-54D3-EC95-30B62EB548A3}"/>
              </a:ext>
            </a:extLst>
          </p:cNvPr>
          <p:cNvGraphicFramePr>
            <a:graphicFrameLocks noGrp="1"/>
          </p:cNvGraphicFramePr>
          <p:nvPr>
            <p:ph idx="1"/>
            <p:extLst>
              <p:ext uri="{D42A27DB-BD31-4B8C-83A1-F6EECF244321}">
                <p14:modId xmlns:p14="http://schemas.microsoft.com/office/powerpoint/2010/main" val="302447177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79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40565-5A22-0169-B8CF-04006DE06E0C}"/>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Overview:</a:t>
            </a:r>
            <a:endParaRPr lang="en-US" sz="4000"/>
          </a:p>
        </p:txBody>
      </p:sp>
      <p:sp>
        <p:nvSpPr>
          <p:cNvPr id="3" name="Content Placeholder 2">
            <a:extLst>
              <a:ext uri="{FF2B5EF4-FFF2-40B4-BE49-F238E27FC236}">
                <a16:creationId xmlns:a16="http://schemas.microsoft.com/office/drawing/2014/main" id="{33001337-2481-E6A8-D401-AE3A8B410E40}"/>
              </a:ext>
            </a:extLst>
          </p:cNvPr>
          <p:cNvSpPr>
            <a:spLocks noGrp="1"/>
          </p:cNvSpPr>
          <p:nvPr>
            <p:ph idx="1"/>
          </p:nvPr>
        </p:nvSpPr>
        <p:spPr>
          <a:xfrm>
            <a:off x="838200" y="1825625"/>
            <a:ext cx="4152774" cy="4303464"/>
          </a:xfrm>
        </p:spPr>
        <p:txBody>
          <a:bodyPr>
            <a:normAutofit/>
          </a:bodyPr>
          <a:lstStyle/>
          <a:p>
            <a:r>
              <a:rPr lang="en-US" sz="2000" b="0" i="0">
                <a:effectLst/>
                <a:latin typeface="Söhne"/>
              </a:rPr>
              <a:t>Welcome to the presentation on Loan Repayment Prediction, where we explore the application of machine learning techniques to forecast the likelihood of borrowers repaying their loans on time. In today's financial landscape, accurate prediction of loan repayment is paramount for lending institutions to manage risks effectively and ensure sustainable operations.</a:t>
            </a:r>
            <a:endParaRPr lang="en-US" sz="2000"/>
          </a:p>
        </p:txBody>
      </p:sp>
      <p:pic>
        <p:nvPicPr>
          <p:cNvPr id="13" name="Picture 4" descr="Office building overlayed with stock market graphs">
            <a:extLst>
              <a:ext uri="{FF2B5EF4-FFF2-40B4-BE49-F238E27FC236}">
                <a16:creationId xmlns:a16="http://schemas.microsoft.com/office/drawing/2014/main" id="{22F71901-8F1D-6CDE-B3EF-9AF1A9C06A6D}"/>
              </a:ext>
            </a:extLst>
          </p:cNvPr>
          <p:cNvPicPr>
            <a:picLocks noChangeAspect="1"/>
          </p:cNvPicPr>
          <p:nvPr/>
        </p:nvPicPr>
        <p:blipFill rotWithShape="1">
          <a:blip r:embed="rId2"/>
          <a:srcRect l="2877" r="2" b="2"/>
          <a:stretch/>
        </p:blipFill>
        <p:spPr>
          <a:xfrm>
            <a:off x="5183500" y="1904282"/>
            <a:ext cx="6170299" cy="4224808"/>
          </a:xfrm>
          <a:prstGeom prst="rect">
            <a:avLst/>
          </a:prstGeom>
        </p:spPr>
      </p:pic>
    </p:spTree>
    <p:extLst>
      <p:ext uri="{BB962C8B-B14F-4D97-AF65-F5344CB8AC3E}">
        <p14:creationId xmlns:p14="http://schemas.microsoft.com/office/powerpoint/2010/main" val="27956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9CB5B-0F6C-72C5-A527-1F4B0FEB663D}"/>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Objective:</a:t>
            </a:r>
            <a:endParaRPr lang="en-US" sz="4000"/>
          </a:p>
        </p:txBody>
      </p:sp>
      <p:sp>
        <p:nvSpPr>
          <p:cNvPr id="3" name="Content Placeholder 2">
            <a:extLst>
              <a:ext uri="{FF2B5EF4-FFF2-40B4-BE49-F238E27FC236}">
                <a16:creationId xmlns:a16="http://schemas.microsoft.com/office/drawing/2014/main" id="{2E47F7C7-3B5D-1F93-030F-D41784CE76EF}"/>
              </a:ext>
            </a:extLst>
          </p:cNvPr>
          <p:cNvSpPr>
            <a:spLocks noGrp="1"/>
          </p:cNvSpPr>
          <p:nvPr>
            <p:ph idx="1"/>
          </p:nvPr>
        </p:nvSpPr>
        <p:spPr>
          <a:xfrm>
            <a:off x="838200" y="1825625"/>
            <a:ext cx="4152774" cy="4303464"/>
          </a:xfrm>
        </p:spPr>
        <p:txBody>
          <a:bodyPr>
            <a:normAutofit/>
          </a:bodyPr>
          <a:lstStyle/>
          <a:p>
            <a:r>
              <a:rPr lang="en-US" sz="2000" b="0" i="0">
                <a:effectLst/>
                <a:latin typeface="Söhne"/>
              </a:rPr>
              <a:t>Throughout this presentation, we will delve into the methodology, findings, and implications of our loan repayment prediction model. We'll provide insights into the dataset used, the machine learning algorithms employed, key performance metrics, and the practical applications of predictive modeling in lending practices. Our aim is to showcase the significance of predictive analytics in facilitating more efficient and equitable lending processes.</a:t>
            </a:r>
            <a:br>
              <a:rPr lang="en-US" sz="2000"/>
            </a:br>
            <a:endParaRPr lang="en-US" sz="2000"/>
          </a:p>
        </p:txBody>
      </p:sp>
      <p:pic>
        <p:nvPicPr>
          <p:cNvPr id="5" name="Picture 4" descr="Magnifying glass showing decling performance">
            <a:extLst>
              <a:ext uri="{FF2B5EF4-FFF2-40B4-BE49-F238E27FC236}">
                <a16:creationId xmlns:a16="http://schemas.microsoft.com/office/drawing/2014/main" id="{4D2F4D82-0D94-6AAE-4F32-3E3D5F78B28F}"/>
              </a:ext>
            </a:extLst>
          </p:cNvPr>
          <p:cNvPicPr>
            <a:picLocks noChangeAspect="1"/>
          </p:cNvPicPr>
          <p:nvPr/>
        </p:nvPicPr>
        <p:blipFill rotWithShape="1">
          <a:blip r:embed="rId2"/>
          <a:srcRect r="2511" b="-2"/>
          <a:stretch/>
        </p:blipFill>
        <p:spPr>
          <a:xfrm>
            <a:off x="5183500" y="1904282"/>
            <a:ext cx="6170299" cy="4224808"/>
          </a:xfrm>
          <a:prstGeom prst="rect">
            <a:avLst/>
          </a:prstGeom>
        </p:spPr>
      </p:pic>
    </p:spTree>
    <p:extLst>
      <p:ext uri="{BB962C8B-B14F-4D97-AF65-F5344CB8AC3E}">
        <p14:creationId xmlns:p14="http://schemas.microsoft.com/office/powerpoint/2010/main" val="25829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EA7A07B-8401-C9BA-A5B1-6B02C66ED87A}"/>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Dataset Description:</a:t>
            </a:r>
            <a:endParaRPr lang="en-US" sz="4000"/>
          </a:p>
        </p:txBody>
      </p:sp>
      <p:sp>
        <p:nvSpPr>
          <p:cNvPr id="3" name="Content Placeholder 2">
            <a:extLst>
              <a:ext uri="{FF2B5EF4-FFF2-40B4-BE49-F238E27FC236}">
                <a16:creationId xmlns:a16="http://schemas.microsoft.com/office/drawing/2014/main" id="{162495B4-2222-B38B-B789-4342FF43C699}"/>
              </a:ext>
            </a:extLst>
          </p:cNvPr>
          <p:cNvSpPr>
            <a:spLocks noGrp="1"/>
          </p:cNvSpPr>
          <p:nvPr>
            <p:ph idx="1"/>
          </p:nvPr>
        </p:nvSpPr>
        <p:spPr>
          <a:xfrm>
            <a:off x="838200" y="1825625"/>
            <a:ext cx="4152774" cy="4303464"/>
          </a:xfrm>
        </p:spPr>
        <p:txBody>
          <a:bodyPr>
            <a:normAutofit/>
          </a:bodyPr>
          <a:lstStyle/>
          <a:p>
            <a:r>
              <a:rPr lang="en-US" sz="2000" b="0" i="0">
                <a:effectLst/>
                <a:latin typeface="Söhne"/>
              </a:rPr>
              <a:t>The analysis in this presentation is based on a comprehensive loan records dataset, encompassing various attributes related to borrowers and their loan profiles. The dataset includes features such as loan amount, loan term, interest rate, employment status, FICO credit score, and other relevant financial indicators.</a:t>
            </a:r>
            <a:endParaRPr lang="en-US" sz="2000"/>
          </a:p>
        </p:txBody>
      </p:sp>
      <p:pic>
        <p:nvPicPr>
          <p:cNvPr id="7" name="Picture 6" descr="Calculator, pen, compass, money and a paper with graphs printed on it">
            <a:extLst>
              <a:ext uri="{FF2B5EF4-FFF2-40B4-BE49-F238E27FC236}">
                <a16:creationId xmlns:a16="http://schemas.microsoft.com/office/drawing/2014/main" id="{538B3BB7-160E-C188-79D4-5F7AA7E444D4}"/>
              </a:ext>
            </a:extLst>
          </p:cNvPr>
          <p:cNvPicPr>
            <a:picLocks noChangeAspect="1"/>
          </p:cNvPicPr>
          <p:nvPr/>
        </p:nvPicPr>
        <p:blipFill rotWithShape="1">
          <a:blip r:embed="rId2"/>
          <a:srcRect l="7716" r="4288" b="-2"/>
          <a:stretch/>
        </p:blipFill>
        <p:spPr>
          <a:xfrm>
            <a:off x="5183500" y="1904282"/>
            <a:ext cx="6170299" cy="4224808"/>
          </a:xfrm>
          <a:prstGeom prst="rect">
            <a:avLst/>
          </a:prstGeom>
        </p:spPr>
      </p:pic>
    </p:spTree>
    <p:extLst>
      <p:ext uri="{BB962C8B-B14F-4D97-AF65-F5344CB8AC3E}">
        <p14:creationId xmlns:p14="http://schemas.microsoft.com/office/powerpoint/2010/main" val="282069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FA764C90-E7FB-ABFE-CBFB-47A3E946A4E4}"/>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77ECB-A504-9A7E-7DFF-3B66B7A8D17E}"/>
              </a:ext>
            </a:extLst>
          </p:cNvPr>
          <p:cNvSpPr>
            <a:spLocks noGrp="1"/>
          </p:cNvSpPr>
          <p:nvPr>
            <p:ph type="title"/>
          </p:nvPr>
        </p:nvSpPr>
        <p:spPr>
          <a:xfrm>
            <a:off x="838200" y="365125"/>
            <a:ext cx="10515600" cy="1325563"/>
          </a:xfrm>
        </p:spPr>
        <p:txBody>
          <a:bodyPr>
            <a:normAutofit/>
          </a:bodyPr>
          <a:lstStyle/>
          <a:p>
            <a:br>
              <a:rPr lang="en-US" sz="1800" b="1" i="0">
                <a:effectLst/>
                <a:latin typeface="Söhne"/>
              </a:rPr>
            </a:br>
            <a:r>
              <a:rPr lang="en-US" sz="1800" b="1" i="0">
                <a:effectLst/>
                <a:latin typeface="Söhne"/>
              </a:rPr>
              <a:t>Preprocessing Steps: </a:t>
            </a:r>
            <a:r>
              <a:rPr lang="en-US" sz="1800" b="0" i="0">
                <a:effectLst/>
                <a:latin typeface="Söhne"/>
              </a:rPr>
              <a:t>Prior to model development, the dataset underwent rigorous preprocessing to ensure data quality and model robustness. This preprocessing involved steps such as:</a:t>
            </a:r>
            <a:br>
              <a:rPr lang="en-US" sz="1800" b="0" i="0">
                <a:effectLst/>
                <a:latin typeface="Söhne"/>
              </a:rPr>
            </a:br>
            <a:endParaRPr lang="en-US" sz="1800"/>
          </a:p>
        </p:txBody>
      </p:sp>
      <p:graphicFrame>
        <p:nvGraphicFramePr>
          <p:cNvPr id="18" name="Content Placeholder 2">
            <a:extLst>
              <a:ext uri="{FF2B5EF4-FFF2-40B4-BE49-F238E27FC236}">
                <a16:creationId xmlns:a16="http://schemas.microsoft.com/office/drawing/2014/main" id="{3B7E81F6-1A89-B4EF-74F1-254BF89FBBBA}"/>
              </a:ext>
            </a:extLst>
          </p:cNvPr>
          <p:cNvGraphicFramePr>
            <a:graphicFrameLocks noGrp="1"/>
          </p:cNvGraphicFramePr>
          <p:nvPr>
            <p:ph idx="1"/>
            <p:extLst>
              <p:ext uri="{D42A27DB-BD31-4B8C-83A1-F6EECF244321}">
                <p14:modId xmlns:p14="http://schemas.microsoft.com/office/powerpoint/2010/main" val="769577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8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squares&#10;&#10;Description automatically generated">
            <a:extLst>
              <a:ext uri="{FF2B5EF4-FFF2-40B4-BE49-F238E27FC236}">
                <a16:creationId xmlns:a16="http://schemas.microsoft.com/office/drawing/2014/main" id="{A763C472-FB81-0BDB-A619-032097BDF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475" y="1674813"/>
            <a:ext cx="6237288" cy="4392613"/>
          </a:xfrm>
          <a:prstGeom prst="rect">
            <a:avLst/>
          </a:prstGeom>
        </p:spPr>
      </p:pic>
      <p:pic>
        <p:nvPicPr>
          <p:cNvPr id="5" name="Content Placeholder 4" descr="A graph of a loan status&#10;&#10;Description automatically generated">
            <a:extLst>
              <a:ext uri="{FF2B5EF4-FFF2-40B4-BE49-F238E27FC236}">
                <a16:creationId xmlns:a16="http://schemas.microsoft.com/office/drawing/2014/main" id="{25A00E43-3DF3-D9AB-DED4-C5004D005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12025" y="1674813"/>
            <a:ext cx="3871913" cy="2012950"/>
          </a:xfrm>
        </p:spPr>
      </p:pic>
      <p:pic>
        <p:nvPicPr>
          <p:cNvPr id="7" name="Picture 6" descr="A graph showing a long rectangular bar&#10;&#10;Description automatically generated with medium confidence">
            <a:extLst>
              <a:ext uri="{FF2B5EF4-FFF2-40B4-BE49-F238E27FC236}">
                <a16:creationId xmlns:a16="http://schemas.microsoft.com/office/drawing/2014/main" id="{5E3C9073-7693-A03F-9742-7A0A42C0B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025" y="3756025"/>
            <a:ext cx="3871913" cy="2311400"/>
          </a:xfrm>
          <a:prstGeom prst="rect">
            <a:avLst/>
          </a:prstGeom>
        </p:spPr>
      </p:pic>
      <p:sp>
        <p:nvSpPr>
          <p:cNvPr id="2" name="Title 1">
            <a:extLst>
              <a:ext uri="{FF2B5EF4-FFF2-40B4-BE49-F238E27FC236}">
                <a16:creationId xmlns:a16="http://schemas.microsoft.com/office/drawing/2014/main" id="{FE699301-7A9F-3591-F29C-01DC2EB095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Visualisation:</a:t>
            </a:r>
          </a:p>
        </p:txBody>
      </p:sp>
    </p:spTree>
    <p:extLst>
      <p:ext uri="{BB962C8B-B14F-4D97-AF65-F5344CB8AC3E}">
        <p14:creationId xmlns:p14="http://schemas.microsoft.com/office/powerpoint/2010/main" val="42919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4C227-F90F-DEB1-1B1A-198B2190BF7D}"/>
              </a:ext>
            </a:extLst>
          </p:cNvPr>
          <p:cNvSpPr>
            <a:spLocks noGrp="1"/>
          </p:cNvSpPr>
          <p:nvPr>
            <p:ph type="title"/>
          </p:nvPr>
        </p:nvSpPr>
        <p:spPr>
          <a:xfrm>
            <a:off x="838200" y="365125"/>
            <a:ext cx="10515600" cy="1306443"/>
          </a:xfrm>
        </p:spPr>
        <p:txBody>
          <a:bodyPr>
            <a:normAutofit/>
          </a:bodyPr>
          <a:lstStyle/>
          <a:p>
            <a:r>
              <a:rPr lang="en-US" sz="4000" b="1" i="0">
                <a:effectLst/>
                <a:latin typeface="Söhne"/>
              </a:rPr>
              <a:t>Models:</a:t>
            </a:r>
            <a:br>
              <a:rPr lang="en-US" sz="4000" b="1" i="0">
                <a:effectLst/>
                <a:latin typeface="Söhne"/>
              </a:rPr>
            </a:br>
            <a:r>
              <a:rPr lang="en-US" sz="4000" b="1"/>
              <a:t>Decision Tree</a:t>
            </a:r>
            <a:r>
              <a:rPr lang="en-US" sz="4000"/>
              <a:t>:</a:t>
            </a:r>
          </a:p>
        </p:txBody>
      </p:sp>
      <p:sp>
        <p:nvSpPr>
          <p:cNvPr id="3" name="Content Placeholder 2">
            <a:extLst>
              <a:ext uri="{FF2B5EF4-FFF2-40B4-BE49-F238E27FC236}">
                <a16:creationId xmlns:a16="http://schemas.microsoft.com/office/drawing/2014/main" id="{BDF7BD26-7486-BFE2-2459-ECF91833D25E}"/>
              </a:ext>
            </a:extLst>
          </p:cNvPr>
          <p:cNvSpPr>
            <a:spLocks noGrp="1"/>
          </p:cNvSpPr>
          <p:nvPr>
            <p:ph idx="1"/>
          </p:nvPr>
        </p:nvSpPr>
        <p:spPr>
          <a:xfrm>
            <a:off x="838200" y="1825625"/>
            <a:ext cx="4152774" cy="4303464"/>
          </a:xfrm>
        </p:spPr>
        <p:txBody>
          <a:bodyPr>
            <a:normAutofit/>
          </a:bodyPr>
          <a:lstStyle/>
          <a:p>
            <a:r>
              <a:rPr lang="en-US" sz="2000" b="0" i="0">
                <a:effectLst/>
                <a:latin typeface="Söhne"/>
              </a:rPr>
              <a:t>A decision tree is a machine learning algorithm that makes decisions by recursively splitting data based on features.</a:t>
            </a:r>
          </a:p>
          <a:p>
            <a:endParaRPr lang="en-US" sz="2000"/>
          </a:p>
        </p:txBody>
      </p:sp>
      <p:pic>
        <p:nvPicPr>
          <p:cNvPr id="5" name="Picture 4" descr="A computer screen shot of a program&#10;&#10;Description automatically generated">
            <a:extLst>
              <a:ext uri="{FF2B5EF4-FFF2-40B4-BE49-F238E27FC236}">
                <a16:creationId xmlns:a16="http://schemas.microsoft.com/office/drawing/2014/main" id="{2B95194C-CDDB-6B7C-9832-B64B5FD9A1C9}"/>
              </a:ext>
            </a:extLst>
          </p:cNvPr>
          <p:cNvPicPr>
            <a:picLocks noChangeAspect="1"/>
          </p:cNvPicPr>
          <p:nvPr/>
        </p:nvPicPr>
        <p:blipFill rotWithShape="1">
          <a:blip r:embed="rId2">
            <a:extLst>
              <a:ext uri="{28A0092B-C50C-407E-A947-70E740481C1C}">
                <a14:useLocalDpi xmlns:a14="http://schemas.microsoft.com/office/drawing/2010/main" val="0"/>
              </a:ext>
            </a:extLst>
          </a:blip>
          <a:srcRect r="2" b="4573"/>
          <a:stretch/>
        </p:blipFill>
        <p:spPr>
          <a:xfrm>
            <a:off x="5183500" y="1904282"/>
            <a:ext cx="6170299" cy="4224808"/>
          </a:xfrm>
          <a:prstGeom prst="rect">
            <a:avLst/>
          </a:prstGeom>
        </p:spPr>
      </p:pic>
    </p:spTree>
    <p:extLst>
      <p:ext uri="{BB962C8B-B14F-4D97-AF65-F5344CB8AC3E}">
        <p14:creationId xmlns:p14="http://schemas.microsoft.com/office/powerpoint/2010/main" val="135574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94B29-DDDB-28AC-004F-B0D2D28F999D}"/>
              </a:ext>
            </a:extLst>
          </p:cNvPr>
          <p:cNvSpPr>
            <a:spLocks noGrp="1"/>
          </p:cNvSpPr>
          <p:nvPr>
            <p:ph type="title"/>
          </p:nvPr>
        </p:nvSpPr>
        <p:spPr>
          <a:xfrm>
            <a:off x="838200" y="365125"/>
            <a:ext cx="10515600" cy="1306443"/>
          </a:xfrm>
        </p:spPr>
        <p:txBody>
          <a:bodyPr>
            <a:normAutofit/>
          </a:bodyPr>
          <a:lstStyle/>
          <a:p>
            <a:r>
              <a:rPr lang="en-US" sz="4000" b="1"/>
              <a:t>Logistic Regression</a:t>
            </a:r>
            <a:r>
              <a:rPr lang="en-US" sz="4000"/>
              <a:t>:</a:t>
            </a:r>
          </a:p>
        </p:txBody>
      </p:sp>
      <p:sp>
        <p:nvSpPr>
          <p:cNvPr id="3" name="Content Placeholder 2">
            <a:extLst>
              <a:ext uri="{FF2B5EF4-FFF2-40B4-BE49-F238E27FC236}">
                <a16:creationId xmlns:a16="http://schemas.microsoft.com/office/drawing/2014/main" id="{DEC4A42A-A62F-E710-8AC8-C2AD821A4A57}"/>
              </a:ext>
            </a:extLst>
          </p:cNvPr>
          <p:cNvSpPr>
            <a:spLocks noGrp="1"/>
          </p:cNvSpPr>
          <p:nvPr>
            <p:ph idx="1"/>
          </p:nvPr>
        </p:nvSpPr>
        <p:spPr>
          <a:xfrm>
            <a:off x="838200" y="1825625"/>
            <a:ext cx="4152774" cy="4303464"/>
          </a:xfrm>
        </p:spPr>
        <p:txBody>
          <a:bodyPr>
            <a:normAutofit/>
          </a:bodyPr>
          <a:lstStyle/>
          <a:p>
            <a:r>
              <a:rPr lang="en-US" sz="2000" b="0" i="0">
                <a:effectLst/>
                <a:latin typeface="Söhne"/>
              </a:rPr>
              <a:t>Logistic regression is a statistical model used for binary classification tasks. It predicts the probability of an event occurring by fitting data to a logistic curve.</a:t>
            </a:r>
            <a:endParaRPr lang="en-US" sz="2000"/>
          </a:p>
        </p:txBody>
      </p:sp>
      <p:pic>
        <p:nvPicPr>
          <p:cNvPr id="5" name="Picture 4" descr="A computer screen shot of a program&#10;&#10;Description automatically generated">
            <a:extLst>
              <a:ext uri="{FF2B5EF4-FFF2-40B4-BE49-F238E27FC236}">
                <a16:creationId xmlns:a16="http://schemas.microsoft.com/office/drawing/2014/main" id="{BF129454-918E-8C87-EA5D-A8C7530F43A9}"/>
              </a:ext>
            </a:extLst>
          </p:cNvPr>
          <p:cNvPicPr>
            <a:picLocks noChangeAspect="1"/>
          </p:cNvPicPr>
          <p:nvPr/>
        </p:nvPicPr>
        <p:blipFill rotWithShape="1">
          <a:blip r:embed="rId2">
            <a:extLst>
              <a:ext uri="{28A0092B-C50C-407E-A947-70E740481C1C}">
                <a14:useLocalDpi xmlns:a14="http://schemas.microsoft.com/office/drawing/2010/main" val="0"/>
              </a:ext>
            </a:extLst>
          </a:blip>
          <a:srcRect t="12365" r="2" b="16866"/>
          <a:stretch/>
        </p:blipFill>
        <p:spPr>
          <a:xfrm>
            <a:off x="5183500" y="1825625"/>
            <a:ext cx="6170299" cy="4303465"/>
          </a:xfrm>
          <a:prstGeom prst="rect">
            <a:avLst/>
          </a:prstGeom>
        </p:spPr>
      </p:pic>
    </p:spTree>
    <p:extLst>
      <p:ext uri="{BB962C8B-B14F-4D97-AF65-F5344CB8AC3E}">
        <p14:creationId xmlns:p14="http://schemas.microsoft.com/office/powerpoint/2010/main" val="121028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52D69-8F6D-1BB8-595A-36B37A5D029B}"/>
              </a:ext>
            </a:extLst>
          </p:cNvPr>
          <p:cNvSpPr>
            <a:spLocks noGrp="1"/>
          </p:cNvSpPr>
          <p:nvPr>
            <p:ph type="title"/>
          </p:nvPr>
        </p:nvSpPr>
        <p:spPr>
          <a:xfrm>
            <a:off x="838200" y="365125"/>
            <a:ext cx="10515600" cy="1306443"/>
          </a:xfrm>
        </p:spPr>
        <p:txBody>
          <a:bodyPr>
            <a:normAutofit/>
          </a:bodyPr>
          <a:lstStyle/>
          <a:p>
            <a:r>
              <a:rPr lang="en-US" sz="4000" b="1"/>
              <a:t>Random Forest</a:t>
            </a:r>
            <a:r>
              <a:rPr lang="en-US" sz="4000"/>
              <a:t>:</a:t>
            </a:r>
          </a:p>
        </p:txBody>
      </p:sp>
      <p:sp>
        <p:nvSpPr>
          <p:cNvPr id="3" name="Content Placeholder 2">
            <a:extLst>
              <a:ext uri="{FF2B5EF4-FFF2-40B4-BE49-F238E27FC236}">
                <a16:creationId xmlns:a16="http://schemas.microsoft.com/office/drawing/2014/main" id="{45663285-2594-F843-2475-565B50E6D0FE}"/>
              </a:ext>
            </a:extLst>
          </p:cNvPr>
          <p:cNvSpPr>
            <a:spLocks noGrp="1"/>
          </p:cNvSpPr>
          <p:nvPr>
            <p:ph idx="1"/>
          </p:nvPr>
        </p:nvSpPr>
        <p:spPr>
          <a:xfrm>
            <a:off x="838200" y="1825625"/>
            <a:ext cx="4152774" cy="4303464"/>
          </a:xfrm>
        </p:spPr>
        <p:txBody>
          <a:bodyPr>
            <a:normAutofit/>
          </a:bodyPr>
          <a:lstStyle/>
          <a:p>
            <a:r>
              <a:rPr lang="en-US" sz="2000" b="0" i="0">
                <a:effectLst/>
                <a:latin typeface="Söhne"/>
              </a:rPr>
              <a:t>Random Forest is a popular machine learning algorithm used for both classification and regression tasks. It operates by constructing multiple decision trees during training and outputs the mode (in classification) or mean (in regression) of the individual trees' predictions.</a:t>
            </a:r>
            <a:endParaRPr lang="en-US" sz="2000"/>
          </a:p>
        </p:txBody>
      </p:sp>
      <p:pic>
        <p:nvPicPr>
          <p:cNvPr id="5" name="Picture 4" descr="A computer screen shot of a program&#10;&#10;Description automatically generated">
            <a:extLst>
              <a:ext uri="{FF2B5EF4-FFF2-40B4-BE49-F238E27FC236}">
                <a16:creationId xmlns:a16="http://schemas.microsoft.com/office/drawing/2014/main" id="{A0D7CA82-612F-DFBB-6736-BECAAC73E848}"/>
              </a:ext>
            </a:extLst>
          </p:cNvPr>
          <p:cNvPicPr>
            <a:picLocks noChangeAspect="1"/>
          </p:cNvPicPr>
          <p:nvPr/>
        </p:nvPicPr>
        <p:blipFill rotWithShape="1">
          <a:blip r:embed="rId2">
            <a:extLst>
              <a:ext uri="{28A0092B-C50C-407E-A947-70E740481C1C}">
                <a14:useLocalDpi xmlns:a14="http://schemas.microsoft.com/office/drawing/2010/main" val="0"/>
              </a:ext>
            </a:extLst>
          </a:blip>
          <a:srcRect t="4525" r="2" b="6555"/>
          <a:stretch/>
        </p:blipFill>
        <p:spPr>
          <a:xfrm>
            <a:off x="5183500" y="1904282"/>
            <a:ext cx="6170299" cy="4224808"/>
          </a:xfrm>
          <a:prstGeom prst="rect">
            <a:avLst/>
          </a:prstGeom>
        </p:spPr>
      </p:pic>
    </p:spTree>
    <p:extLst>
      <p:ext uri="{BB962C8B-B14F-4D97-AF65-F5344CB8AC3E}">
        <p14:creationId xmlns:p14="http://schemas.microsoft.com/office/powerpoint/2010/main" val="243546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567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Loan Repayment Prediction</vt:lpstr>
      <vt:lpstr>Overview:</vt:lpstr>
      <vt:lpstr>Objective:</vt:lpstr>
      <vt:lpstr>Dataset Description:</vt:lpstr>
      <vt:lpstr> Preprocessing Steps: Prior to model development, the dataset underwent rigorous preprocessing to ensure data quality and model robustness. This preprocessing involved steps such as: </vt:lpstr>
      <vt:lpstr>Visualisation:</vt:lpstr>
      <vt:lpstr>Models: Decision Tree:</vt:lpstr>
      <vt:lpstr>Logistic Regression:</vt:lpstr>
      <vt:lpstr>Random Forest:</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dc:title>
  <dc:creator>aryan kumar</dc:creator>
  <cp:lastModifiedBy>aryan kumar</cp:lastModifiedBy>
  <cp:revision>1</cp:revision>
  <dcterms:created xsi:type="dcterms:W3CDTF">2024-03-17T06:12:09Z</dcterms:created>
  <dcterms:modified xsi:type="dcterms:W3CDTF">2024-03-17T07:19:02Z</dcterms:modified>
</cp:coreProperties>
</file>