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7" r:id="rId14"/>
    <p:sldId id="265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aleway" panose="020F0502020204030204" pitchFamily="2" charset="0"/>
      <p:regular r:id="rId21"/>
      <p:bold r:id="rId22"/>
      <p:italic r:id="rId23"/>
      <p:boldItalic r:id="rId24"/>
    </p:embeddedFont>
    <p:embeddedFont>
      <p:font typeface="Roboto" panose="020F050202020403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ash Maurya" initials="KM" lastIdx="1" clrIdx="0">
    <p:extLst>
      <p:ext uri="{19B8F6BF-5375-455C-9EA6-DF929625EA0E}">
        <p15:presenceInfo xmlns:p15="http://schemas.microsoft.com/office/powerpoint/2012/main" userId="90844506096961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03:55:35.1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49480be0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1749480be0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61378db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3261378db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82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749480be0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31749480be0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49480be0_2_7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31749480be0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61378db44_0_2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3261378db4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61378db44_0_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3261378db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61378db44_0_8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3261378db4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61378db44_0_11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3261378db4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61378db44_0_13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3261378db4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1378db44_0_1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1378db4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10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695" cy="16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20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1066" cy="30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6667" y="3935426"/>
            <a:ext cx="947333" cy="94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8056303" y="3248029"/>
            <a:ext cx="1087164" cy="162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1397" y="281391"/>
            <a:ext cx="260939" cy="301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0"/>
            <a:ext cx="2108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64250" rIns="64250" bIns="642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86490" y="4947100"/>
            <a:ext cx="14667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HackerEarth 2022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7598530" y="4947100"/>
            <a:ext cx="1087800" cy="1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www.hackerearth.com</a:t>
            </a:r>
            <a:endParaRPr sz="800" b="0" i="0" u="none" strike="noStrike" cap="none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 flipH="1">
            <a:off x="8197129" y="3935426"/>
            <a:ext cx="946871" cy="94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2834788" y="2003792"/>
            <a:ext cx="34743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body" idx="1"/>
          </p:nvPr>
        </p:nvSpPr>
        <p:spPr>
          <a:xfrm>
            <a:off x="355608" y="2324024"/>
            <a:ext cx="84327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/>
        </p:nvSpPr>
        <p:spPr>
          <a:xfrm>
            <a:off x="762136" y="323307"/>
            <a:ext cx="6124861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solidFill>
                  <a:srgbClr val="FF9900"/>
                </a:solidFill>
                <a:latin typeface="Calibri"/>
                <a:ea typeface="Proxima Nova"/>
                <a:cs typeface="Calibri"/>
                <a:sym typeface="Calibri"/>
              </a:rPr>
              <a:t>Infosys Springboard Internship 5.0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5481" y="1"/>
            <a:ext cx="2066496" cy="309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9"/>
          <p:cNvSpPr txBox="1"/>
          <p:nvPr/>
        </p:nvSpPr>
        <p:spPr>
          <a:xfrm>
            <a:off x="955472" y="1692474"/>
            <a:ext cx="5363161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E36C09"/>
                </a:solidFill>
                <a:latin typeface="Calibri"/>
                <a:cs typeface="Calibri"/>
                <a:sym typeface="Calibri"/>
              </a:rPr>
              <a:t>PROJECT NAME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32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Voice-Based Patient Call          System 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6414900" y="3136555"/>
            <a:ext cx="27291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Details of the Presenter</a:t>
            </a:r>
            <a:endParaRPr lang="en-GB" sz="1100" u="sng" dirty="0">
              <a:solidFill>
                <a:schemeClr val="dk1"/>
              </a:solidFill>
              <a:ea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 Vishal S. Nala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: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 07 Jan 2025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57A56C-F317-415B-B23F-3343BE24328E}"/>
              </a:ext>
            </a:extLst>
          </p:cNvPr>
          <p:cNvSpPr/>
          <p:nvPr/>
        </p:nvSpPr>
        <p:spPr>
          <a:xfrm>
            <a:off x="0" y="4426266"/>
            <a:ext cx="3136605" cy="7172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C000"/>
                </a:solidFill>
              </a:rPr>
              <a:t>MENTOR: SHILPIE</a:t>
            </a:r>
            <a:endParaRPr lang="en-IN" sz="24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Secure User Authentication: </a:t>
            </a:r>
            <a:r>
              <a:rPr lang="en-US" sz="1800" dirty="0">
                <a:solidFill>
                  <a:schemeClr val="dk1"/>
                </a:solidFill>
              </a:rPr>
              <a:t>Uses hashed passwords and JWT for safety.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Dynamic Request Prioritization: </a:t>
            </a:r>
            <a:r>
              <a:rPr lang="en-US" sz="1800" dirty="0">
                <a:solidFill>
                  <a:schemeClr val="dk1"/>
                </a:solidFill>
              </a:rPr>
              <a:t>AI ranks requests as Critical, High, Medium, or Low.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Real-Time Notifications: </a:t>
            </a:r>
            <a:r>
              <a:rPr lang="en-US" sz="1800" dirty="0">
                <a:solidFill>
                  <a:schemeClr val="dk1"/>
                </a:solidFill>
              </a:rPr>
              <a:t>Nurses receive updates instantly.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Multilingual AI Assistant: </a:t>
            </a:r>
            <a:r>
              <a:rPr lang="en-US" sz="1800" dirty="0">
                <a:solidFill>
                  <a:schemeClr val="dk1"/>
                </a:solidFill>
              </a:rPr>
              <a:t>Answers patient queries in English and Hindi.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C000"/>
                </a:solidFill>
              </a:rPr>
              <a:t>Role-Based Access: </a:t>
            </a:r>
            <a:r>
              <a:rPr lang="en-US" sz="1800" dirty="0">
                <a:solidFill>
                  <a:schemeClr val="dk1"/>
                </a:solidFill>
              </a:rPr>
              <a:t>Admins, nurses, and patients have different permissions.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Key Features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639600" y="781350"/>
            <a:ext cx="7954800" cy="411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Real-Time Chat and Voice Communication: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Add direct messaging and voice calls between patients and nurses.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Voice Assistant Support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Implement voice-based commands for patients who cannot type..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IoT Device Integration: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Connect medical devices to the app for real-time health monitoring.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Regional Language Expansion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Support for more Indian languages to improve accessibility.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Integration with Government Schemes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       Collaborate with healthcare programs for wider reach and impact.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69400" y="246475"/>
            <a:ext cx="41685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Scope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3811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89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/>
        </p:nvSpPr>
        <p:spPr>
          <a:xfrm>
            <a:off x="-44205" y="4878756"/>
            <a:ext cx="9188100" cy="26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6299" y="0"/>
            <a:ext cx="1597700" cy="2394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69080-9E36-4018-B89D-2B80B55873E3}"/>
              </a:ext>
            </a:extLst>
          </p:cNvPr>
          <p:cNvSpPr txBox="1"/>
          <p:nvPr/>
        </p:nvSpPr>
        <p:spPr>
          <a:xfrm>
            <a:off x="2169042" y="870690"/>
            <a:ext cx="3848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Thank</a:t>
            </a:r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You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40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0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0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0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0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639600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This project is a healthcare management system designed to connect patients and nurses efficiently.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 dirty="0">
                <a:solidFill>
                  <a:srgbClr val="233D8E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sz="22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Patients can request medical help through an app.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Nurses can manage requests and respond in real time.</a:t>
            </a:r>
          </a:p>
          <a:p>
            <a:pPr marL="4445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AI ensures critical requests are handled first.</a:t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18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569400" y="246475"/>
            <a:ext cx="2802516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41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1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1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957350" y="1576344"/>
            <a:ext cx="2220558" cy="259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Current Challenge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Delayed communication in hospitals affects patient care quality.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569399" y="246475"/>
            <a:ext cx="3609195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207;p41">
            <a:extLst>
              <a:ext uri="{FF2B5EF4-FFF2-40B4-BE49-F238E27FC236}">
                <a16:creationId xmlns:a16="http://schemas.microsoft.com/office/drawing/2014/main" id="{549AA3B0-6437-42C2-81B2-6D450223F10C}"/>
              </a:ext>
            </a:extLst>
          </p:cNvPr>
          <p:cNvSpPr txBox="1"/>
          <p:nvPr/>
        </p:nvSpPr>
        <p:spPr>
          <a:xfrm>
            <a:off x="3385118" y="1576343"/>
            <a:ext cx="2220558" cy="294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Gap</a:t>
            </a:r>
          </a:p>
          <a:p>
            <a:pPr algn="ctr">
              <a:lnSpc>
                <a:spcPct val="150000"/>
              </a:lnSpc>
            </a:pPr>
            <a:br>
              <a:rPr lang="en-GB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No system prioritizes patient needs dynamically or assists with multilingual support.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.</a:t>
            </a: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13" name="Google Shape;207;p41">
            <a:extLst>
              <a:ext uri="{FF2B5EF4-FFF2-40B4-BE49-F238E27FC236}">
                <a16:creationId xmlns:a16="http://schemas.microsoft.com/office/drawing/2014/main" id="{93A16178-5397-4D0E-AA21-376AC0594914}"/>
              </a:ext>
            </a:extLst>
          </p:cNvPr>
          <p:cNvSpPr txBox="1"/>
          <p:nvPr/>
        </p:nvSpPr>
        <p:spPr>
          <a:xfrm>
            <a:off x="5835642" y="1587800"/>
            <a:ext cx="2220558" cy="299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  <a:t>Solution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 dirty="0">
                <a:solidFill>
                  <a:srgbClr val="1E3889"/>
                </a:solidFill>
                <a:latin typeface="Roboto"/>
                <a:ea typeface="Roboto"/>
                <a:sym typeface="Roboto"/>
              </a:rPr>
            </a:br>
            <a:r>
              <a:rPr lang="en-US" sz="1800" dirty="0"/>
              <a:t>A centralized app that bridges the gap between patients and nurses using smart technology.</a:t>
            </a:r>
            <a:endParaRPr sz="1800" b="1" dirty="0">
              <a:solidFill>
                <a:srgbClr val="1E3889"/>
              </a:solidFill>
            </a:endParaRPr>
          </a:p>
        </p:txBody>
      </p:sp>
      <p:pic>
        <p:nvPicPr>
          <p:cNvPr id="14" name="Google Shape;227;p42">
            <a:extLst>
              <a:ext uri="{FF2B5EF4-FFF2-40B4-BE49-F238E27FC236}">
                <a16:creationId xmlns:a16="http://schemas.microsoft.com/office/drawing/2014/main" id="{D5583A9E-7907-4E0D-86A7-567E28ADD93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867" y="758697"/>
            <a:ext cx="793524" cy="7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25;p42" descr="Lightbulb jigsaw puzzle | Free SVG">
            <a:extLst>
              <a:ext uri="{FF2B5EF4-FFF2-40B4-BE49-F238E27FC236}">
                <a16:creationId xmlns:a16="http://schemas.microsoft.com/office/drawing/2014/main" id="{185AC295-1989-4C14-A49F-6C329785C73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611" y="825836"/>
            <a:ext cx="637397" cy="71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B75D4-EE80-4FE6-BF14-2716BCAA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546" y="751240"/>
            <a:ext cx="771720" cy="771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42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2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2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2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609662" y="821200"/>
            <a:ext cx="7954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569400" y="246475"/>
            <a:ext cx="5113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lang="en-US" sz="2800" b="1" i="0" u="none" strike="noStrike" cap="none" dirty="0">
              <a:solidFill>
                <a:srgbClr val="99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737100" y="1583873"/>
            <a:ext cx="20862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Provide a simple and fast communication channel between patients and nurses.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2979999" y="1756450"/>
            <a:ext cx="1910977" cy="22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Use AI to prioritize critical medical needs.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4862769" y="1756449"/>
            <a:ext cx="1692300" cy="217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Enable real-time tracking and notifications for nurses.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6575200" y="1756450"/>
            <a:ext cx="2019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Offer a multilingual AI assistant for basic health guidance.</a:t>
            </a:r>
            <a:r>
              <a:rPr lang="en-GB" sz="1800" dirty="0">
                <a:solidFill>
                  <a:srgbClr val="1155CC"/>
                </a:solidFill>
              </a:rPr>
              <a:t>.</a:t>
            </a:r>
            <a:endParaRPr sz="1800" dirty="0">
              <a:solidFill>
                <a:srgbClr val="1155CC"/>
              </a:solidFill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062" y="874425"/>
            <a:ext cx="742175" cy="7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3611" y="924499"/>
            <a:ext cx="742175" cy="69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DB1399-5D28-4A88-830A-754F2FB26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901" y="924186"/>
            <a:ext cx="811959" cy="811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A7AC4-EFCC-4B84-B5CE-1054EAD74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838" y="927207"/>
            <a:ext cx="689393" cy="689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43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569400" y="246475"/>
            <a:ext cx="44574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721675" y="787275"/>
            <a:ext cx="7474800" cy="330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Frontend</a:t>
            </a:r>
            <a:r>
              <a:rPr lang="en-IN" sz="1800" dirty="0"/>
              <a:t>: Expo React Native for mobile app development.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Backend</a:t>
            </a:r>
            <a:r>
              <a:rPr lang="en-IN" sz="1800" dirty="0"/>
              <a:t>: Node.js and Express for API and server logic.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Database</a:t>
            </a:r>
            <a:r>
              <a:rPr lang="en-IN" sz="1800" dirty="0"/>
              <a:t>: MongoDB for data storage.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AI</a:t>
            </a: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Models</a:t>
            </a:r>
            <a:r>
              <a:rPr lang="en-IN" sz="1800" dirty="0"/>
              <a:t>: TensorFlow.js with Universal Sentence Encoder  for 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 request prioritization.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APIs</a:t>
            </a:r>
            <a:r>
              <a:rPr lang="en-IN" sz="1800" dirty="0"/>
              <a:t>: Gemini API for the AI assistant.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Real-Time</a:t>
            </a:r>
            <a:r>
              <a:rPr lang="en-IN" sz="1800" b="1" dirty="0"/>
              <a:t> </a:t>
            </a:r>
            <a:r>
              <a:rPr lang="en-IN" sz="1800" b="1" dirty="0">
                <a:solidFill>
                  <a:srgbClr val="FFC000"/>
                </a:solidFill>
              </a:rPr>
              <a:t>Communication</a:t>
            </a:r>
            <a:r>
              <a:rPr lang="en-IN" sz="1800" dirty="0"/>
              <a:t>: Socket.IO for notifications.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23F58-5B71-4804-8FC7-A31FCB149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5" y="3832316"/>
            <a:ext cx="792840" cy="792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85F2A-377D-47AC-83F8-F445C2646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190" y="3874844"/>
            <a:ext cx="1070344" cy="65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87C6F-BB04-4792-9078-44EBAE87F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09" y="3863813"/>
            <a:ext cx="886490" cy="834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73A162-CE85-4705-B86A-EB11B67AB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574" y="3777594"/>
            <a:ext cx="1695124" cy="847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ADD96-FB86-4872-AF21-E5346367C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768" y="3829980"/>
            <a:ext cx="1010087" cy="795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A6DB5-4E1F-4315-8CFF-B8F4ED1D43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6724" y="3972812"/>
            <a:ext cx="959626" cy="577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4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639600" y="821200"/>
            <a:ext cx="7954800" cy="3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rgbClr val="1E388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569400" y="246475"/>
            <a:ext cx="4654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App Screenshots</a:t>
            </a:r>
            <a:endParaRPr lang="en-GB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D899A7-ED0D-435C-873A-38927E3A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" y="806452"/>
            <a:ext cx="1840758" cy="4090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055F1F-621F-4C03-8C16-8CC3FD4C4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498" y="819200"/>
            <a:ext cx="1730848" cy="4034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3E8D28-513F-4E2A-B062-33E1E1190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596" y="853110"/>
            <a:ext cx="1821060" cy="4046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9A603E-426A-4B76-9156-5A002521B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456" y="813260"/>
            <a:ext cx="1856925" cy="4126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15CF1A-DDAD-492A-902B-1F44A3D88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725" y="806452"/>
            <a:ext cx="1761075" cy="42240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45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5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639600" y="821200"/>
            <a:ext cx="80250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Client: Frontend code (</a:t>
            </a:r>
            <a:r>
              <a:rPr lang="fr-FR" sz="1800" b="1" dirty="0" err="1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fr-FR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 Native)  </a:t>
            </a:r>
            <a:r>
              <a:rPr lang="en-US" sz="1800" b="1" dirty="0">
                <a:solidFill>
                  <a:srgbClr val="1E3889"/>
                </a:solidFill>
                <a:latin typeface="Roboto"/>
                <a:ea typeface="Roboto"/>
                <a:cs typeface="Roboto"/>
                <a:sym typeface="Roboto"/>
              </a:rPr>
              <a:t>Server: Backend logic (Node.js, Exp.).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</a:p>
          <a:p>
            <a:r>
              <a:rPr lang="en-US" sz="1900" b="1" dirty="0">
                <a:solidFill>
                  <a:schemeClr val="dk1"/>
                </a:solidFill>
              </a:rPr>
              <a:t>              </a:t>
            </a:r>
            <a:endParaRPr lang="en-US" sz="2000" b="1" dirty="0">
              <a:solidFill>
                <a:srgbClr val="233D8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569399" y="246475"/>
            <a:ext cx="4512963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Directory Structure</a:t>
            </a:r>
            <a:endParaRPr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2694-EC85-4DC0-BC46-D52A5B55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938" y="1271772"/>
            <a:ext cx="2143424" cy="333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01C09-D58C-4B1D-96AD-C978DFD5C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08" y="1271772"/>
            <a:ext cx="2038635" cy="27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0215F-571B-4FF1-A3DC-1B696D352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262" y="1304617"/>
            <a:ext cx="2124371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-8893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05B4F-E0CB-4452-AB19-870950E38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00" y="368000"/>
            <a:ext cx="5175200" cy="451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B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/>
        </p:nvSpPr>
        <p:spPr>
          <a:xfrm>
            <a:off x="957350" y="1096700"/>
            <a:ext cx="74748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1. Team Details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 [Enter your team name here]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first team member]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second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third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0" i="0" u="none" strike="noStrike" cap="none">
                <a:solidFill>
                  <a:srgbClr val="2C3453"/>
                </a:solidFill>
                <a:latin typeface="Proxima Nova"/>
                <a:ea typeface="Proxima Nova"/>
                <a:cs typeface="Proxima Nova"/>
                <a:sym typeface="Proxima Nova"/>
              </a:rPr>
              <a:t>[Name of fourth team member (if any)]</a:t>
            </a: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000" b="0" i="0" u="none" strike="noStrike" cap="none">
              <a:solidFill>
                <a:srgbClr val="2C345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 amt="15000"/>
          </a:blip>
          <a:srcRect t="32723"/>
          <a:stretch/>
        </p:blipFill>
        <p:spPr>
          <a:xfrm>
            <a:off x="8056200" y="0"/>
            <a:ext cx="1087800" cy="10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0" y="399164"/>
            <a:ext cx="61500" cy="3354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-100" y="4878750"/>
            <a:ext cx="9144000" cy="264600"/>
          </a:xfrm>
          <a:prstGeom prst="rect">
            <a:avLst/>
          </a:prstGeom>
          <a:solidFill>
            <a:srgbClr val="233D8E"/>
          </a:solidFill>
          <a:ln>
            <a:noFill/>
          </a:ln>
        </p:spPr>
        <p:txBody>
          <a:bodyPr spcFirstLastPara="1" wrap="square" lIns="64250" tIns="64250" rIns="64250" bIns="6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569400" y="649000"/>
            <a:ext cx="8095200" cy="4126500"/>
          </a:xfrm>
          <a:prstGeom prst="roundRect">
            <a:avLst>
              <a:gd name="adj" fmla="val 2133"/>
            </a:avLst>
          </a:prstGeom>
          <a:solidFill>
            <a:schemeClr val="lt1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569400" y="877461"/>
            <a:ext cx="62400" cy="3494100"/>
          </a:xfrm>
          <a:prstGeom prst="roundRect">
            <a:avLst>
              <a:gd name="adj" fmla="val 0"/>
            </a:avLst>
          </a:prstGeom>
          <a:solidFill>
            <a:srgbClr val="223C8E"/>
          </a:solidFill>
          <a:ln>
            <a:noFill/>
          </a:ln>
          <a:effectLst>
            <a:outerShdw blurRad="500063" dist="209550" dir="5400000" algn="bl" rotWithShape="0">
              <a:srgbClr val="2C3453">
                <a:alpha val="784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3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639600" y="367950"/>
            <a:ext cx="7954800" cy="451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E3889"/>
              </a:solidFill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24300" y="147166"/>
            <a:ext cx="809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800" b="1" dirty="0">
                <a:solidFill>
                  <a:srgbClr val="4C1130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Diagram</a:t>
            </a:r>
            <a:endParaRPr lang="en-US" sz="2800" b="1" i="0" u="none" strike="noStrike" cap="none" dirty="0">
              <a:solidFill>
                <a:srgbClr val="4C113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D412A-3609-4432-8382-26EF2AEC0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" y="734564"/>
            <a:ext cx="8709173" cy="4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7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954</Words>
  <Application>Microsoft Office PowerPoint</Application>
  <PresentationFormat>On-screen Show (16:9)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</vt:lpstr>
      <vt:lpstr>Wingdings</vt:lpstr>
      <vt:lpstr>Proxima Nova</vt:lpstr>
      <vt:lpstr>Calibri</vt:lpstr>
      <vt:lpstr>Arial</vt:lpstr>
      <vt:lpstr>Raleway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Maurya</dc:creator>
  <cp:lastModifiedBy>Vishal Pachalag</cp:lastModifiedBy>
  <cp:revision>17</cp:revision>
  <dcterms:modified xsi:type="dcterms:W3CDTF">2025-01-06T12:06:16Z</dcterms:modified>
</cp:coreProperties>
</file>