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goG+/cqjnVHRPBhHM/S3zSuuQv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FranklinGothic-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Franklin-italic.fntdata"/><Relationship Id="rId6" Type="http://schemas.openxmlformats.org/officeDocument/2006/relationships/slide" Target="slides/slide1.xml"/><Relationship Id="rId18" Type="http://schemas.openxmlformats.org/officeDocument/2006/relationships/font" Target="fonts/LibreFranklin-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1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1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1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p:nvPr>
            <p:ph idx="2" type="pic"/>
          </p:nvPr>
        </p:nvSpPr>
        <p:spPr>
          <a:xfrm>
            <a:off x="447817" y="641350"/>
            <a:ext cx="11290859" cy="3651249"/>
          </a:xfrm>
          <a:prstGeom prst="rect">
            <a:avLst/>
          </a:prstGeom>
          <a:noFill/>
          <a:ln>
            <a:noFill/>
          </a:ln>
        </p:spPr>
      </p:sp>
      <p:sp>
        <p:nvSpPr>
          <p:cNvPr id="72" name="Google Shape;7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2"/>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2"/>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Vishal-1574/steganography_vishal.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SECURE DATA HIDING IN IMAGES USING STEGANOGRAPHY</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261420" y="4007292"/>
            <a:ext cx="9072267"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F2F2F2"/>
                </a:solidFill>
                <a:latin typeface="Arial"/>
                <a:ea typeface="Arial"/>
                <a:cs typeface="Arial"/>
                <a:sym typeface="Arial"/>
              </a:rPr>
              <a:t>PRESENTED BY </a:t>
            </a:r>
            <a:r>
              <a:rPr b="1" i="0" lang="en-US" sz="2000" u="none" cap="none" strike="noStrike">
                <a:solidFill>
                  <a:srgbClr val="1482AB"/>
                </a:solidFill>
                <a:latin typeface="Arial"/>
                <a:ea typeface="Arial"/>
                <a:cs typeface="Arial"/>
                <a:sym typeface="Arial"/>
              </a:rPr>
              <a:t>:  </a:t>
            </a:r>
            <a:r>
              <a:rPr b="1" i="0" lang="en-US" sz="2000" u="none" cap="none" strike="noStrike">
                <a:solidFill>
                  <a:srgbClr val="A7D8B6"/>
                </a:solidFill>
                <a:latin typeface="Arial"/>
                <a:ea typeface="Arial"/>
                <a:cs typeface="Arial"/>
                <a:sym typeface="Arial"/>
              </a:rPr>
              <a:t>VISHAL.B</a:t>
            </a:r>
            <a:endParaRPr/>
          </a:p>
          <a:p>
            <a:pPr indent="0" lvl="0" marL="0" marR="0" rtl="0" algn="l">
              <a:spcBef>
                <a:spcPts val="0"/>
              </a:spcBef>
              <a:spcAft>
                <a:spcPts val="0"/>
              </a:spcAft>
              <a:buNone/>
            </a:pPr>
            <a:r>
              <a:rPr b="1" lang="en-US" sz="2000">
                <a:solidFill>
                  <a:srgbClr val="F2F2F2"/>
                </a:solidFill>
                <a:latin typeface="Arial"/>
                <a:ea typeface="Arial"/>
                <a:cs typeface="Arial"/>
                <a:sym typeface="Arial"/>
              </a:rPr>
              <a:t>STUDENT NAME </a:t>
            </a:r>
            <a:r>
              <a:rPr b="1" lang="en-US" sz="2000">
                <a:solidFill>
                  <a:srgbClr val="1482AB"/>
                </a:solidFill>
                <a:latin typeface="Arial"/>
                <a:ea typeface="Arial"/>
                <a:cs typeface="Arial"/>
                <a:sym typeface="Arial"/>
              </a:rPr>
              <a:t>: </a:t>
            </a:r>
            <a:r>
              <a:rPr b="1" lang="en-US" sz="2000">
                <a:solidFill>
                  <a:srgbClr val="A7D8B6"/>
                </a:solidFill>
                <a:latin typeface="Arial"/>
                <a:ea typeface="Arial"/>
                <a:cs typeface="Arial"/>
                <a:sym typeface="Arial"/>
              </a:rPr>
              <a:t>VISHAL.B</a:t>
            </a:r>
            <a:endParaRPr/>
          </a:p>
          <a:p>
            <a:pPr indent="0" lvl="0" marL="0" marR="0" rtl="0" algn="l">
              <a:spcBef>
                <a:spcPts val="0"/>
              </a:spcBef>
              <a:spcAft>
                <a:spcPts val="0"/>
              </a:spcAft>
              <a:buNone/>
            </a:pPr>
            <a:r>
              <a:rPr b="1" lang="en-US" sz="2000">
                <a:solidFill>
                  <a:srgbClr val="F2F2F2"/>
                </a:solidFill>
                <a:latin typeface="Arial"/>
                <a:ea typeface="Arial"/>
                <a:cs typeface="Arial"/>
                <a:sym typeface="Arial"/>
              </a:rPr>
              <a:t>COLLEGE NAME &amp; DEPARTMENT </a:t>
            </a:r>
            <a:r>
              <a:rPr b="1" lang="en-US" sz="2000">
                <a:solidFill>
                  <a:srgbClr val="1482AB"/>
                </a:solidFill>
                <a:latin typeface="Arial"/>
                <a:ea typeface="Arial"/>
                <a:cs typeface="Arial"/>
                <a:sym typeface="Arial"/>
              </a:rPr>
              <a:t>: </a:t>
            </a:r>
            <a:r>
              <a:rPr b="1" lang="en-US" sz="2000">
                <a:solidFill>
                  <a:srgbClr val="A7D8B6"/>
                </a:solidFill>
                <a:latin typeface="Arial"/>
                <a:ea typeface="Arial"/>
                <a:cs typeface="Arial"/>
                <a:sym typeface="Arial"/>
              </a:rPr>
              <a:t>LOYOLA-ICAM COLLEGE OF ENGINEERING AND TECHNOLOGY (B.TECH IT)</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latin typeface="Bookman Old Style"/>
                <a:ea typeface="Bookman Old Style"/>
                <a:cs typeface="Bookman Old Style"/>
                <a:sym typeface="Bookman Old Style"/>
              </a:rPr>
              <a:t>The future scope of this project includes enhancing security with advanced encryption algorithms like AES-256 or RSA to strengthen data protection. AI-powered steganography and steganalysis using deep learning models can improve undetectability and detection mechanisms. Expanding steganography to audio, video, and GIF formats will increase versatility for different media. A cloud-based secure communication platform or a mobile application can make the system more accessible. Additionally, improving image quality preservation using DCT or DWT techniques can ensure minimal distortion while maintaining security and imperceptibility. These advancements will make the system more robust, efficient, and applicable to real-world cybersecurity challenges</a:t>
            </a:r>
            <a:r>
              <a:rPr lang="en-US"/>
              <a:t>.</a:t>
            </a:r>
            <a:endParaRPr/>
          </a:p>
        </p:txBody>
      </p:sp>
      <p:sp>
        <p:nvSpPr>
          <p:cNvPr id="154" name="Google Shape;154;p10"/>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SCOPE(OPTIONAL)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Problem Statement </a:t>
            </a:r>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Technology used</a:t>
            </a:r>
            <a:endParaRPr sz="2000">
              <a:latin typeface="Bookman Old Style"/>
              <a:ea typeface="Bookman Old Style"/>
              <a:cs typeface="Bookman Old Style"/>
              <a:sym typeface="Bookman Old Style"/>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Wow factor </a:t>
            </a:r>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End users</a:t>
            </a:r>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Result</a:t>
            </a:r>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Conclusion</a:t>
            </a:r>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Git-hub Link</a:t>
            </a:r>
            <a:endParaRPr/>
          </a:p>
          <a:p>
            <a:pPr indent="-305435" lvl="0" marL="305435" rtl="0" algn="l">
              <a:lnSpc>
                <a:spcPct val="110000"/>
              </a:lnSpc>
              <a:spcBef>
                <a:spcPts val="1000"/>
              </a:spcBef>
              <a:spcAft>
                <a:spcPts val="0"/>
              </a:spcAft>
              <a:buSzPts val="1840"/>
              <a:buChar char="◼"/>
            </a:pPr>
            <a:r>
              <a:rPr lang="en-US" sz="2000">
                <a:latin typeface="Bookman Old Style"/>
                <a:ea typeface="Bookman Old Style"/>
                <a:cs typeface="Bookman Old Style"/>
                <a:sym typeface="Bookman Old Style"/>
              </a:rPr>
              <a:t>Future scope</a:t>
            </a:r>
            <a:endParaRPr/>
          </a:p>
          <a:p>
            <a:pPr indent="0" lvl="0" marL="0" rtl="0" algn="l">
              <a:lnSpc>
                <a:spcPct val="110000"/>
              </a:lnSpc>
              <a:spcBef>
                <a:spcPts val="1000"/>
              </a:spcBef>
              <a:spcAft>
                <a:spcPts val="0"/>
              </a:spcAft>
              <a:buSzPts val="1840"/>
              <a:buNone/>
            </a:pPr>
            <a:r>
              <a:t/>
            </a:r>
            <a:endParaRPr b="1" sz="2000">
              <a:latin typeface="Arial"/>
              <a:ea typeface="Arial"/>
              <a:cs typeface="Arial"/>
              <a:sym typeface="Arial"/>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latin typeface="Bookman Old Style"/>
                <a:ea typeface="Bookman Old Style"/>
                <a:cs typeface="Bookman Old Style"/>
                <a:sym typeface="Bookman Old Style"/>
              </a:rPr>
              <a:t>With the increasing need for secure communication, conventional encryption methods alone may not be sufficient to protect sensitive data from interception. Steganography offers an additional layer of security by concealing data within digital images, making it less detectable. However, existing techniques often compromise image quality, are vulnerable to steganalysis, or have limited data-hiding capacity. There is a need for an efficient steganographic approach that ensures high imperceptibility, robust security, and minimal distortion. Additionally, the method should resist attacks while maintaining the integrity of the hidden information. This project aims to develop a secure and effective data-hiding technique using steganography in images. The goal is to enhance confidentiality, reliability, and resilience against detection and tampering</a:t>
            </a:r>
            <a:r>
              <a:rPr lang="en-US" sz="2000"/>
              <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581192" y="2831690"/>
            <a:ext cx="11029615" cy="314366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SzPct val="92000"/>
              <a:buNone/>
            </a:pPr>
            <a:r>
              <a:rPr b="1" lang="en-US">
                <a:latin typeface="Bookman Old Style"/>
                <a:ea typeface="Bookman Old Style"/>
                <a:cs typeface="Bookman Old Style"/>
                <a:sym typeface="Bookman Old Style"/>
              </a:rPr>
              <a:t>LIBRARIES USED</a:t>
            </a:r>
            <a:endParaRPr/>
          </a:p>
          <a:p>
            <a:pPr indent="-306029" lvl="0" marL="306000" rtl="0" algn="l">
              <a:lnSpc>
                <a:spcPct val="110000"/>
              </a:lnSpc>
              <a:spcBef>
                <a:spcPts val="914"/>
              </a:spcBef>
              <a:spcAft>
                <a:spcPts val="0"/>
              </a:spcAft>
              <a:buSzPct val="92000"/>
              <a:buChar char="◼"/>
            </a:pPr>
            <a:r>
              <a:rPr lang="en-US">
                <a:latin typeface="Bookman Old Style"/>
                <a:ea typeface="Bookman Old Style"/>
                <a:cs typeface="Bookman Old Style"/>
                <a:sym typeface="Bookman Old Style"/>
              </a:rPr>
              <a:t>OpenCV (cv2)</a:t>
            </a:r>
            <a:endParaRPr/>
          </a:p>
          <a:p>
            <a:pPr indent="-306029" lvl="0" marL="306000" rtl="0" algn="l">
              <a:lnSpc>
                <a:spcPct val="110000"/>
              </a:lnSpc>
              <a:spcBef>
                <a:spcPts val="914"/>
              </a:spcBef>
              <a:spcAft>
                <a:spcPts val="0"/>
              </a:spcAft>
              <a:buSzPct val="92000"/>
              <a:buChar char="◼"/>
            </a:pPr>
            <a:r>
              <a:rPr lang="en-US">
                <a:latin typeface="Bookman Old Style"/>
                <a:ea typeface="Bookman Old Style"/>
                <a:cs typeface="Bookman Old Style"/>
                <a:sym typeface="Bookman Old Style"/>
              </a:rPr>
              <a:t>OS</a:t>
            </a:r>
            <a:endParaRPr/>
          </a:p>
          <a:p>
            <a:pPr indent="-306029" lvl="0" marL="306000" rtl="0" algn="l">
              <a:lnSpc>
                <a:spcPct val="110000"/>
              </a:lnSpc>
              <a:spcBef>
                <a:spcPts val="914"/>
              </a:spcBef>
              <a:spcAft>
                <a:spcPts val="0"/>
              </a:spcAft>
              <a:buSzPct val="92000"/>
              <a:buChar char="◼"/>
            </a:pPr>
            <a:r>
              <a:rPr lang="en-US">
                <a:latin typeface="Bookman Old Style"/>
                <a:ea typeface="Bookman Old Style"/>
                <a:cs typeface="Bookman Old Style"/>
                <a:sym typeface="Bookman Old Style"/>
              </a:rPr>
              <a:t>NumPy </a:t>
            </a:r>
            <a:endParaRPr/>
          </a:p>
          <a:p>
            <a:pPr indent="-306029" lvl="0" marL="306000" rtl="0" algn="l">
              <a:lnSpc>
                <a:spcPct val="110000"/>
              </a:lnSpc>
              <a:spcBef>
                <a:spcPts val="914"/>
              </a:spcBef>
              <a:spcAft>
                <a:spcPts val="0"/>
              </a:spcAft>
              <a:buSzPct val="92000"/>
              <a:buChar char="◼"/>
            </a:pPr>
            <a:r>
              <a:rPr lang="en-US">
                <a:latin typeface="Bookman Old Style"/>
                <a:ea typeface="Bookman Old Style"/>
                <a:cs typeface="Bookman Old Style"/>
                <a:sym typeface="Bookman Old Style"/>
              </a:rPr>
              <a:t>String</a:t>
            </a:r>
            <a:endParaRPr/>
          </a:p>
          <a:p>
            <a:pPr indent="0" lvl="0" marL="0" rtl="0" algn="l">
              <a:lnSpc>
                <a:spcPct val="110000"/>
              </a:lnSpc>
              <a:spcBef>
                <a:spcPts val="914"/>
              </a:spcBef>
              <a:spcAft>
                <a:spcPts val="0"/>
              </a:spcAft>
              <a:buSzPct val="92000"/>
              <a:buNone/>
            </a:pPr>
            <a:r>
              <a:t/>
            </a:r>
            <a:endParaRPr>
              <a:latin typeface="Bookman Old Style"/>
              <a:ea typeface="Bookman Old Style"/>
              <a:cs typeface="Bookman Old Style"/>
              <a:sym typeface="Bookman Old Style"/>
            </a:endParaRPr>
          </a:p>
          <a:p>
            <a:pPr indent="0" lvl="0" marL="0" rtl="0" algn="l">
              <a:lnSpc>
                <a:spcPct val="110000"/>
              </a:lnSpc>
              <a:spcBef>
                <a:spcPts val="914"/>
              </a:spcBef>
              <a:spcAft>
                <a:spcPts val="0"/>
              </a:spcAft>
              <a:buSzPct val="92000"/>
              <a:buNone/>
            </a:pPr>
            <a:r>
              <a:rPr b="1" lang="en-US">
                <a:latin typeface="Bookman Old Style"/>
                <a:ea typeface="Bookman Old Style"/>
                <a:cs typeface="Bookman Old Style"/>
                <a:sym typeface="Bookman Old Style"/>
              </a:rPr>
              <a:t>PLATFORMS USED</a:t>
            </a:r>
            <a:endParaRPr/>
          </a:p>
          <a:p>
            <a:pPr indent="-306029" lvl="0" marL="306000" rtl="0" algn="l">
              <a:lnSpc>
                <a:spcPct val="110000"/>
              </a:lnSpc>
              <a:spcBef>
                <a:spcPts val="914"/>
              </a:spcBef>
              <a:spcAft>
                <a:spcPts val="0"/>
              </a:spcAft>
              <a:buSzPct val="92000"/>
              <a:buChar char="◼"/>
            </a:pPr>
            <a:r>
              <a:rPr lang="en-US">
                <a:latin typeface="Bookman Old Style"/>
                <a:ea typeface="Bookman Old Style"/>
                <a:cs typeface="Bookman Old Style"/>
                <a:sym typeface="Bookman Old Style"/>
              </a:rPr>
              <a:t>Operating Systems ( Windows ,Linux)</a:t>
            </a:r>
            <a:endParaRPr/>
          </a:p>
          <a:p>
            <a:pPr indent="-306029" lvl="0" marL="306000" rtl="0" algn="l">
              <a:lnSpc>
                <a:spcPct val="110000"/>
              </a:lnSpc>
              <a:spcBef>
                <a:spcPts val="914"/>
              </a:spcBef>
              <a:spcAft>
                <a:spcPts val="0"/>
              </a:spcAft>
              <a:buSzPct val="92000"/>
              <a:buChar char="◼"/>
            </a:pPr>
            <a:r>
              <a:rPr lang="en-US">
                <a:latin typeface="Bookman Old Style"/>
                <a:ea typeface="Bookman Old Style"/>
                <a:cs typeface="Bookman Old Style"/>
                <a:sym typeface="Bookman Old Style"/>
              </a:rPr>
              <a:t>Development Environments ( Python IDE , VS Code)</a:t>
            </a:r>
            <a:endParaRPr/>
          </a:p>
          <a:p>
            <a:pPr indent="0" lvl="0" marL="0" rtl="0" algn="l">
              <a:lnSpc>
                <a:spcPct val="110000"/>
              </a:lnSpc>
              <a:spcBef>
                <a:spcPts val="914"/>
              </a:spcBef>
              <a:spcAft>
                <a:spcPts val="0"/>
              </a:spcAft>
              <a:buSzPct val="92000"/>
              <a:buNone/>
            </a:pPr>
            <a:r>
              <a:t/>
            </a:r>
            <a:endParaRPr>
              <a:latin typeface="Bookman Old Style"/>
              <a:ea typeface="Bookman Old Style"/>
              <a:cs typeface="Bookman Old Style"/>
              <a:sym typeface="Bookman Old Style"/>
            </a:endParaRPr>
          </a:p>
          <a:p>
            <a:pPr indent="0" lvl="0" marL="0" rtl="0" algn="l">
              <a:lnSpc>
                <a:spcPct val="110000"/>
              </a:lnSpc>
              <a:spcBef>
                <a:spcPts val="914"/>
              </a:spcBef>
              <a:spcAft>
                <a:spcPts val="0"/>
              </a:spcAft>
              <a:buSzPct val="92000"/>
              <a:buNone/>
            </a:pPr>
            <a:r>
              <a:t/>
            </a:r>
            <a:endParaRPr/>
          </a:p>
          <a:p>
            <a:pPr indent="0" lvl="0" marL="0" rtl="0" algn="l">
              <a:lnSpc>
                <a:spcPct val="110000"/>
              </a:lnSpc>
              <a:spcBef>
                <a:spcPts val="914"/>
              </a:spcBef>
              <a:spcAft>
                <a:spcPts val="0"/>
              </a:spcAft>
              <a:buSzPct val="92000"/>
              <a:buNone/>
            </a:pPr>
            <a:r>
              <a:t/>
            </a:r>
            <a:endParaRPr/>
          </a:p>
          <a:p>
            <a:pPr indent="0" lvl="0" marL="0" rtl="0" algn="l">
              <a:lnSpc>
                <a:spcPct val="110000"/>
              </a:lnSpc>
              <a:spcBef>
                <a:spcPts val="914"/>
              </a:spcBef>
              <a:spcAft>
                <a:spcPts val="0"/>
              </a:spcAft>
              <a:buSzPct val="92000"/>
              <a:buNone/>
            </a:pPr>
            <a:r>
              <a:t/>
            </a:r>
            <a:endParaRPr/>
          </a:p>
          <a:p>
            <a:pPr indent="0" lvl="0" marL="0" rtl="0" algn="l">
              <a:lnSpc>
                <a:spcPct val="110000"/>
              </a:lnSpc>
              <a:spcBef>
                <a:spcPts val="914"/>
              </a:spcBef>
              <a:spcAft>
                <a:spcPts val="0"/>
              </a:spcAft>
              <a:buSzPct val="9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5"/>
            <a:ext cx="11029615" cy="5059445"/>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b="1" lang="en-US" sz="2000">
                <a:latin typeface="Bookman Old Style"/>
                <a:ea typeface="Bookman Old Style"/>
                <a:cs typeface="Bookman Old Style"/>
                <a:sym typeface="Bookman Old Style"/>
              </a:rPr>
              <a:t>1.Dual Security with Steganography &amp; Encryption</a:t>
            </a:r>
            <a:endParaRPr/>
          </a:p>
          <a:p>
            <a:pPr indent="0" lvl="0" marL="0" rtl="0" algn="l">
              <a:lnSpc>
                <a:spcPct val="110000"/>
              </a:lnSpc>
              <a:spcBef>
                <a:spcPts val="920"/>
              </a:spcBef>
              <a:spcAft>
                <a:spcPts val="0"/>
              </a:spcAft>
              <a:buSzPts val="1472"/>
              <a:buNone/>
            </a:pPr>
            <a:r>
              <a:rPr lang="en-US" sz="1600">
                <a:latin typeface="Bookman Old Style"/>
                <a:ea typeface="Bookman Old Style"/>
                <a:cs typeface="Bookman Old Style"/>
                <a:sym typeface="Bookman Old Style"/>
              </a:rPr>
              <a:t>The project hides data inside an image and protects it with a passcode, making it highly secure against unauthorized access.</a:t>
            </a:r>
            <a:endParaRPr/>
          </a:p>
          <a:p>
            <a:pPr indent="0" lvl="0" marL="0" rtl="0" algn="l">
              <a:lnSpc>
                <a:spcPct val="110000"/>
              </a:lnSpc>
              <a:spcBef>
                <a:spcPts val="1000"/>
              </a:spcBef>
              <a:spcAft>
                <a:spcPts val="0"/>
              </a:spcAft>
              <a:buSzPts val="1840"/>
              <a:buNone/>
            </a:pPr>
            <a:r>
              <a:rPr b="1" lang="en-US" sz="2000">
                <a:latin typeface="Bookman Old Style"/>
                <a:ea typeface="Bookman Old Style"/>
                <a:cs typeface="Bookman Old Style"/>
                <a:sym typeface="Bookman Old Style"/>
              </a:rPr>
              <a:t>2.Invisible Data Hiding</a:t>
            </a:r>
            <a:endParaRPr/>
          </a:p>
          <a:p>
            <a:pPr indent="0" lvl="0" marL="0" rtl="0" algn="l">
              <a:lnSpc>
                <a:spcPct val="110000"/>
              </a:lnSpc>
              <a:spcBef>
                <a:spcPts val="920"/>
              </a:spcBef>
              <a:spcAft>
                <a:spcPts val="0"/>
              </a:spcAft>
              <a:buSzPts val="1472"/>
              <a:buNone/>
            </a:pPr>
            <a:r>
              <a:rPr lang="en-US" sz="1600">
                <a:latin typeface="Bookman Old Style"/>
                <a:ea typeface="Bookman Old Style"/>
                <a:cs typeface="Bookman Old Style"/>
                <a:sym typeface="Bookman Old Style"/>
              </a:rPr>
              <a:t>The encrypted image looks almost identical to the original, ensuring no visual distortion, which makes detection difficult.</a:t>
            </a:r>
            <a:endParaRPr/>
          </a:p>
          <a:p>
            <a:pPr indent="0" lvl="0" marL="0" rtl="0" algn="l">
              <a:lnSpc>
                <a:spcPct val="110000"/>
              </a:lnSpc>
              <a:spcBef>
                <a:spcPts val="1000"/>
              </a:spcBef>
              <a:spcAft>
                <a:spcPts val="0"/>
              </a:spcAft>
              <a:buSzPts val="1840"/>
              <a:buNone/>
            </a:pPr>
            <a:r>
              <a:rPr b="1" lang="en-US" sz="2000">
                <a:latin typeface="Bookman Old Style"/>
                <a:ea typeface="Bookman Old Style"/>
                <a:cs typeface="Bookman Old Style"/>
                <a:sym typeface="Bookman Old Style"/>
              </a:rPr>
              <a:t>3.Fast &amp; Lightweight Processing</a:t>
            </a:r>
            <a:endParaRPr/>
          </a:p>
          <a:p>
            <a:pPr indent="0" lvl="0" marL="0" rtl="0" algn="l">
              <a:lnSpc>
                <a:spcPct val="110000"/>
              </a:lnSpc>
              <a:spcBef>
                <a:spcPts val="920"/>
              </a:spcBef>
              <a:spcAft>
                <a:spcPts val="0"/>
              </a:spcAft>
              <a:buSzPts val="1472"/>
              <a:buNone/>
            </a:pPr>
            <a:r>
              <a:rPr lang="en-US" sz="1600">
                <a:latin typeface="Bookman Old Style"/>
                <a:ea typeface="Bookman Old Style"/>
                <a:cs typeface="Bookman Old Style"/>
                <a:sym typeface="Bookman Old Style"/>
              </a:rPr>
              <a:t>Uses OpenCV &amp; NumPy for efficient pixel manipulation, making encryption and decryption quick and memory-efficient.</a:t>
            </a:r>
            <a:endParaRPr/>
          </a:p>
          <a:p>
            <a:pPr indent="0" lvl="0" marL="0" rtl="0" algn="l">
              <a:lnSpc>
                <a:spcPct val="110000"/>
              </a:lnSpc>
              <a:spcBef>
                <a:spcPts val="1000"/>
              </a:spcBef>
              <a:spcAft>
                <a:spcPts val="0"/>
              </a:spcAft>
              <a:buSzPts val="1840"/>
              <a:buNone/>
            </a:pPr>
            <a:r>
              <a:rPr b="1" lang="en-US" sz="2000">
                <a:latin typeface="Bookman Old Style"/>
                <a:ea typeface="Bookman Old Style"/>
                <a:cs typeface="Bookman Old Style"/>
                <a:sym typeface="Bookman Old Style"/>
              </a:rPr>
              <a:t>4.Cross-Platform Compatibility</a:t>
            </a:r>
            <a:endParaRPr/>
          </a:p>
          <a:p>
            <a:pPr indent="0" lvl="0" marL="0" rtl="0" algn="l">
              <a:lnSpc>
                <a:spcPct val="110000"/>
              </a:lnSpc>
              <a:spcBef>
                <a:spcPts val="920"/>
              </a:spcBef>
              <a:spcAft>
                <a:spcPts val="0"/>
              </a:spcAft>
              <a:buSzPts val="1472"/>
              <a:buNone/>
            </a:pPr>
            <a:r>
              <a:rPr lang="en-US" sz="1600">
                <a:latin typeface="Bookman Old Style"/>
                <a:ea typeface="Bookman Old Style"/>
                <a:cs typeface="Bookman Old Style"/>
                <a:sym typeface="Bookman Old Style"/>
              </a:rPr>
              <a:t>Works on Windows, macOS, and Linux, ensuring broad usability with minor modifications.</a:t>
            </a:r>
            <a:endParaRPr/>
          </a:p>
          <a:p>
            <a:pPr indent="0" lvl="0" marL="0" rtl="0" algn="l">
              <a:lnSpc>
                <a:spcPct val="110000"/>
              </a:lnSpc>
              <a:spcBef>
                <a:spcPts val="960"/>
              </a:spcBef>
              <a:spcAft>
                <a:spcPts val="0"/>
              </a:spcAft>
              <a:buSzPts val="1656"/>
              <a:buNone/>
            </a:pPr>
            <a:r>
              <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8" name="Google Shape;128;p6"/>
          <p:cNvSpPr txBox="1"/>
          <p:nvPr>
            <p:ph idx="1" type="body"/>
          </p:nvPr>
        </p:nvSpPr>
        <p:spPr>
          <a:xfrm>
            <a:off x="581192" y="1731753"/>
            <a:ext cx="6202339" cy="375487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None/>
            </a:pPr>
            <a:r>
              <a:rPr b="1" i="0" lang="en-US" sz="2000" u="none" cap="none" strike="noStrike">
                <a:solidFill>
                  <a:schemeClr val="dk1"/>
                </a:solidFill>
                <a:latin typeface="Bookman Old Style"/>
                <a:ea typeface="Bookman Old Style"/>
                <a:cs typeface="Bookman Old Style"/>
                <a:sym typeface="Bookman Old Style"/>
              </a:rPr>
              <a:t> </a:t>
            </a:r>
            <a:r>
              <a:rPr i="0" lang="en-US" sz="2000" u="none" cap="none" strike="noStrike">
                <a:solidFill>
                  <a:schemeClr val="dk1"/>
                </a:solidFill>
                <a:latin typeface="Bookman Old Style"/>
                <a:ea typeface="Bookman Old Style"/>
                <a:cs typeface="Bookman Old Style"/>
                <a:sym typeface="Bookman Old Style"/>
              </a:rPr>
              <a:t>1.Cybersecurity Professionals</a:t>
            </a:r>
            <a:endParaRPr/>
          </a:p>
          <a:p>
            <a:pPr indent="0" lvl="0" marL="0" marR="0" rtl="0" algn="l">
              <a:lnSpc>
                <a:spcPct val="100000"/>
              </a:lnSpc>
              <a:spcBef>
                <a:spcPts val="0"/>
              </a:spcBef>
              <a:spcAft>
                <a:spcPts val="0"/>
              </a:spcAft>
              <a:buClr>
                <a:srgbClr val="3F3F3F"/>
              </a:buClr>
              <a:buSzPts val="2000"/>
              <a:buNone/>
            </a:pPr>
            <a:r>
              <a:t/>
            </a:r>
            <a:endParaRPr sz="2000">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2000"/>
              <a:buNone/>
            </a:pPr>
            <a:r>
              <a:rPr i="0" lang="en-US" sz="2000" u="none" cap="none" strike="noStrike">
                <a:solidFill>
                  <a:schemeClr val="dk1"/>
                </a:solidFill>
                <a:latin typeface="Bookman Old Style"/>
                <a:ea typeface="Bookman Old Style"/>
                <a:cs typeface="Bookman Old Style"/>
                <a:sym typeface="Bookman Old Style"/>
              </a:rPr>
              <a:t> 2.Intelligence &amp; Law Enforcement Agencies</a:t>
            </a:r>
            <a:endParaRPr/>
          </a:p>
          <a:p>
            <a:pPr indent="0" lvl="0" marL="0" marR="0" rtl="0" algn="l">
              <a:lnSpc>
                <a:spcPct val="100000"/>
              </a:lnSpc>
              <a:spcBef>
                <a:spcPts val="0"/>
              </a:spcBef>
              <a:spcAft>
                <a:spcPts val="0"/>
              </a:spcAft>
              <a:buClr>
                <a:srgbClr val="3F3F3F"/>
              </a:buClr>
              <a:buSzPts val="2000"/>
              <a:buNone/>
            </a:pPr>
            <a:r>
              <a:t/>
            </a:r>
            <a:endParaRPr i="0" sz="2000" u="none" cap="none" strike="noStrike">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2000"/>
              <a:buNone/>
            </a:pPr>
            <a:r>
              <a:rPr i="0" lang="en-US" sz="2000" u="none" cap="none" strike="noStrike">
                <a:solidFill>
                  <a:schemeClr val="dk1"/>
                </a:solidFill>
                <a:latin typeface="Bookman Old Style"/>
                <a:ea typeface="Bookman Old Style"/>
                <a:cs typeface="Bookman Old Style"/>
                <a:sym typeface="Bookman Old Style"/>
              </a:rPr>
              <a:t> 3.Corporate &amp; Government Organizations</a:t>
            </a:r>
            <a:endParaRPr/>
          </a:p>
          <a:p>
            <a:pPr indent="0" lvl="0" marL="0" marR="0" rtl="0" algn="l">
              <a:lnSpc>
                <a:spcPct val="100000"/>
              </a:lnSpc>
              <a:spcBef>
                <a:spcPts val="0"/>
              </a:spcBef>
              <a:spcAft>
                <a:spcPts val="0"/>
              </a:spcAft>
              <a:buClr>
                <a:srgbClr val="3F3F3F"/>
              </a:buClr>
              <a:buSzPts val="2000"/>
              <a:buNone/>
            </a:pPr>
            <a:r>
              <a:t/>
            </a:r>
            <a:endParaRPr i="0" sz="2000" u="none" cap="none" strike="noStrike">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2000"/>
              <a:buNone/>
            </a:pPr>
            <a:r>
              <a:rPr i="0" lang="en-US" sz="2000" u="none" cap="none" strike="noStrike">
                <a:solidFill>
                  <a:schemeClr val="dk1"/>
                </a:solidFill>
                <a:latin typeface="Bookman Old Style"/>
                <a:ea typeface="Bookman Old Style"/>
                <a:cs typeface="Bookman Old Style"/>
                <a:sym typeface="Bookman Old Style"/>
              </a:rPr>
              <a:t> 4.Digital Content Creators &amp; Copyright Holders</a:t>
            </a:r>
            <a:endParaRPr/>
          </a:p>
          <a:p>
            <a:pPr indent="0" lvl="0" marL="0" marR="0" rtl="0" algn="l">
              <a:lnSpc>
                <a:spcPct val="100000"/>
              </a:lnSpc>
              <a:spcBef>
                <a:spcPts val="0"/>
              </a:spcBef>
              <a:spcAft>
                <a:spcPts val="0"/>
              </a:spcAft>
              <a:buClr>
                <a:srgbClr val="3F3F3F"/>
              </a:buClr>
              <a:buSzPts val="2000"/>
              <a:buNone/>
            </a:pPr>
            <a:r>
              <a:t/>
            </a:r>
            <a:endParaRPr i="0" sz="2000" u="none" cap="none" strike="noStrike">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2000"/>
              <a:buNone/>
            </a:pPr>
            <a:r>
              <a:rPr i="0" lang="en-US" sz="2000" u="none" cap="none" strike="noStrike">
                <a:solidFill>
                  <a:schemeClr val="dk1"/>
                </a:solidFill>
                <a:latin typeface="Bookman Old Style"/>
                <a:ea typeface="Bookman Old Style"/>
                <a:cs typeface="Bookman Old Style"/>
                <a:sym typeface="Bookman Old Style"/>
              </a:rPr>
              <a:t> 5.Ethical Hackers &amp; Security Researchers</a:t>
            </a:r>
            <a:endParaRPr/>
          </a:p>
          <a:p>
            <a:pPr indent="0" lvl="0" marL="0" marR="0" rtl="0" algn="l">
              <a:lnSpc>
                <a:spcPct val="100000"/>
              </a:lnSpc>
              <a:spcBef>
                <a:spcPts val="0"/>
              </a:spcBef>
              <a:spcAft>
                <a:spcPts val="0"/>
              </a:spcAft>
              <a:buClr>
                <a:srgbClr val="3F3F3F"/>
              </a:buClr>
              <a:buSzPts val="2000"/>
              <a:buNone/>
            </a:pPr>
            <a:r>
              <a:t/>
            </a:r>
            <a:endParaRPr i="0" sz="2000" u="none" cap="none" strike="noStrike">
              <a:solidFill>
                <a:schemeClr val="dk1"/>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chemeClr val="dk1"/>
              </a:buClr>
              <a:buSzPts val="2000"/>
              <a:buNone/>
            </a:pPr>
            <a:r>
              <a:rPr i="0" lang="en-US" sz="2000" u="none" cap="none" strike="noStrike">
                <a:solidFill>
                  <a:schemeClr val="dk1"/>
                </a:solidFill>
                <a:latin typeface="Bookman Old Style"/>
                <a:ea typeface="Bookman Old Style"/>
                <a:cs typeface="Bookman Old Style"/>
                <a:sym typeface="Bookman Old Style"/>
              </a:rPr>
              <a:t> 6.General Users &amp; Privacy Enthusiasts</a:t>
            </a:r>
            <a:endParaRPr/>
          </a:p>
          <a:p>
            <a:pPr indent="0" lvl="0" marL="0" marR="0" rtl="0" algn="l">
              <a:lnSpc>
                <a:spcPct val="100000"/>
              </a:lnSpc>
              <a:spcBef>
                <a:spcPts val="0"/>
              </a:spcBef>
              <a:spcAft>
                <a:spcPts val="0"/>
              </a:spcAft>
              <a:buClr>
                <a:srgbClr val="3F3F3F"/>
              </a:buClr>
              <a:buSzPts val="1800"/>
              <a:buFont typeface="Libre Franklin"/>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34" name="Google Shape;134;p7"/>
          <p:cNvPicPr preferRelativeResize="0"/>
          <p:nvPr/>
        </p:nvPicPr>
        <p:blipFill>
          <a:blip r:embed="rId3">
            <a:alphaModFix/>
          </a:blip>
          <a:stretch>
            <a:fillRect/>
          </a:stretch>
        </p:blipFill>
        <p:spPr>
          <a:xfrm>
            <a:off x="1050925" y="1552550"/>
            <a:ext cx="4496524" cy="2399401"/>
          </a:xfrm>
          <a:prstGeom prst="rect">
            <a:avLst/>
          </a:prstGeom>
          <a:noFill/>
          <a:ln>
            <a:noFill/>
          </a:ln>
        </p:spPr>
      </p:pic>
      <p:pic>
        <p:nvPicPr>
          <p:cNvPr id="135" name="Google Shape;135;p7"/>
          <p:cNvPicPr preferRelativeResize="0"/>
          <p:nvPr/>
        </p:nvPicPr>
        <p:blipFill>
          <a:blip r:embed="rId4">
            <a:alphaModFix/>
          </a:blip>
          <a:stretch>
            <a:fillRect/>
          </a:stretch>
        </p:blipFill>
        <p:spPr>
          <a:xfrm>
            <a:off x="5684200" y="1552550"/>
            <a:ext cx="4632001" cy="2462050"/>
          </a:xfrm>
          <a:prstGeom prst="rect">
            <a:avLst/>
          </a:prstGeom>
          <a:noFill/>
          <a:ln>
            <a:noFill/>
          </a:ln>
        </p:spPr>
      </p:pic>
      <p:pic>
        <p:nvPicPr>
          <p:cNvPr id="136" name="Google Shape;136;p7"/>
          <p:cNvPicPr preferRelativeResize="0"/>
          <p:nvPr/>
        </p:nvPicPr>
        <p:blipFill>
          <a:blip r:embed="rId5">
            <a:alphaModFix/>
          </a:blip>
          <a:stretch>
            <a:fillRect/>
          </a:stretch>
        </p:blipFill>
        <p:spPr>
          <a:xfrm>
            <a:off x="3299575" y="4088700"/>
            <a:ext cx="4632001" cy="24765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42" name="Google Shape;142;p8"/>
          <p:cNvSpPr txBox="1"/>
          <p:nvPr>
            <p:ph idx="1" type="body"/>
          </p:nvPr>
        </p:nvSpPr>
        <p:spPr>
          <a:xfrm>
            <a:off x="581192" y="1232452"/>
            <a:ext cx="11029615" cy="4742898"/>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latin typeface="Bookman Old Style"/>
                <a:ea typeface="Bookman Old Style"/>
                <a:cs typeface="Bookman Old Style"/>
                <a:sym typeface="Bookman Old Style"/>
              </a:rPr>
              <a:t>The Secure Data Hiding in Images Using Steganography project enables covert communication by embedding encrypted messages within images while preserving their visual integrity. Using OpenCV and NumPy, it ensures fast, efficient, and secure data concealment. This approach is valuable for cybersecurity, digital watermarking, and private messaging, making unauthorized detection difficult. With potential enhancements like advanced encryption algorithms and AI-based steganalysis resistance, this project provides a robust solution for secure data transmission in sensitive applications.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48" name="Google Shape;148;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rPr lang="en-US" u="sng">
                <a:solidFill>
                  <a:schemeClr val="hlink"/>
                </a:solidFill>
                <a:hlinkClick r:id="rId3"/>
              </a:rPr>
              <a:t>https://github.com/Vishal-1574/steganography_vishal.git</a:t>
            </a:r>
            <a:endParaRPr/>
          </a:p>
          <a:p>
            <a:pPr indent="0" lvl="0" marL="0" rtl="0" algn="l">
              <a:lnSpc>
                <a:spcPct val="110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