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79" r:id="rId3"/>
    <p:sldId id="257" r:id="rId4"/>
    <p:sldId id="258" r:id="rId5"/>
    <p:sldId id="259" r:id="rId6"/>
    <p:sldId id="260" r:id="rId7"/>
    <p:sldId id="261" r:id="rId8"/>
    <p:sldId id="262" r:id="rId9"/>
    <p:sldId id="263" r:id="rId10"/>
    <p:sldId id="264" r:id="rId11"/>
    <p:sldId id="265" r:id="rId12"/>
    <p:sldId id="276" r:id="rId13"/>
    <p:sldId id="266" r:id="rId14"/>
    <p:sldId id="267" r:id="rId15"/>
    <p:sldId id="268" r:id="rId16"/>
    <p:sldId id="269" r:id="rId17"/>
    <p:sldId id="270" r:id="rId18"/>
    <p:sldId id="271" r:id="rId19"/>
    <p:sldId id="272" r:id="rId20"/>
    <p:sldId id="277" r:id="rId21"/>
    <p:sldId id="273" r:id="rId22"/>
    <p:sldId id="274" r:id="rId23"/>
    <p:sldId id="275" r:id="rId24"/>
    <p:sldId id="27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351180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559C8-903B-4B39-8512-8C45E0BF4F5D}"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84792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6590400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274043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29086767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24573089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26828158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8897711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9797229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593907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1559C8-903B-4B39-8512-8C45E0BF4F5D}"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605336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1559C8-903B-4B39-8512-8C45E0BF4F5D}"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13542892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1559C8-903B-4B39-8512-8C45E0BF4F5D}"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16866537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1559C8-903B-4B39-8512-8C45E0BF4F5D}"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207841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1559C8-903B-4B39-8512-8C45E0BF4F5D}"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483065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559C8-903B-4B39-8512-8C45E0BF4F5D}"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103907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1559C8-903B-4B39-8512-8C45E0BF4F5D}"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192880B-8DDA-40F7-B499-4BBD1D741F3B}" type="slidenum">
              <a:rPr lang="en-IN" smtClean="0"/>
              <a:t>‹#›</a:t>
            </a:fld>
            <a:endParaRPr lang="en-IN"/>
          </a:p>
        </p:txBody>
      </p:sp>
    </p:spTree>
    <p:extLst>
      <p:ext uri="{BB962C8B-B14F-4D97-AF65-F5344CB8AC3E}">
        <p14:creationId xmlns:p14="http://schemas.microsoft.com/office/powerpoint/2010/main" val="30770980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01559C8-903B-4B39-8512-8C45E0BF4F5D}" type="datetimeFigureOut">
              <a:rPr lang="en-IN" smtClean="0"/>
              <a:t>06-05-2025</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92880B-8DDA-40F7-B499-4BBD1D741F3B}" type="slidenum">
              <a:rPr lang="en-IN" smtClean="0"/>
              <a:t>‹#›</a:t>
            </a:fld>
            <a:endParaRPr lang="en-IN"/>
          </a:p>
        </p:txBody>
      </p:sp>
    </p:spTree>
    <p:extLst>
      <p:ext uri="{BB962C8B-B14F-4D97-AF65-F5344CB8AC3E}">
        <p14:creationId xmlns:p14="http://schemas.microsoft.com/office/powerpoint/2010/main" val="1577061542"/>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7361633-87D1-575E-ED9C-68E5F1537729}"/>
              </a:ext>
            </a:extLst>
          </p:cNvPr>
          <p:cNvSpPr txBox="1"/>
          <p:nvPr/>
        </p:nvSpPr>
        <p:spPr>
          <a:xfrm>
            <a:off x="4017264" y="1693864"/>
            <a:ext cx="6096000" cy="1569660"/>
          </a:xfrm>
          <a:prstGeom prst="rect">
            <a:avLst/>
          </a:prstGeom>
          <a:noFill/>
        </p:spPr>
        <p:txBody>
          <a:bodyPr wrap="square">
            <a:spAutoFit/>
          </a:bodyPr>
          <a:lstStyle/>
          <a:p>
            <a:pPr algn="ctr"/>
            <a:r>
              <a:rPr lang="en-IN" sz="4800" b="1" dirty="0">
                <a:latin typeface="Times New Roman" panose="02020603050405020304" pitchFamily="18" charset="0"/>
                <a:cs typeface="Times New Roman" panose="02020603050405020304" pitchFamily="18" charset="0"/>
              </a:rPr>
              <a:t>Naukri Job Market Analysis</a:t>
            </a:r>
          </a:p>
        </p:txBody>
      </p:sp>
    </p:spTree>
    <p:extLst>
      <p:ext uri="{BB962C8B-B14F-4D97-AF65-F5344CB8AC3E}">
        <p14:creationId xmlns:p14="http://schemas.microsoft.com/office/powerpoint/2010/main" val="170703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B384DEA-D689-7205-0D8A-3CFC753B26EB}"/>
              </a:ext>
            </a:extLst>
          </p:cNvPr>
          <p:cNvPicPr>
            <a:picLocks noChangeAspect="1"/>
          </p:cNvPicPr>
          <p:nvPr/>
        </p:nvPicPr>
        <p:blipFill>
          <a:blip r:embed="rId2"/>
          <a:stretch>
            <a:fillRect/>
          </a:stretch>
        </p:blipFill>
        <p:spPr>
          <a:xfrm>
            <a:off x="1399032" y="758952"/>
            <a:ext cx="5148072" cy="3044952"/>
          </a:xfrm>
          <a:prstGeom prst="rect">
            <a:avLst/>
          </a:prstGeom>
        </p:spPr>
      </p:pic>
      <p:pic>
        <p:nvPicPr>
          <p:cNvPr id="7" name="Picture 6">
            <a:extLst>
              <a:ext uri="{FF2B5EF4-FFF2-40B4-BE49-F238E27FC236}">
                <a16:creationId xmlns:a16="http://schemas.microsoft.com/office/drawing/2014/main" id="{2F2E734A-7CDD-A0CA-2A6A-62D018B02EC9}"/>
              </a:ext>
            </a:extLst>
          </p:cNvPr>
          <p:cNvPicPr>
            <a:picLocks noChangeAspect="1"/>
          </p:cNvPicPr>
          <p:nvPr/>
        </p:nvPicPr>
        <p:blipFill>
          <a:blip r:embed="rId3"/>
          <a:stretch>
            <a:fillRect/>
          </a:stretch>
        </p:blipFill>
        <p:spPr>
          <a:xfrm>
            <a:off x="6839712" y="758952"/>
            <a:ext cx="5010912" cy="3044952"/>
          </a:xfrm>
          <a:prstGeom prst="rect">
            <a:avLst/>
          </a:prstGeom>
        </p:spPr>
      </p:pic>
      <p:sp>
        <p:nvSpPr>
          <p:cNvPr id="3" name="TextBox 2">
            <a:extLst>
              <a:ext uri="{FF2B5EF4-FFF2-40B4-BE49-F238E27FC236}">
                <a16:creationId xmlns:a16="http://schemas.microsoft.com/office/drawing/2014/main" id="{760EACE7-3120-C604-8765-2D4A2C451118}"/>
              </a:ext>
            </a:extLst>
          </p:cNvPr>
          <p:cNvSpPr txBox="1"/>
          <p:nvPr/>
        </p:nvSpPr>
        <p:spPr>
          <a:xfrm>
            <a:off x="1399032" y="4690194"/>
            <a:ext cx="5148072" cy="120032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Top In-demand Skills</a:t>
            </a:r>
            <a:r>
              <a:rPr lang="en-IN" dirty="0">
                <a:latin typeface="Times New Roman" panose="02020603050405020304" pitchFamily="18" charset="0"/>
                <a:cs typeface="Times New Roman" panose="02020603050405020304" pitchFamily="18" charset="0"/>
              </a:rPr>
              <a:t>: Skills like financial analysis, financial reporting, and finance are most sought after, emphasizing the importance of finance domain expertise in job postings.</a:t>
            </a:r>
          </a:p>
        </p:txBody>
      </p:sp>
      <p:sp>
        <p:nvSpPr>
          <p:cNvPr id="6" name="TextBox 5">
            <a:extLst>
              <a:ext uri="{FF2B5EF4-FFF2-40B4-BE49-F238E27FC236}">
                <a16:creationId xmlns:a16="http://schemas.microsoft.com/office/drawing/2014/main" id="{6D3527F0-6246-62B4-6668-3CDC229C3125}"/>
              </a:ext>
            </a:extLst>
          </p:cNvPr>
          <p:cNvSpPr txBox="1"/>
          <p:nvPr/>
        </p:nvSpPr>
        <p:spPr>
          <a:xfrm>
            <a:off x="6839712" y="4690193"/>
            <a:ext cx="5010912" cy="120032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Company Ratings Distribution</a:t>
            </a:r>
            <a:r>
              <a:rPr lang="en-IN" dirty="0">
                <a:latin typeface="Times New Roman" panose="02020603050405020304" pitchFamily="18" charset="0"/>
                <a:cs typeface="Times New Roman" panose="02020603050405020304" pitchFamily="18" charset="0"/>
              </a:rPr>
              <a:t>: Most companies have ratings clustered between 4.0 and 4.5, suggesting a generally </a:t>
            </a:r>
            <a:r>
              <a:rPr lang="en-IN" dirty="0" err="1">
                <a:latin typeface="Times New Roman" panose="02020603050405020304" pitchFamily="18" charset="0"/>
                <a:cs typeface="Times New Roman" panose="02020603050405020304" pitchFamily="18" charset="0"/>
              </a:rPr>
              <a:t>favorable</a:t>
            </a:r>
            <a:r>
              <a:rPr lang="en-IN" dirty="0">
                <a:latin typeface="Times New Roman" panose="02020603050405020304" pitchFamily="18" charset="0"/>
                <a:cs typeface="Times New Roman" panose="02020603050405020304" pitchFamily="18" charset="0"/>
              </a:rPr>
              <a:t> perception of employers among job seekers or employees.</a:t>
            </a:r>
          </a:p>
        </p:txBody>
      </p:sp>
    </p:spTree>
    <p:extLst>
      <p:ext uri="{BB962C8B-B14F-4D97-AF65-F5344CB8AC3E}">
        <p14:creationId xmlns:p14="http://schemas.microsoft.com/office/powerpoint/2010/main" val="2530166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78EA6F4-4817-2442-BCE5-1600BE905778}"/>
              </a:ext>
            </a:extLst>
          </p:cNvPr>
          <p:cNvPicPr>
            <a:picLocks noChangeAspect="1"/>
          </p:cNvPicPr>
          <p:nvPr/>
        </p:nvPicPr>
        <p:blipFill>
          <a:blip r:embed="rId2"/>
          <a:stretch>
            <a:fillRect/>
          </a:stretch>
        </p:blipFill>
        <p:spPr>
          <a:xfrm>
            <a:off x="6662787" y="850392"/>
            <a:ext cx="5145394" cy="3054096"/>
          </a:xfrm>
          <a:prstGeom prst="rect">
            <a:avLst/>
          </a:prstGeom>
        </p:spPr>
      </p:pic>
      <p:pic>
        <p:nvPicPr>
          <p:cNvPr id="9" name="Picture 8">
            <a:extLst>
              <a:ext uri="{FF2B5EF4-FFF2-40B4-BE49-F238E27FC236}">
                <a16:creationId xmlns:a16="http://schemas.microsoft.com/office/drawing/2014/main" id="{315D321A-C2A6-8327-E452-1ECD7ADE5042}"/>
              </a:ext>
            </a:extLst>
          </p:cNvPr>
          <p:cNvPicPr>
            <a:picLocks noChangeAspect="1"/>
          </p:cNvPicPr>
          <p:nvPr/>
        </p:nvPicPr>
        <p:blipFill>
          <a:blip r:embed="rId3"/>
          <a:stretch>
            <a:fillRect/>
          </a:stretch>
        </p:blipFill>
        <p:spPr>
          <a:xfrm>
            <a:off x="1312799" y="850392"/>
            <a:ext cx="4866328" cy="3054096"/>
          </a:xfrm>
          <a:prstGeom prst="rect">
            <a:avLst/>
          </a:prstGeom>
        </p:spPr>
      </p:pic>
      <p:sp>
        <p:nvSpPr>
          <p:cNvPr id="3" name="TextBox 2">
            <a:extLst>
              <a:ext uri="{FF2B5EF4-FFF2-40B4-BE49-F238E27FC236}">
                <a16:creationId xmlns:a16="http://schemas.microsoft.com/office/drawing/2014/main" id="{1081CB76-AAC3-F050-68C9-4DBE93A7C9FD}"/>
              </a:ext>
            </a:extLst>
          </p:cNvPr>
          <p:cNvSpPr txBox="1"/>
          <p:nvPr/>
        </p:nvSpPr>
        <p:spPr>
          <a:xfrm>
            <a:off x="1312799" y="4671227"/>
            <a:ext cx="4866328"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Ratings vs Number of Reviews</a:t>
            </a:r>
            <a:r>
              <a:rPr lang="en-IN" dirty="0">
                <a:latin typeface="Times New Roman" panose="02020603050405020304" pitchFamily="18" charset="0"/>
                <a:cs typeface="Times New Roman" panose="02020603050405020304" pitchFamily="18" charset="0"/>
              </a:rPr>
              <a:t>: Most companies with high ratings (around 4.0–4.5) have fewer reviews, while one company with a 4.1 rating stands out with over 30,000 reviews, likely a major employer.</a:t>
            </a:r>
          </a:p>
        </p:txBody>
      </p:sp>
      <p:sp>
        <p:nvSpPr>
          <p:cNvPr id="5" name="TextBox 4">
            <a:extLst>
              <a:ext uri="{FF2B5EF4-FFF2-40B4-BE49-F238E27FC236}">
                <a16:creationId xmlns:a16="http://schemas.microsoft.com/office/drawing/2014/main" id="{55FEE801-90B4-C14F-7C41-1136E7F2FB76}"/>
              </a:ext>
            </a:extLst>
          </p:cNvPr>
          <p:cNvSpPr txBox="1"/>
          <p:nvPr/>
        </p:nvSpPr>
        <p:spPr>
          <a:xfrm>
            <a:off x="6662787" y="4671227"/>
            <a:ext cx="5145394" cy="120032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Salary Category Distribution</a:t>
            </a:r>
            <a:r>
              <a:rPr lang="en-IN" dirty="0">
                <a:latin typeface="Times New Roman" panose="02020603050405020304" pitchFamily="18" charset="0"/>
                <a:cs typeface="Times New Roman" panose="02020603050405020304" pitchFamily="18" charset="0"/>
              </a:rPr>
              <a:t>: The majority of job postings fall under the Medium salary range, with very few in the Low and High categories, indicating a central tendency in offered compensation.</a:t>
            </a:r>
          </a:p>
        </p:txBody>
      </p:sp>
    </p:spTree>
    <p:extLst>
      <p:ext uri="{BB962C8B-B14F-4D97-AF65-F5344CB8AC3E}">
        <p14:creationId xmlns:p14="http://schemas.microsoft.com/office/powerpoint/2010/main" val="426430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DBAC9DE-2E6C-1C9B-3688-8EB6A87E7D23}"/>
              </a:ext>
            </a:extLst>
          </p:cNvPr>
          <p:cNvPicPr>
            <a:picLocks noChangeAspect="1"/>
          </p:cNvPicPr>
          <p:nvPr/>
        </p:nvPicPr>
        <p:blipFill>
          <a:blip r:embed="rId2"/>
          <a:stretch>
            <a:fillRect/>
          </a:stretch>
        </p:blipFill>
        <p:spPr>
          <a:xfrm>
            <a:off x="1388931" y="676656"/>
            <a:ext cx="4689616" cy="3054096"/>
          </a:xfrm>
          <a:prstGeom prst="rect">
            <a:avLst/>
          </a:prstGeom>
        </p:spPr>
      </p:pic>
      <p:pic>
        <p:nvPicPr>
          <p:cNvPr id="6" name="Picture 5">
            <a:extLst>
              <a:ext uri="{FF2B5EF4-FFF2-40B4-BE49-F238E27FC236}">
                <a16:creationId xmlns:a16="http://schemas.microsoft.com/office/drawing/2014/main" id="{EA6FCE29-95D2-01EF-C73D-D83A635CB105}"/>
              </a:ext>
            </a:extLst>
          </p:cNvPr>
          <p:cNvPicPr>
            <a:picLocks noChangeAspect="1"/>
          </p:cNvPicPr>
          <p:nvPr/>
        </p:nvPicPr>
        <p:blipFill>
          <a:blip r:embed="rId3"/>
          <a:stretch>
            <a:fillRect/>
          </a:stretch>
        </p:blipFill>
        <p:spPr>
          <a:xfrm>
            <a:off x="6718313" y="676657"/>
            <a:ext cx="4919508" cy="3054096"/>
          </a:xfrm>
          <a:prstGeom prst="rect">
            <a:avLst/>
          </a:prstGeom>
        </p:spPr>
      </p:pic>
      <p:sp>
        <p:nvSpPr>
          <p:cNvPr id="3" name="TextBox 2">
            <a:extLst>
              <a:ext uri="{FF2B5EF4-FFF2-40B4-BE49-F238E27FC236}">
                <a16:creationId xmlns:a16="http://schemas.microsoft.com/office/drawing/2014/main" id="{76313D46-D535-3786-AB67-595A825AC46A}"/>
              </a:ext>
            </a:extLst>
          </p:cNvPr>
          <p:cNvSpPr txBox="1"/>
          <p:nvPr/>
        </p:nvSpPr>
        <p:spPr>
          <a:xfrm>
            <a:off x="1388931" y="4598074"/>
            <a:ext cx="4707069"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Distribution of Titles</a:t>
            </a:r>
            <a:r>
              <a:rPr lang="en-IN" dirty="0">
                <a:latin typeface="Times New Roman" panose="02020603050405020304" pitchFamily="18" charset="0"/>
                <a:cs typeface="Times New Roman" panose="02020603050405020304" pitchFamily="18" charset="0"/>
              </a:rPr>
              <a:t>: Finance Analyst roles dominate the job market at 43.3%, followed by Senior Analyst and Research Analyst positions, indicating strong demand in financial and analytical roles.</a:t>
            </a:r>
          </a:p>
        </p:txBody>
      </p:sp>
      <p:sp>
        <p:nvSpPr>
          <p:cNvPr id="7" name="TextBox 6">
            <a:extLst>
              <a:ext uri="{FF2B5EF4-FFF2-40B4-BE49-F238E27FC236}">
                <a16:creationId xmlns:a16="http://schemas.microsoft.com/office/drawing/2014/main" id="{31023565-8B2E-DF13-9907-FF454A042A39}"/>
              </a:ext>
            </a:extLst>
          </p:cNvPr>
          <p:cNvSpPr txBox="1"/>
          <p:nvPr/>
        </p:nvSpPr>
        <p:spPr>
          <a:xfrm>
            <a:off x="6718313" y="4598074"/>
            <a:ext cx="4919508"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Job Distribution by Company</a:t>
            </a:r>
            <a:r>
              <a:rPr lang="en-IN" dirty="0">
                <a:latin typeface="Times New Roman" panose="02020603050405020304" pitchFamily="18" charset="0"/>
                <a:cs typeface="Times New Roman" panose="02020603050405020304" pitchFamily="18" charset="0"/>
              </a:rPr>
              <a:t>: Accenture alone accounts for 30% of job postings, significantly more than other companies like Oracle (10%) and BNY Mellon (6.7%), reflecting Accenture’s major hiring activity.</a:t>
            </a:r>
          </a:p>
        </p:txBody>
      </p:sp>
    </p:spTree>
    <p:extLst>
      <p:ext uri="{BB962C8B-B14F-4D97-AF65-F5344CB8AC3E}">
        <p14:creationId xmlns:p14="http://schemas.microsoft.com/office/powerpoint/2010/main" val="28192435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1B1884-BC77-3108-A182-E54E4ECAAAE7}"/>
              </a:ext>
            </a:extLst>
          </p:cNvPr>
          <p:cNvSpPr txBox="1"/>
          <p:nvPr/>
        </p:nvSpPr>
        <p:spPr>
          <a:xfrm>
            <a:off x="1565910" y="306431"/>
            <a:ext cx="4167378" cy="461665"/>
          </a:xfrm>
          <a:prstGeom prst="rect">
            <a:avLst/>
          </a:prstGeom>
          <a:noFill/>
        </p:spPr>
        <p:txBody>
          <a:bodyPr wrap="square">
            <a:sp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BI-VARIATE ANALYSIS</a:t>
            </a:r>
          </a:p>
        </p:txBody>
      </p:sp>
      <p:pic>
        <p:nvPicPr>
          <p:cNvPr id="7" name="Picture 6">
            <a:extLst>
              <a:ext uri="{FF2B5EF4-FFF2-40B4-BE49-F238E27FC236}">
                <a16:creationId xmlns:a16="http://schemas.microsoft.com/office/drawing/2014/main" id="{05232587-1DA8-2A18-E0A4-0CC559B11103}"/>
              </a:ext>
            </a:extLst>
          </p:cNvPr>
          <p:cNvPicPr>
            <a:picLocks noChangeAspect="1"/>
          </p:cNvPicPr>
          <p:nvPr/>
        </p:nvPicPr>
        <p:blipFill>
          <a:blip r:embed="rId2"/>
          <a:stretch>
            <a:fillRect/>
          </a:stretch>
        </p:blipFill>
        <p:spPr>
          <a:xfrm>
            <a:off x="1516464" y="1059840"/>
            <a:ext cx="4505645" cy="2606996"/>
          </a:xfrm>
          <a:prstGeom prst="rect">
            <a:avLst/>
          </a:prstGeom>
        </p:spPr>
      </p:pic>
      <p:pic>
        <p:nvPicPr>
          <p:cNvPr id="9" name="Picture 8">
            <a:extLst>
              <a:ext uri="{FF2B5EF4-FFF2-40B4-BE49-F238E27FC236}">
                <a16:creationId xmlns:a16="http://schemas.microsoft.com/office/drawing/2014/main" id="{F45CDE6B-6A48-4EBF-3691-E5DBBF86994D}"/>
              </a:ext>
            </a:extLst>
          </p:cNvPr>
          <p:cNvPicPr>
            <a:picLocks noChangeAspect="1"/>
          </p:cNvPicPr>
          <p:nvPr/>
        </p:nvPicPr>
        <p:blipFill>
          <a:blip r:embed="rId3"/>
          <a:stretch>
            <a:fillRect/>
          </a:stretch>
        </p:blipFill>
        <p:spPr>
          <a:xfrm>
            <a:off x="6504246" y="1059840"/>
            <a:ext cx="5309062" cy="2606996"/>
          </a:xfrm>
          <a:prstGeom prst="rect">
            <a:avLst/>
          </a:prstGeom>
        </p:spPr>
      </p:pic>
      <p:sp>
        <p:nvSpPr>
          <p:cNvPr id="3" name="TextBox 2">
            <a:extLst>
              <a:ext uri="{FF2B5EF4-FFF2-40B4-BE49-F238E27FC236}">
                <a16:creationId xmlns:a16="http://schemas.microsoft.com/office/drawing/2014/main" id="{687A1D5A-C66E-23DE-CE66-C3214E786F6E}"/>
              </a:ext>
            </a:extLst>
          </p:cNvPr>
          <p:cNvSpPr txBox="1"/>
          <p:nvPr/>
        </p:nvSpPr>
        <p:spPr>
          <a:xfrm>
            <a:off x="1516464" y="3958580"/>
            <a:ext cx="4579536" cy="1477328"/>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Experience Required vs Job Title</a:t>
            </a:r>
            <a:r>
              <a:rPr lang="en-IN" dirty="0">
                <a:latin typeface="Times New Roman" panose="02020603050405020304" pitchFamily="18" charset="0"/>
                <a:cs typeface="Times New Roman" panose="02020603050405020304" pitchFamily="18" charset="0"/>
              </a:rPr>
              <a:t>: Most job titles demand experience in the 3–5 years range, especially for Business Analyst and Finance Analyst roles, highlighting a preference for mid-level professionals.</a:t>
            </a:r>
          </a:p>
        </p:txBody>
      </p:sp>
      <p:sp>
        <p:nvSpPr>
          <p:cNvPr id="6" name="TextBox 5">
            <a:extLst>
              <a:ext uri="{FF2B5EF4-FFF2-40B4-BE49-F238E27FC236}">
                <a16:creationId xmlns:a16="http://schemas.microsoft.com/office/drawing/2014/main" id="{8B4C8C31-690A-BFEA-9042-B141CDAF4CB6}"/>
              </a:ext>
            </a:extLst>
          </p:cNvPr>
          <p:cNvSpPr txBox="1"/>
          <p:nvPr/>
        </p:nvSpPr>
        <p:spPr>
          <a:xfrm>
            <a:off x="6439662" y="3958580"/>
            <a:ext cx="5309062" cy="1754326"/>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Job Titles Across Experience Levels</a:t>
            </a:r>
            <a:r>
              <a:rPr lang="en-IN" dirty="0">
                <a:latin typeface="Times New Roman" panose="02020603050405020304" pitchFamily="18" charset="0"/>
                <a:cs typeface="Times New Roman" panose="02020603050405020304" pitchFamily="18" charset="0"/>
              </a:rPr>
              <a:t>: The highest number of job listings are in the 3–10 years experience bracket, particularly for Finance Analyst and Senior Analyst roles, suggesting that employers are targeting candidates with substantial yet not senior-level experience.</a:t>
            </a:r>
          </a:p>
        </p:txBody>
      </p:sp>
    </p:spTree>
    <p:extLst>
      <p:ext uri="{BB962C8B-B14F-4D97-AF65-F5344CB8AC3E}">
        <p14:creationId xmlns:p14="http://schemas.microsoft.com/office/powerpoint/2010/main" val="96937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5B69E89-0659-6454-13B7-C61210D5F250}"/>
              </a:ext>
            </a:extLst>
          </p:cNvPr>
          <p:cNvPicPr>
            <a:picLocks noChangeAspect="1"/>
          </p:cNvPicPr>
          <p:nvPr/>
        </p:nvPicPr>
        <p:blipFill>
          <a:blip r:embed="rId2"/>
          <a:stretch>
            <a:fillRect/>
          </a:stretch>
        </p:blipFill>
        <p:spPr>
          <a:xfrm>
            <a:off x="1440872" y="647093"/>
            <a:ext cx="4655128" cy="2781907"/>
          </a:xfrm>
          <a:prstGeom prst="rect">
            <a:avLst/>
          </a:prstGeom>
        </p:spPr>
      </p:pic>
      <p:pic>
        <p:nvPicPr>
          <p:cNvPr id="7" name="Picture 6">
            <a:extLst>
              <a:ext uri="{FF2B5EF4-FFF2-40B4-BE49-F238E27FC236}">
                <a16:creationId xmlns:a16="http://schemas.microsoft.com/office/drawing/2014/main" id="{38A7BB01-6949-EF11-6F44-311E51A4F4B3}"/>
              </a:ext>
            </a:extLst>
          </p:cNvPr>
          <p:cNvPicPr>
            <a:picLocks noChangeAspect="1"/>
          </p:cNvPicPr>
          <p:nvPr/>
        </p:nvPicPr>
        <p:blipFill>
          <a:blip r:embed="rId3"/>
          <a:stretch>
            <a:fillRect/>
          </a:stretch>
        </p:blipFill>
        <p:spPr>
          <a:xfrm>
            <a:off x="6794090" y="647093"/>
            <a:ext cx="5157765" cy="2781907"/>
          </a:xfrm>
          <a:prstGeom prst="rect">
            <a:avLst/>
          </a:prstGeom>
        </p:spPr>
      </p:pic>
      <p:sp>
        <p:nvSpPr>
          <p:cNvPr id="3" name="TextBox 2">
            <a:extLst>
              <a:ext uri="{FF2B5EF4-FFF2-40B4-BE49-F238E27FC236}">
                <a16:creationId xmlns:a16="http://schemas.microsoft.com/office/drawing/2014/main" id="{4FB20B1F-CB2B-16E9-926A-2171CD392752}"/>
              </a:ext>
            </a:extLst>
          </p:cNvPr>
          <p:cNvSpPr txBox="1"/>
          <p:nvPr/>
        </p:nvSpPr>
        <p:spPr>
          <a:xfrm>
            <a:off x="1440872" y="3800547"/>
            <a:ext cx="4655128" cy="2120068"/>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Most frequent roles by experience are "Finance Analyst" and "Research Analyst," notably at 3–6 years and 5–10 years respectively. Entry-level roles (0–2 years) are sparse, suggesting fewer junior openings or less data for those roles.</a:t>
            </a:r>
          </a:p>
        </p:txBody>
      </p:sp>
      <p:sp>
        <p:nvSpPr>
          <p:cNvPr id="6" name="TextBox 5">
            <a:extLst>
              <a:ext uri="{FF2B5EF4-FFF2-40B4-BE49-F238E27FC236}">
                <a16:creationId xmlns:a16="http://schemas.microsoft.com/office/drawing/2014/main" id="{DA78AF8B-61CF-CF68-E903-C410CC0255EE}"/>
              </a:ext>
            </a:extLst>
          </p:cNvPr>
          <p:cNvSpPr txBox="1"/>
          <p:nvPr/>
        </p:nvSpPr>
        <p:spPr>
          <a:xfrm>
            <a:off x="6794090" y="3869912"/>
            <a:ext cx="5157765" cy="1711366"/>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Accenture and </a:t>
            </a:r>
            <a:r>
              <a:rPr lang="en-IN" dirty="0" err="1">
                <a:latin typeface="Times New Roman" panose="02020603050405020304" pitchFamily="18" charset="0"/>
                <a:cs typeface="Times New Roman" panose="02020603050405020304" pitchFamily="18" charset="0"/>
              </a:rPr>
              <a:t>Proddar</a:t>
            </a:r>
            <a:r>
              <a:rPr lang="en-IN" dirty="0">
                <a:latin typeface="Times New Roman" panose="02020603050405020304" pitchFamily="18" charset="0"/>
                <a:cs typeface="Times New Roman" panose="02020603050405020304" pitchFamily="18" charset="0"/>
              </a:rPr>
              <a:t> Air Products had the highest job postings, particularly in the last 1–3 days. Job activity is mostly concentrated in a few companies, with recent surges indicating fresh hiring efforts.</a:t>
            </a:r>
          </a:p>
        </p:txBody>
      </p:sp>
    </p:spTree>
    <p:extLst>
      <p:ext uri="{BB962C8B-B14F-4D97-AF65-F5344CB8AC3E}">
        <p14:creationId xmlns:p14="http://schemas.microsoft.com/office/powerpoint/2010/main" val="17149755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5DF8BA6-B7B3-FA7C-95C3-C6E12C3D758E}"/>
              </a:ext>
            </a:extLst>
          </p:cNvPr>
          <p:cNvSpPr txBox="1"/>
          <p:nvPr/>
        </p:nvSpPr>
        <p:spPr>
          <a:xfrm>
            <a:off x="1865745" y="886267"/>
            <a:ext cx="9284036" cy="4151393"/>
          </a:xfrm>
          <a:prstGeom prst="rect">
            <a:avLst/>
          </a:prstGeom>
          <a:noFill/>
        </p:spPr>
        <p:txBody>
          <a:bodyPr wrap="square">
            <a:spAutoFit/>
          </a:bodyPr>
          <a:lstStyle/>
          <a:p>
            <a:pPr algn="just">
              <a:lnSpc>
                <a:spcPct val="150000"/>
              </a:lnSpc>
              <a:buNone/>
            </a:pPr>
            <a:r>
              <a:rPr lang="en-IN" sz="2400" b="1" dirty="0">
                <a:latin typeface="Times New Roman" panose="02020603050405020304" pitchFamily="18" charset="0"/>
                <a:cs typeface="Times New Roman" panose="02020603050405020304" pitchFamily="18" charset="0"/>
              </a:rPr>
              <a:t>Model Building</a:t>
            </a:r>
          </a:p>
          <a:p>
            <a:pPr algn="just">
              <a:lnSpc>
                <a:spcPct val="150000"/>
              </a:lnSpc>
              <a:buNone/>
            </a:pPr>
            <a:endParaRPr lang="en-IN" sz="2400" b="1" dirty="0">
              <a:latin typeface="Times New Roman" panose="02020603050405020304" pitchFamily="18" charset="0"/>
              <a:cs typeface="Times New Roman" panose="02020603050405020304" pitchFamily="18" charset="0"/>
            </a:endParaRPr>
          </a:p>
          <a:p>
            <a:pPr algn="just">
              <a:lnSpc>
                <a:spcPct val="150000"/>
              </a:lnSpc>
              <a:buNone/>
            </a:pPr>
            <a:r>
              <a:rPr lang="en-IN" sz="2000" b="1" dirty="0">
                <a:latin typeface="Times New Roman" panose="02020603050405020304" pitchFamily="18" charset="0"/>
                <a:cs typeface="Times New Roman" panose="02020603050405020304" pitchFamily="18" charset="0"/>
              </a:rPr>
              <a:t>Insights</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split into 77% training and 23% testing to prevent overfitting.</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 Scaler used for normalization, ensuring consistent feature scaling.</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Label encoder for categorical column </a:t>
            </a:r>
          </a:p>
          <a:p>
            <a:pPr algn="just">
              <a:lnSpc>
                <a:spcPct val="150000"/>
              </a:lnSpc>
              <a:buNone/>
            </a:pPr>
            <a:r>
              <a:rPr lang="en-IN" sz="2000" b="1"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Proper data splitting prevents information leakage, ensuring reliable model evaluation.</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Standardizing features helps classification-based models perform better.</a:t>
            </a:r>
          </a:p>
        </p:txBody>
      </p:sp>
    </p:spTree>
    <p:extLst>
      <p:ext uri="{BB962C8B-B14F-4D97-AF65-F5344CB8AC3E}">
        <p14:creationId xmlns:p14="http://schemas.microsoft.com/office/powerpoint/2010/main" val="2841709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4C867BAB-6595-4CA5-DCEA-499AF711D130}"/>
              </a:ext>
            </a:extLst>
          </p:cNvPr>
          <p:cNvSpPr>
            <a:spLocks noChangeArrowheads="1"/>
          </p:cNvSpPr>
          <p:nvPr/>
        </p:nvSpPr>
        <p:spPr bwMode="auto">
          <a:xfrm>
            <a:off x="1347019" y="1013568"/>
            <a:ext cx="10215717" cy="4501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200000"/>
              </a:lnSpc>
              <a:spcBef>
                <a:spcPct val="0"/>
              </a:spcBef>
              <a:spcAft>
                <a:spcPct val="0"/>
              </a:spcAft>
            </a:pPr>
            <a:r>
              <a:rPr lang="en-IN" sz="2000" b="1" dirty="0">
                <a:latin typeface="Times New Roman" panose="02020603050405020304" pitchFamily="18" charset="0"/>
                <a:cs typeface="Times New Roman" panose="02020603050405020304" pitchFamily="18" charset="0"/>
              </a:rPr>
              <a:t>Insights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Multiple classification models (Logistic Regression, Random Forest, SVM, etc.) were trained to predict job titles.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Categorical features were label-encoded. data was split into 77% training and 23% testing.</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Models were evaluated using accuracy scores and classification reports.</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Random Forest and Gradient Boosting performed best and were fine-tuned using </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Hyperparameter tuning improved accuracy for the selected best model.</a:t>
            </a:r>
          </a:p>
          <a:p>
            <a:pPr marL="285750" marR="0" lvl="0" indent="-285750" algn="just" defTabSz="914400" rtl="0" eaLnBrk="0" fontAlgn="base" latinLnBrk="0" hangingPunct="0">
              <a:lnSpc>
                <a:spcPct val="2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Further improvements could include feature importance analysis and handling class imbalance.</a:t>
            </a:r>
          </a:p>
        </p:txBody>
      </p:sp>
      <p:sp>
        <p:nvSpPr>
          <p:cNvPr id="6" name="TextBox 5">
            <a:extLst>
              <a:ext uri="{FF2B5EF4-FFF2-40B4-BE49-F238E27FC236}">
                <a16:creationId xmlns:a16="http://schemas.microsoft.com/office/drawing/2014/main" id="{DB788AD0-6A27-495C-2D82-AE1A6F76F80A}"/>
              </a:ext>
            </a:extLst>
          </p:cNvPr>
          <p:cNvSpPr txBox="1"/>
          <p:nvPr/>
        </p:nvSpPr>
        <p:spPr>
          <a:xfrm>
            <a:off x="1592826" y="478886"/>
            <a:ext cx="6096000"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Training a Classification Models</a:t>
            </a:r>
          </a:p>
        </p:txBody>
      </p:sp>
    </p:spTree>
    <p:extLst>
      <p:ext uri="{BB962C8B-B14F-4D97-AF65-F5344CB8AC3E}">
        <p14:creationId xmlns:p14="http://schemas.microsoft.com/office/powerpoint/2010/main" val="20600188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3827C66-D856-9D20-8838-564FD6AA8EEB}"/>
              </a:ext>
            </a:extLst>
          </p:cNvPr>
          <p:cNvSpPr txBox="1"/>
          <p:nvPr/>
        </p:nvSpPr>
        <p:spPr>
          <a:xfrm>
            <a:off x="1347019" y="656429"/>
            <a:ext cx="6096000"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Model Evaluation Metrics</a:t>
            </a:r>
          </a:p>
        </p:txBody>
      </p:sp>
      <p:sp>
        <p:nvSpPr>
          <p:cNvPr id="6" name="Rectangle 1">
            <a:extLst>
              <a:ext uri="{FF2B5EF4-FFF2-40B4-BE49-F238E27FC236}">
                <a16:creationId xmlns:a16="http://schemas.microsoft.com/office/drawing/2014/main" id="{6C815C71-3C6F-78B7-8EB2-7134EDE76048}"/>
              </a:ext>
            </a:extLst>
          </p:cNvPr>
          <p:cNvSpPr>
            <a:spLocks noChangeArrowheads="1"/>
          </p:cNvSpPr>
          <p:nvPr/>
        </p:nvSpPr>
        <p:spPr bwMode="auto">
          <a:xfrm>
            <a:off x="1347019" y="1863952"/>
            <a:ext cx="9881419" cy="3366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 Score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was the primary metric for comparing overall model performance.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Classification Report </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provided detailed metrics: precision, recall, F1-score, and support for each class (job title).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focused on per-class performance, helping identify underperforming job categories.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Macro and weighted averages from the classification report can offer more insight, especially with imbalanced classes.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best-performing model showed improved metrics after hyperparameter tuning with </a:t>
            </a:r>
            <a:r>
              <a:rPr kumimoji="0" lang="en-US" altLang="en-US"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GridSearchCV</a:t>
            </a: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12401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F6C035F-3B3B-1F1E-113C-BD3D2358A3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93" y="172131"/>
            <a:ext cx="5308709" cy="6081184"/>
          </a:xfrm>
          <a:prstGeom prst="rect">
            <a:avLst/>
          </a:prstGeom>
        </p:spPr>
      </p:pic>
      <p:pic>
        <p:nvPicPr>
          <p:cNvPr id="15" name="Picture 14">
            <a:extLst>
              <a:ext uri="{FF2B5EF4-FFF2-40B4-BE49-F238E27FC236}">
                <a16:creationId xmlns:a16="http://schemas.microsoft.com/office/drawing/2014/main" id="{38AF4895-8FE5-A0AC-BC9F-7B339A1820D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7845" y="172131"/>
            <a:ext cx="5751161" cy="6081184"/>
          </a:xfrm>
          <a:prstGeom prst="rect">
            <a:avLst/>
          </a:prstGeom>
        </p:spPr>
      </p:pic>
    </p:spTree>
    <p:extLst>
      <p:ext uri="{BB962C8B-B14F-4D97-AF65-F5344CB8AC3E}">
        <p14:creationId xmlns:p14="http://schemas.microsoft.com/office/powerpoint/2010/main" val="36790325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E1DD4A-A2C7-CE8F-5B3C-6CF322D52E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277" y="482477"/>
            <a:ext cx="5267414" cy="5401429"/>
          </a:xfrm>
          <a:prstGeom prst="rect">
            <a:avLst/>
          </a:prstGeom>
        </p:spPr>
      </p:pic>
      <p:pic>
        <p:nvPicPr>
          <p:cNvPr id="7" name="Picture 6">
            <a:extLst>
              <a:ext uri="{FF2B5EF4-FFF2-40B4-BE49-F238E27FC236}">
                <a16:creationId xmlns:a16="http://schemas.microsoft.com/office/drawing/2014/main" id="{50D2610F-1486-5CC7-AB78-754D3FE879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4702" y="482477"/>
            <a:ext cx="5436356" cy="5401428"/>
          </a:xfrm>
          <a:prstGeom prst="rect">
            <a:avLst/>
          </a:prstGeom>
        </p:spPr>
      </p:pic>
    </p:spTree>
    <p:extLst>
      <p:ext uri="{BB962C8B-B14F-4D97-AF65-F5344CB8AC3E}">
        <p14:creationId xmlns:p14="http://schemas.microsoft.com/office/powerpoint/2010/main" val="1594068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91259B-C5E9-408C-2CF6-805A58D0F25F}"/>
              </a:ext>
            </a:extLst>
          </p:cNvPr>
          <p:cNvSpPr txBox="1">
            <a:spLocks/>
          </p:cNvSpPr>
          <p:nvPr/>
        </p:nvSpPr>
        <p:spPr>
          <a:xfrm>
            <a:off x="1792901" y="1283208"/>
            <a:ext cx="3867235" cy="4291583"/>
          </a:xfrm>
          <a:prstGeom prst="rect">
            <a:avLst/>
          </a:prstGeom>
          <a:effectLst/>
        </p:spPr>
        <p:txBody>
          <a:bodyPr vert="horz" lIns="91440" tIns="45720" rIns="91440" bIns="45720" rtlCol="0" anchor="ctr">
            <a:no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b="1" dirty="0">
                <a:latin typeface="Times New Roman" panose="02020603050405020304" pitchFamily="18" charset="0"/>
                <a:cs typeface="Times New Roman" panose="02020603050405020304" pitchFamily="18" charset="0"/>
              </a:rPr>
              <a:t>Team Members</a:t>
            </a:r>
          </a:p>
          <a:p>
            <a:pPr algn="l"/>
            <a:endParaRPr lang="en-US" sz="1800" dirty="0">
              <a:latin typeface="Times New Roman" panose="02020603050405020304" pitchFamily="18" charset="0"/>
              <a:cs typeface="Times New Roman" panose="02020603050405020304" pitchFamily="18" charset="0"/>
            </a:endParaRPr>
          </a:p>
          <a:p>
            <a:pPr algn="just">
              <a:lnSpc>
                <a:spcPct val="150000"/>
              </a:lnSpc>
            </a:pPr>
            <a:r>
              <a:rPr lang="en-US" sz="1800" dirty="0">
                <a:latin typeface="Times New Roman" panose="02020603050405020304" pitchFamily="18" charset="0"/>
                <a:cs typeface="Times New Roman" panose="02020603050405020304" pitchFamily="18" charset="0"/>
              </a:rPr>
              <a:t>Syeda Daniya Iman</a:t>
            </a:r>
          </a:p>
          <a:p>
            <a:pPr algn="just">
              <a:lnSpc>
                <a:spcPct val="150000"/>
              </a:lnSpc>
            </a:pPr>
            <a:r>
              <a:rPr lang="en-US" sz="1800" dirty="0">
                <a:latin typeface="Times New Roman" panose="02020603050405020304" pitchFamily="18" charset="0"/>
                <a:cs typeface="Times New Roman" panose="02020603050405020304" pitchFamily="18" charset="0"/>
              </a:rPr>
              <a:t>Arsalan Bilal</a:t>
            </a:r>
          </a:p>
          <a:p>
            <a:pPr algn="just">
              <a:lnSpc>
                <a:spcPct val="150000"/>
              </a:lnSpc>
            </a:pPr>
            <a:r>
              <a:rPr lang="en-US" sz="1800" dirty="0">
                <a:latin typeface="Times New Roman" panose="02020603050405020304" pitchFamily="18" charset="0"/>
                <a:cs typeface="Times New Roman" panose="02020603050405020304" pitchFamily="18" charset="0"/>
              </a:rPr>
              <a:t>Prajwal rotte</a:t>
            </a:r>
          </a:p>
          <a:p>
            <a:pPr algn="just">
              <a:lnSpc>
                <a:spcPct val="150000"/>
              </a:lnSpc>
            </a:pPr>
            <a:r>
              <a:rPr lang="en-US" sz="1800" dirty="0">
                <a:latin typeface="Times New Roman" panose="02020603050405020304" pitchFamily="18" charset="0"/>
                <a:cs typeface="Times New Roman" panose="02020603050405020304" pitchFamily="18" charset="0"/>
              </a:rPr>
              <a:t>Prathap BD</a:t>
            </a:r>
          </a:p>
          <a:p>
            <a:pPr algn="just">
              <a:lnSpc>
                <a:spcPct val="150000"/>
              </a:lnSpc>
            </a:pPr>
            <a:r>
              <a:rPr lang="en-US" sz="1800" dirty="0">
                <a:latin typeface="Times New Roman" panose="02020603050405020304" pitchFamily="18" charset="0"/>
                <a:cs typeface="Times New Roman" panose="02020603050405020304" pitchFamily="18" charset="0"/>
              </a:rPr>
              <a:t>Bontha Tharun </a:t>
            </a:r>
          </a:p>
          <a:p>
            <a:pPr algn="just">
              <a:lnSpc>
                <a:spcPct val="150000"/>
              </a:lnSpc>
            </a:pPr>
            <a:r>
              <a:rPr lang="en-US" sz="1800" dirty="0">
                <a:latin typeface="Times New Roman" panose="02020603050405020304" pitchFamily="18" charset="0"/>
                <a:cs typeface="Times New Roman" panose="02020603050405020304" pitchFamily="18" charset="0"/>
              </a:rPr>
              <a:t>Chegondi Bhanu Prakash</a:t>
            </a:r>
          </a:p>
          <a:p>
            <a:pPr algn="just">
              <a:lnSpc>
                <a:spcPct val="150000"/>
              </a:lnSpc>
            </a:pPr>
            <a:r>
              <a:rPr lang="en-US" sz="1800" dirty="0">
                <a:latin typeface="Times New Roman" panose="02020603050405020304" pitchFamily="18" charset="0"/>
                <a:cs typeface="Times New Roman" panose="02020603050405020304" pitchFamily="18" charset="0"/>
              </a:rPr>
              <a:t>Vishal Rathod</a:t>
            </a:r>
            <a:endParaRPr lang="en-IN"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57D72F2-2B1B-09A4-13A6-EEA4B34F7EE4}"/>
              </a:ext>
            </a:extLst>
          </p:cNvPr>
          <p:cNvSpPr txBox="1"/>
          <p:nvPr/>
        </p:nvSpPr>
        <p:spPr>
          <a:xfrm>
            <a:off x="6096000" y="1598402"/>
            <a:ext cx="6094476" cy="2062103"/>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Mentor’s Name</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Stephy John</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957421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9FB99-C28E-6C7F-E0E3-8F29914CAC2C}"/>
              </a:ext>
            </a:extLst>
          </p:cNvPr>
          <p:cNvSpPr>
            <a:spLocks noGrp="1"/>
          </p:cNvSpPr>
          <p:nvPr>
            <p:ph type="title"/>
          </p:nvPr>
        </p:nvSpPr>
        <p:spPr>
          <a:xfrm>
            <a:off x="2243237" y="663478"/>
            <a:ext cx="8967307" cy="1981200"/>
          </a:xfrm>
        </p:spPr>
        <p:txBody>
          <a:bodyPr>
            <a:normAutofit/>
          </a:bodyPr>
          <a:lstStyle/>
          <a:p>
            <a:pPr algn="just"/>
            <a:r>
              <a:rPr lang="en-US" sz="1800" b="1" dirty="0">
                <a:latin typeface="Times New Roman" panose="02020603050405020304" pitchFamily="18" charset="0"/>
                <a:cs typeface="Times New Roman" panose="02020603050405020304" pitchFamily="18" charset="0"/>
              </a:rPr>
              <a:t>Model deployment </a:t>
            </a:r>
            <a:r>
              <a:rPr lang="en-US" sz="1800" dirty="0">
                <a:latin typeface="Times New Roman" panose="02020603050405020304" pitchFamily="18" charset="0"/>
                <a:cs typeface="Times New Roman" panose="02020603050405020304" pitchFamily="18" charset="0"/>
              </a:rPr>
              <a:t>is the process of taking a trained machine learning model and making it available for use in a real-world application or production environment. This allows the model to make predictions on new, unseen data in real-time or in batch processes.</a:t>
            </a:r>
            <a:endParaRPr lang="en-IN"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6E9CEAF-34BB-EB59-D3C7-0357C8C4C973}"/>
              </a:ext>
            </a:extLst>
          </p:cNvPr>
          <p:cNvSpPr txBox="1"/>
          <p:nvPr/>
        </p:nvSpPr>
        <p:spPr>
          <a:xfrm>
            <a:off x="2124365" y="2366295"/>
            <a:ext cx="9240798" cy="3828227"/>
          </a:xfrm>
          <a:prstGeom prst="rect">
            <a:avLst/>
          </a:prstGeom>
          <a:noFill/>
        </p:spPr>
        <p:txBody>
          <a:bodyPr wrap="square">
            <a:spAutoFit/>
          </a:bodyPr>
          <a:lstStyle/>
          <a:p>
            <a:pPr algn="just">
              <a:lnSpc>
                <a:spcPct val="150000"/>
              </a:lnSpc>
              <a:buNone/>
            </a:pPr>
            <a:r>
              <a:rPr lang="en-US" sz="2000" b="1" dirty="0">
                <a:latin typeface="Times New Roman" panose="02020603050405020304" pitchFamily="18" charset="0"/>
                <a:cs typeface="Times New Roman" panose="02020603050405020304" pitchFamily="18" charset="0"/>
              </a:rPr>
              <a:t>Insights</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 Design</a:t>
            </a:r>
            <a:r>
              <a:rPr lang="en-US" dirty="0">
                <a:latin typeface="Times New Roman" panose="02020603050405020304" pitchFamily="18" charset="0"/>
                <a:cs typeface="Times New Roman" panose="02020603050405020304" pitchFamily="18" charset="0"/>
              </a:rPr>
              <a:t>: The notebook provides a no-code interface through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letting users choose a target column and make predictions with minimal technical effort.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Generic Framework</a:t>
            </a:r>
            <a:r>
              <a:rPr lang="en-US" dirty="0">
                <a:latin typeface="Times New Roman" panose="02020603050405020304" pitchFamily="18" charset="0"/>
                <a:cs typeface="Times New Roman" panose="02020603050405020304" pitchFamily="18" charset="0"/>
              </a:rPr>
              <a:t>: The same code can handle both regression and classification problems depending on the selected target.</a:t>
            </a:r>
          </a:p>
          <a:p>
            <a:pPr marL="285750"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Minimal Evaluation</a:t>
            </a:r>
            <a:r>
              <a:rPr lang="en-US" dirty="0">
                <a:latin typeface="Times New Roman" panose="02020603050405020304" pitchFamily="18" charset="0"/>
                <a:cs typeface="Times New Roman" panose="02020603050405020304" pitchFamily="18" charset="0"/>
              </a:rPr>
              <a:t>: No performance metrics (accuracy) are shown. Consider adding model evaluation for better feedback.</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Feature Engineering or Scaling: It's using basic label encoding and default model hyperparameters. This works for demo purposes but may limit accuracy.</a:t>
            </a:r>
          </a:p>
        </p:txBody>
      </p:sp>
      <p:sp>
        <p:nvSpPr>
          <p:cNvPr id="7" name="TextBox 6">
            <a:extLst>
              <a:ext uri="{FF2B5EF4-FFF2-40B4-BE49-F238E27FC236}">
                <a16:creationId xmlns:a16="http://schemas.microsoft.com/office/drawing/2014/main" id="{95B0FDDD-8C17-8B9D-0144-21F467274D31}"/>
              </a:ext>
            </a:extLst>
          </p:cNvPr>
          <p:cNvSpPr txBox="1"/>
          <p:nvPr/>
        </p:nvSpPr>
        <p:spPr>
          <a:xfrm>
            <a:off x="2124365" y="210858"/>
            <a:ext cx="4572000"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Model Deployment</a:t>
            </a:r>
          </a:p>
        </p:txBody>
      </p:sp>
    </p:spTree>
    <p:extLst>
      <p:ext uri="{BB962C8B-B14F-4D97-AF65-F5344CB8AC3E}">
        <p14:creationId xmlns:p14="http://schemas.microsoft.com/office/powerpoint/2010/main" val="386067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F28946-CF55-9E8B-6CF6-D15E00AD0C9E}"/>
              </a:ext>
            </a:extLst>
          </p:cNvPr>
          <p:cNvPicPr>
            <a:picLocks noChangeAspect="1"/>
          </p:cNvPicPr>
          <p:nvPr/>
        </p:nvPicPr>
        <p:blipFill>
          <a:blip r:embed="rId2"/>
          <a:stretch>
            <a:fillRect/>
          </a:stretch>
        </p:blipFill>
        <p:spPr>
          <a:xfrm>
            <a:off x="7163171" y="358352"/>
            <a:ext cx="4778893" cy="4469680"/>
          </a:xfrm>
          <a:prstGeom prst="rect">
            <a:avLst/>
          </a:prstGeom>
        </p:spPr>
      </p:pic>
      <p:pic>
        <p:nvPicPr>
          <p:cNvPr id="7" name="Picture 6">
            <a:extLst>
              <a:ext uri="{FF2B5EF4-FFF2-40B4-BE49-F238E27FC236}">
                <a16:creationId xmlns:a16="http://schemas.microsoft.com/office/drawing/2014/main" id="{149BF6FA-4C0B-CBB5-CA1A-E1745DA81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84747" y="358352"/>
            <a:ext cx="5271511" cy="4469680"/>
          </a:xfrm>
          <a:prstGeom prst="rect">
            <a:avLst/>
          </a:prstGeom>
        </p:spPr>
      </p:pic>
      <p:sp>
        <p:nvSpPr>
          <p:cNvPr id="9" name="TextBox 8">
            <a:extLst>
              <a:ext uri="{FF2B5EF4-FFF2-40B4-BE49-F238E27FC236}">
                <a16:creationId xmlns:a16="http://schemas.microsoft.com/office/drawing/2014/main" id="{E170EC2B-997F-502B-7E09-01845CD23D11}"/>
              </a:ext>
            </a:extLst>
          </p:cNvPr>
          <p:cNvSpPr txBox="1"/>
          <p:nvPr/>
        </p:nvSpPr>
        <p:spPr>
          <a:xfrm>
            <a:off x="1373886" y="5022320"/>
            <a:ext cx="5382372" cy="1477328"/>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interface allows users to train a classification model on a Naukri dataset by selecting a target column (in this case, URL). After successful training, the user can input features like company, experience, job post date, etc., to make predictions.</a:t>
            </a:r>
          </a:p>
        </p:txBody>
      </p:sp>
      <p:sp>
        <p:nvSpPr>
          <p:cNvPr id="11" name="TextBox 10">
            <a:extLst>
              <a:ext uri="{FF2B5EF4-FFF2-40B4-BE49-F238E27FC236}">
                <a16:creationId xmlns:a16="http://schemas.microsoft.com/office/drawing/2014/main" id="{50B82462-BFE5-2A88-A113-15FF3D3131E8}"/>
              </a:ext>
            </a:extLst>
          </p:cNvPr>
          <p:cNvSpPr txBox="1"/>
          <p:nvPr/>
        </p:nvSpPr>
        <p:spPr>
          <a:xfrm>
            <a:off x="7043166" y="5022320"/>
            <a:ext cx="4898898" cy="923330"/>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model predicts the corresponding job URL from the dataset, showcasing effective deployment and inference from structured input fields.</a:t>
            </a:r>
          </a:p>
        </p:txBody>
      </p:sp>
    </p:spTree>
    <p:extLst>
      <p:ext uri="{BB962C8B-B14F-4D97-AF65-F5344CB8AC3E}">
        <p14:creationId xmlns:p14="http://schemas.microsoft.com/office/powerpoint/2010/main" val="3504257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A00D51-3EDB-FCB3-1C9C-DAF705731E1B}"/>
              </a:ext>
            </a:extLst>
          </p:cNvPr>
          <p:cNvSpPr txBox="1"/>
          <p:nvPr/>
        </p:nvSpPr>
        <p:spPr>
          <a:xfrm>
            <a:off x="1727476" y="1510819"/>
            <a:ext cx="9766531" cy="3331938"/>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Final Conclusion</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preprocessing</a:t>
            </a:r>
            <a:r>
              <a:rPr lang="en-US" dirty="0">
                <a:latin typeface="Times New Roman" panose="02020603050405020304" pitchFamily="18" charset="0"/>
                <a:cs typeface="Times New Roman" panose="02020603050405020304" pitchFamily="18" charset="0"/>
              </a:rPr>
              <a:t> is essential for handling missing values, duplicates and feature scaling.</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EDA</a:t>
            </a:r>
            <a:r>
              <a:rPr lang="en-US" dirty="0">
                <a:latin typeface="Times New Roman" panose="02020603050405020304" pitchFamily="18" charset="0"/>
                <a:cs typeface="Times New Roman" panose="02020603050405020304" pitchFamily="18" charset="0"/>
              </a:rPr>
              <a:t> plays a vital role in understanding data distributions and correlations.</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 evaluation</a:t>
            </a:r>
            <a:r>
              <a:rPr lang="en-US" dirty="0">
                <a:latin typeface="Times New Roman" panose="02020603050405020304" pitchFamily="18" charset="0"/>
                <a:cs typeface="Times New Roman" panose="02020603050405020304" pitchFamily="18" charset="0"/>
              </a:rPr>
              <a:t> ensures that the chosen approach provides reliable predictions.</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Random Forest with Hyperparameter Tuning</a:t>
            </a:r>
            <a:r>
              <a:rPr lang="en-US" dirty="0">
                <a:latin typeface="Times New Roman" panose="02020603050405020304" pitchFamily="18" charset="0"/>
                <a:cs typeface="Times New Roman" panose="02020603050405020304" pitchFamily="18" charset="0"/>
              </a:rPr>
              <a:t> proved to be the most effective model.</a:t>
            </a:r>
          </a:p>
          <a:p>
            <a:pPr marL="285750" indent="-285750" algn="just">
              <a:lnSpc>
                <a:spcPct val="20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allows real-world application, making Naukri job Analysis accessible and actionable.</a:t>
            </a:r>
          </a:p>
        </p:txBody>
      </p:sp>
    </p:spTree>
    <p:extLst>
      <p:ext uri="{BB962C8B-B14F-4D97-AF65-F5344CB8AC3E}">
        <p14:creationId xmlns:p14="http://schemas.microsoft.com/office/powerpoint/2010/main" val="36541344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9E9A30-D893-908F-006D-C9F1E783F4B4}"/>
              </a:ext>
            </a:extLst>
          </p:cNvPr>
          <p:cNvSpPr txBox="1"/>
          <p:nvPr/>
        </p:nvSpPr>
        <p:spPr>
          <a:xfrm>
            <a:off x="1821942" y="493339"/>
            <a:ext cx="6809994"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Challenges Faced in the Project</a:t>
            </a:r>
          </a:p>
        </p:txBody>
      </p:sp>
      <p:sp>
        <p:nvSpPr>
          <p:cNvPr id="7" name="TextBox 6">
            <a:extLst>
              <a:ext uri="{FF2B5EF4-FFF2-40B4-BE49-F238E27FC236}">
                <a16:creationId xmlns:a16="http://schemas.microsoft.com/office/drawing/2014/main" id="{9923AEFB-0AE7-80D4-2366-22A725F1AAFD}"/>
              </a:ext>
            </a:extLst>
          </p:cNvPr>
          <p:cNvSpPr txBox="1"/>
          <p:nvPr/>
        </p:nvSpPr>
        <p:spPr>
          <a:xfrm>
            <a:off x="1435608" y="1336792"/>
            <a:ext cx="9829800" cy="4439933"/>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Inconsistent Data Formats: Variability in how experience, salary, and skills were entered made preprocessing complex and time-consuming.</a:t>
            </a:r>
          </a:p>
          <a:p>
            <a:pPr marL="285750" indent="-285750" algn="just">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High Dimensional Categorical Variables: Columns like company and title had many unique values, making modelling harder without dimensionality reduction or encoding techniques.</a:t>
            </a:r>
          </a:p>
          <a:p>
            <a:pPr marL="285750" indent="-285750" algn="just">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Limited Skill Extraction Logic: Skills were extracted using basic token matching, which may miss variations and reduce model accuracy.</a:t>
            </a:r>
          </a:p>
          <a:p>
            <a:pPr marL="285750" indent="-285750" algn="just">
              <a:lnSpc>
                <a:spcPct val="20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Overfitting Risk: With a small dataset (560 rows), complex models like Random Forest and Gradient Boosting risked overfitting without regularization or cross-validation.</a:t>
            </a:r>
          </a:p>
        </p:txBody>
      </p:sp>
    </p:spTree>
    <p:extLst>
      <p:ext uri="{BB962C8B-B14F-4D97-AF65-F5344CB8AC3E}">
        <p14:creationId xmlns:p14="http://schemas.microsoft.com/office/powerpoint/2010/main" val="321697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68BABA8B-AB9B-CE27-3B74-0CB37AEA051A}"/>
              </a:ext>
            </a:extLst>
          </p:cNvPr>
          <p:cNvSpPr>
            <a:spLocks noGrp="1"/>
          </p:cNvSpPr>
          <p:nvPr>
            <p:ph type="title"/>
          </p:nvPr>
        </p:nvSpPr>
        <p:spPr>
          <a:xfrm>
            <a:off x="2243666" y="2307336"/>
            <a:ext cx="7704667" cy="1981200"/>
          </a:xfrm>
        </p:spPr>
        <p:txBody>
          <a:bodyPr>
            <a:normAutofit/>
          </a:bodyPr>
          <a:lstStyle/>
          <a:p>
            <a:r>
              <a:rPr lang="en-US" sz="7200" b="1" dirty="0">
                <a:latin typeface="Times New Roman" panose="02020603050405020304" pitchFamily="18" charset="0"/>
                <a:cs typeface="Times New Roman" panose="02020603050405020304" pitchFamily="18" charset="0"/>
              </a:rPr>
              <a:t>Thank You</a:t>
            </a:r>
            <a:endParaRPr lang="en-IN" sz="7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60410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440B3E4-638B-213C-8B00-BB5E3281DC89}"/>
              </a:ext>
            </a:extLst>
          </p:cNvPr>
          <p:cNvSpPr>
            <a:spLocks noGrp="1"/>
          </p:cNvSpPr>
          <p:nvPr>
            <p:ph type="title"/>
          </p:nvPr>
        </p:nvSpPr>
        <p:spPr>
          <a:xfrm>
            <a:off x="1527048" y="595022"/>
            <a:ext cx="3986784" cy="1106423"/>
          </a:xfrm>
        </p:spPr>
        <p:txBody>
          <a:bodyPr>
            <a:normAutofit/>
          </a:bodyPr>
          <a:lstStyle/>
          <a:p>
            <a:r>
              <a:rPr lang="en-US" sz="2800" b="1" dirty="0">
                <a:latin typeface="Times New Roman" panose="02020603050405020304" pitchFamily="18" charset="0"/>
                <a:cs typeface="Times New Roman" panose="02020603050405020304" pitchFamily="18" charset="0"/>
              </a:rPr>
              <a:t>OBJECTIVE </a:t>
            </a:r>
            <a:endParaRPr lang="en-IN" sz="28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F611F56-BA2E-D9BF-C3EA-492BC46832B4}"/>
              </a:ext>
            </a:extLst>
          </p:cNvPr>
          <p:cNvSpPr txBox="1"/>
          <p:nvPr/>
        </p:nvSpPr>
        <p:spPr>
          <a:xfrm>
            <a:off x="2132838" y="2048916"/>
            <a:ext cx="8227314" cy="2345322"/>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analyze job postings on Naukri.com to understand the current job market trends.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Extract insights about top hiring companies, in-demand skills, experience requirements, and salary trends.</a:t>
            </a:r>
          </a:p>
          <a:p>
            <a:pPr marL="342900"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job seekers and HR professionals with data-driven insights.</a:t>
            </a:r>
          </a:p>
        </p:txBody>
      </p:sp>
    </p:spTree>
    <p:extLst>
      <p:ext uri="{BB962C8B-B14F-4D97-AF65-F5344CB8AC3E}">
        <p14:creationId xmlns:p14="http://schemas.microsoft.com/office/powerpoint/2010/main" val="403463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6F431B5-7AF5-7817-5886-D97FFB48FD10}"/>
              </a:ext>
            </a:extLst>
          </p:cNvPr>
          <p:cNvSpPr txBox="1"/>
          <p:nvPr/>
        </p:nvSpPr>
        <p:spPr>
          <a:xfrm>
            <a:off x="1679448" y="714756"/>
            <a:ext cx="6660776" cy="1043555"/>
          </a:xfrm>
          <a:prstGeom prst="rect">
            <a:avLst/>
          </a:prstGeom>
        </p:spPr>
        <p:txBody>
          <a:bodyPr wrap="square" lIns="0" tIns="0" rIns="0" bIns="0" rtlCol="0" anchor="t">
            <a:spAutoFit/>
          </a:bodyPr>
          <a:lstStyle/>
          <a:p>
            <a:pPr>
              <a:lnSpc>
                <a:spcPts val="9600"/>
              </a:lnSpc>
            </a:pPr>
            <a:r>
              <a:rPr lang="en-US" sz="2800" b="1" spc="-80" dirty="0">
                <a:solidFill>
                  <a:srgbClr val="000000"/>
                </a:solidFill>
                <a:latin typeface="Times New Roman" panose="02020603050405020304" pitchFamily="18" charset="0"/>
                <a:cs typeface="Times New Roman" panose="02020603050405020304" pitchFamily="18" charset="0"/>
              </a:rPr>
              <a:t>Dataset Description</a:t>
            </a:r>
          </a:p>
        </p:txBody>
      </p:sp>
      <p:sp>
        <p:nvSpPr>
          <p:cNvPr id="6" name="TextBox 5">
            <a:extLst>
              <a:ext uri="{FF2B5EF4-FFF2-40B4-BE49-F238E27FC236}">
                <a16:creationId xmlns:a16="http://schemas.microsoft.com/office/drawing/2014/main" id="{FD29C6D6-92DF-14FF-615E-E9700A4094C5}"/>
              </a:ext>
            </a:extLst>
          </p:cNvPr>
          <p:cNvSpPr txBox="1"/>
          <p:nvPr/>
        </p:nvSpPr>
        <p:spPr>
          <a:xfrm>
            <a:off x="1986534" y="2299716"/>
            <a:ext cx="7879842" cy="2258567"/>
          </a:xfrm>
          <a:prstGeom prst="rect">
            <a:avLst/>
          </a:prstGeom>
          <a:noFill/>
        </p:spPr>
        <p:txBody>
          <a:bodyPr wrap="square">
            <a:spAutoFit/>
          </a:bodyPr>
          <a:lstStyle/>
          <a:p>
            <a:pPr algn="just">
              <a:lnSpc>
                <a:spcPct val="150000"/>
              </a:lnSpc>
            </a:pPr>
            <a:r>
              <a:rPr lang="en-IN" sz="2400" b="1" dirty="0">
                <a:latin typeface="Times New Roman" panose="02020603050405020304" pitchFamily="18" charset="0"/>
                <a:cs typeface="Times New Roman" panose="02020603050405020304" pitchFamily="18" charset="0"/>
              </a:rPr>
              <a:t>Dataset Overview</a:t>
            </a:r>
          </a:p>
          <a:p>
            <a:pPr marL="342900" indent="-3429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Dataset  : Naukri.csv</a:t>
            </a:r>
          </a:p>
          <a:p>
            <a:pPr marL="342900" indent="-3429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Rows: 560 job listings</a:t>
            </a:r>
          </a:p>
          <a:p>
            <a:pPr marL="342900" indent="-3429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Columns: 11</a:t>
            </a:r>
          </a:p>
          <a:p>
            <a:pPr marL="342900" indent="-342900" algn="just">
              <a:lnSpc>
                <a:spcPct val="150000"/>
              </a:lnSpc>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Key Columns : Company, Experience, Location, Ratings, Salary, Skills, Title</a:t>
            </a:r>
          </a:p>
        </p:txBody>
      </p:sp>
    </p:spTree>
    <p:extLst>
      <p:ext uri="{BB962C8B-B14F-4D97-AF65-F5344CB8AC3E}">
        <p14:creationId xmlns:p14="http://schemas.microsoft.com/office/powerpoint/2010/main" val="1648956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BE1540A-7973-FF30-7836-32AFFD373A64}"/>
              </a:ext>
            </a:extLst>
          </p:cNvPr>
          <p:cNvSpPr txBox="1"/>
          <p:nvPr/>
        </p:nvSpPr>
        <p:spPr>
          <a:xfrm>
            <a:off x="1024128" y="302326"/>
            <a:ext cx="4096511" cy="1111843"/>
          </a:xfrm>
          <a:prstGeom prst="rect">
            <a:avLst/>
          </a:prstGeom>
          <a:noFill/>
        </p:spPr>
        <p:txBody>
          <a:bodyPr wrap="square">
            <a:spAutoFit/>
          </a:bodyPr>
          <a:lstStyle/>
          <a:p>
            <a:pPr algn="ctr">
              <a:lnSpc>
                <a:spcPts val="9600"/>
              </a:lnSpc>
            </a:pPr>
            <a:r>
              <a:rPr lang="en-US" sz="2800" b="1" spc="-80" dirty="0">
                <a:latin typeface="Times New Roman" panose="02020603050405020304" pitchFamily="18" charset="0"/>
                <a:cs typeface="Times New Roman" panose="02020603050405020304" pitchFamily="18" charset="0"/>
              </a:rPr>
              <a:t>PROCESS</a:t>
            </a:r>
          </a:p>
        </p:txBody>
      </p:sp>
      <p:sp>
        <p:nvSpPr>
          <p:cNvPr id="5" name="TextBox 4">
            <a:extLst>
              <a:ext uri="{FF2B5EF4-FFF2-40B4-BE49-F238E27FC236}">
                <a16:creationId xmlns:a16="http://schemas.microsoft.com/office/drawing/2014/main" id="{65F6E309-31EB-AA22-D193-7FE39337AB1F}"/>
              </a:ext>
            </a:extLst>
          </p:cNvPr>
          <p:cNvSpPr txBox="1"/>
          <p:nvPr/>
        </p:nvSpPr>
        <p:spPr>
          <a:xfrm>
            <a:off x="1408864" y="1993977"/>
            <a:ext cx="6791733" cy="3416320"/>
          </a:xfrm>
          <a:prstGeom prst="rect">
            <a:avLst/>
          </a:prstGeom>
          <a:noFill/>
        </p:spPr>
        <p:txBody>
          <a:bodyPr wrap="square" rtlCol="0">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Data Understanding &amp; Preprocessing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Exploratory Data Analysis (EDA)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Feature Engineering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Model Training &amp; Evaluation </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Deployment &amp; Future Improvements </a:t>
            </a:r>
          </a:p>
        </p:txBody>
      </p:sp>
    </p:spTree>
    <p:extLst>
      <p:ext uri="{BB962C8B-B14F-4D97-AF65-F5344CB8AC3E}">
        <p14:creationId xmlns:p14="http://schemas.microsoft.com/office/powerpoint/2010/main" val="1312540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E980D4D-025E-639E-4CFC-5926E6D3AFE3}"/>
              </a:ext>
            </a:extLst>
          </p:cNvPr>
          <p:cNvSpPr txBox="1"/>
          <p:nvPr/>
        </p:nvSpPr>
        <p:spPr>
          <a:xfrm>
            <a:off x="1757934" y="365323"/>
            <a:ext cx="6094476"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Data Understanding &amp; Preprocessing</a:t>
            </a:r>
          </a:p>
        </p:txBody>
      </p:sp>
      <p:sp>
        <p:nvSpPr>
          <p:cNvPr id="6" name="Rectangle 1">
            <a:extLst>
              <a:ext uri="{FF2B5EF4-FFF2-40B4-BE49-F238E27FC236}">
                <a16:creationId xmlns:a16="http://schemas.microsoft.com/office/drawing/2014/main" id="{2B02D793-F0C1-B194-93D0-6B16CE1A926D}"/>
              </a:ext>
            </a:extLst>
          </p:cNvPr>
          <p:cNvSpPr>
            <a:spLocks noChangeArrowheads="1"/>
          </p:cNvSpPr>
          <p:nvPr/>
        </p:nvSpPr>
        <p:spPr bwMode="auto">
          <a:xfrm>
            <a:off x="1682497" y="940270"/>
            <a:ext cx="9710928" cy="2581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lang="en-IN" sz="2000" b="1" dirty="0">
                <a:latin typeface="Times New Roman" panose="02020603050405020304" pitchFamily="18" charset="0"/>
                <a:cs typeface="Times New Roman" panose="02020603050405020304" pitchFamily="18" charset="0"/>
              </a:rPr>
              <a:t>Insights </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contained unstructured fields like salary ranges, experience, and multi-value skills requiring cleanup.</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Skills were extracted from free-text using tokenization and keyword matching techniques.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formats in salary, experience, and location fields were standardized for uniform analysis.</a:t>
            </a:r>
          </a:p>
        </p:txBody>
      </p:sp>
      <p:sp>
        <p:nvSpPr>
          <p:cNvPr id="8" name="TextBox 7">
            <a:extLst>
              <a:ext uri="{FF2B5EF4-FFF2-40B4-BE49-F238E27FC236}">
                <a16:creationId xmlns:a16="http://schemas.microsoft.com/office/drawing/2014/main" id="{296691FC-C517-86EF-F08E-180F8413C8FC}"/>
              </a:ext>
            </a:extLst>
          </p:cNvPr>
          <p:cNvSpPr txBox="1"/>
          <p:nvPr/>
        </p:nvSpPr>
        <p:spPr>
          <a:xfrm>
            <a:off x="1720215" y="3739218"/>
            <a:ext cx="9635491" cy="1750736"/>
          </a:xfrm>
          <a:prstGeom prst="rect">
            <a:avLst/>
          </a:prstGeom>
          <a:noFill/>
        </p:spPr>
        <p:txBody>
          <a:bodyPr wrap="square">
            <a:spAutoFit/>
          </a:bodyPr>
          <a:lstStyle/>
          <a:p>
            <a:pPr>
              <a:lnSpc>
                <a:spcPct val="150000"/>
              </a:lnSpc>
              <a:buNone/>
            </a:pPr>
            <a:r>
              <a:rPr lang="en-US" sz="2000" b="1" dirty="0">
                <a:latin typeface="Times New Roman" panose="02020603050405020304" pitchFamily="18" charset="0"/>
                <a:cs typeface="Times New Roman" panose="02020603050405020304" pitchFamily="18" charset="0"/>
              </a:rPr>
              <a:t>Conclusion</a:t>
            </a:r>
            <a:endParaRPr lang="en-US"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Preprocessing transformed messy, semi-structured data into usable formats.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Cleaned features enabled reliable grouping, comparison, and insights generation.</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structured dataset provided a strong base for visual analytics and job trend evaluation.</a:t>
            </a:r>
          </a:p>
        </p:txBody>
      </p:sp>
    </p:spTree>
    <p:extLst>
      <p:ext uri="{BB962C8B-B14F-4D97-AF65-F5344CB8AC3E}">
        <p14:creationId xmlns:p14="http://schemas.microsoft.com/office/powerpoint/2010/main" val="176721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2733694-8191-1F49-938B-C954AE8DB493}"/>
              </a:ext>
            </a:extLst>
          </p:cNvPr>
          <p:cNvSpPr txBox="1"/>
          <p:nvPr/>
        </p:nvSpPr>
        <p:spPr>
          <a:xfrm>
            <a:off x="1849374" y="520771"/>
            <a:ext cx="6094476" cy="579967"/>
          </a:xfrm>
          <a:prstGeom prst="rect">
            <a:avLst/>
          </a:prstGeom>
          <a:noFill/>
        </p:spPr>
        <p:txBody>
          <a:bodyPr wrap="square">
            <a:spAutoFit/>
          </a:bodyPr>
          <a:lstStyle/>
          <a:p>
            <a:pPr algn="just">
              <a:lnSpc>
                <a:spcPct val="150000"/>
              </a:lnSpc>
              <a:buNone/>
            </a:pPr>
            <a:r>
              <a:rPr lang="en-US" sz="2400" b="1" dirty="0">
                <a:latin typeface="Times New Roman" panose="02020603050405020304" pitchFamily="18" charset="0"/>
                <a:cs typeface="Times New Roman" panose="02020603050405020304" pitchFamily="18" charset="0"/>
              </a:rPr>
              <a:t>Exploratory Data Analysis (EDA)</a:t>
            </a:r>
          </a:p>
        </p:txBody>
      </p:sp>
      <p:sp>
        <p:nvSpPr>
          <p:cNvPr id="6" name="Rectangle 1">
            <a:extLst>
              <a:ext uri="{FF2B5EF4-FFF2-40B4-BE49-F238E27FC236}">
                <a16:creationId xmlns:a16="http://schemas.microsoft.com/office/drawing/2014/main" id="{BD1837FB-919A-FECA-87CC-208E2098576F}"/>
              </a:ext>
            </a:extLst>
          </p:cNvPr>
          <p:cNvSpPr>
            <a:spLocks noChangeArrowheads="1"/>
          </p:cNvSpPr>
          <p:nvPr/>
        </p:nvSpPr>
        <p:spPr bwMode="auto">
          <a:xfrm>
            <a:off x="1572769" y="1432026"/>
            <a:ext cx="9994392" cy="23391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Insights</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Experience: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Most job postings demand 2–5 years of experience, indicating a focus on mid-level professionals.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Chennai, Mumbai, Pune, and Hyderabad are top job hubs, dominating the tech hiring landscape.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Skills: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SQL, Machine Learning, and AWS are the most frequently requested skills across postings.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22CB5273-8BB5-C08F-964F-47ED44212F52}"/>
              </a:ext>
            </a:extLst>
          </p:cNvPr>
          <p:cNvSpPr>
            <a:spLocks noChangeArrowheads="1"/>
          </p:cNvSpPr>
          <p:nvPr/>
        </p:nvSpPr>
        <p:spPr bwMode="auto">
          <a:xfrm>
            <a:off x="1572769" y="3948527"/>
            <a:ext cx="10067543" cy="1923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job market is centered around metro cities and technical skill sets.</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There’s high demand for professionals with data and cloud expertise.</a:t>
            </a: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EDA highlights key factors for job seekers to align with market trends.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603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EEAD75-6A75-7A4B-6551-EF31B77E8217}"/>
              </a:ext>
            </a:extLst>
          </p:cNvPr>
          <p:cNvPicPr>
            <a:picLocks noChangeAspect="1"/>
          </p:cNvPicPr>
          <p:nvPr/>
        </p:nvPicPr>
        <p:blipFill>
          <a:blip r:embed="rId2"/>
          <a:stretch>
            <a:fillRect/>
          </a:stretch>
        </p:blipFill>
        <p:spPr>
          <a:xfrm>
            <a:off x="1581912" y="841248"/>
            <a:ext cx="9692640" cy="4873579"/>
          </a:xfrm>
          <a:prstGeom prst="rect">
            <a:avLst/>
          </a:prstGeom>
        </p:spPr>
      </p:pic>
    </p:spTree>
    <p:extLst>
      <p:ext uri="{BB962C8B-B14F-4D97-AF65-F5344CB8AC3E}">
        <p14:creationId xmlns:p14="http://schemas.microsoft.com/office/powerpoint/2010/main" val="420068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D2D3C24-3C66-F465-D243-730D012EA91C}"/>
              </a:ext>
            </a:extLst>
          </p:cNvPr>
          <p:cNvSpPr txBox="1"/>
          <p:nvPr/>
        </p:nvSpPr>
        <p:spPr>
          <a:xfrm>
            <a:off x="1773936" y="379583"/>
            <a:ext cx="4194810" cy="461665"/>
          </a:xfrm>
          <a:prstGeom prst="rect">
            <a:avLst/>
          </a:prstGeom>
          <a:noFill/>
        </p:spPr>
        <p:txBody>
          <a:bodyPr wrap="square">
            <a:sp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UNI-VARIATE ANALYSIS</a:t>
            </a:r>
          </a:p>
        </p:txBody>
      </p:sp>
      <p:pic>
        <p:nvPicPr>
          <p:cNvPr id="7" name="Picture 6">
            <a:extLst>
              <a:ext uri="{FF2B5EF4-FFF2-40B4-BE49-F238E27FC236}">
                <a16:creationId xmlns:a16="http://schemas.microsoft.com/office/drawing/2014/main" id="{F53A3C5B-EC17-F05B-B7F0-37C731D06B84}"/>
              </a:ext>
            </a:extLst>
          </p:cNvPr>
          <p:cNvPicPr>
            <a:picLocks noChangeAspect="1"/>
          </p:cNvPicPr>
          <p:nvPr/>
        </p:nvPicPr>
        <p:blipFill>
          <a:blip r:embed="rId2"/>
          <a:stretch>
            <a:fillRect/>
          </a:stretch>
        </p:blipFill>
        <p:spPr>
          <a:xfrm>
            <a:off x="6560861" y="1145452"/>
            <a:ext cx="5225755" cy="3131713"/>
          </a:xfrm>
          <a:prstGeom prst="rect">
            <a:avLst/>
          </a:prstGeom>
        </p:spPr>
      </p:pic>
      <p:pic>
        <p:nvPicPr>
          <p:cNvPr id="11" name="Picture 10">
            <a:extLst>
              <a:ext uri="{FF2B5EF4-FFF2-40B4-BE49-F238E27FC236}">
                <a16:creationId xmlns:a16="http://schemas.microsoft.com/office/drawing/2014/main" id="{71AF9C2A-074C-3A91-A305-A409C2804D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3350" y="1145453"/>
            <a:ext cx="4702650" cy="3131713"/>
          </a:xfrm>
          <a:prstGeom prst="rect">
            <a:avLst/>
          </a:prstGeom>
        </p:spPr>
      </p:pic>
      <p:sp>
        <p:nvSpPr>
          <p:cNvPr id="3" name="TextBox 2">
            <a:extLst>
              <a:ext uri="{FF2B5EF4-FFF2-40B4-BE49-F238E27FC236}">
                <a16:creationId xmlns:a16="http://schemas.microsoft.com/office/drawing/2014/main" id="{A02F7ECE-359B-3E43-860E-C707199E9EEE}"/>
              </a:ext>
            </a:extLst>
          </p:cNvPr>
          <p:cNvSpPr txBox="1"/>
          <p:nvPr/>
        </p:nvSpPr>
        <p:spPr>
          <a:xfrm>
            <a:off x="1008126" y="4843188"/>
            <a:ext cx="5087874" cy="120032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Top Hiring Companies</a:t>
            </a:r>
            <a:r>
              <a:rPr lang="en-IN" dirty="0">
                <a:latin typeface="Times New Roman" panose="02020603050405020304" pitchFamily="18" charset="0"/>
                <a:cs typeface="Times New Roman" panose="02020603050405020304" pitchFamily="18" charset="0"/>
              </a:rPr>
              <a:t>: Accenture leads with the highest number of job postings, significantly outpacing others like Oracle and BNY Mellon, indicating it's a major recruiter in this dataset.</a:t>
            </a:r>
          </a:p>
        </p:txBody>
      </p:sp>
      <p:sp>
        <p:nvSpPr>
          <p:cNvPr id="6" name="TextBox 5">
            <a:extLst>
              <a:ext uri="{FF2B5EF4-FFF2-40B4-BE49-F238E27FC236}">
                <a16:creationId xmlns:a16="http://schemas.microsoft.com/office/drawing/2014/main" id="{8B0F8FC8-E52B-4885-8895-485DE42337C2}"/>
              </a:ext>
            </a:extLst>
          </p:cNvPr>
          <p:cNvSpPr txBox="1"/>
          <p:nvPr/>
        </p:nvSpPr>
        <p:spPr>
          <a:xfrm>
            <a:off x="6494526" y="4840056"/>
            <a:ext cx="5225755" cy="1200329"/>
          </a:xfrm>
          <a:prstGeom prst="rect">
            <a:avLst/>
          </a:prstGeom>
          <a:noFill/>
        </p:spPr>
        <p:txBody>
          <a:bodyPr wrap="square">
            <a:spAutoFit/>
          </a:bodyPr>
          <a:lstStyle/>
          <a:p>
            <a:pPr algn="just"/>
            <a:r>
              <a:rPr lang="en-IN" b="1" dirty="0">
                <a:latin typeface="Times New Roman" panose="02020603050405020304" pitchFamily="18" charset="0"/>
                <a:cs typeface="Times New Roman" panose="02020603050405020304" pitchFamily="18" charset="0"/>
              </a:rPr>
              <a:t>Top Job Titles</a:t>
            </a:r>
            <a:r>
              <a:rPr lang="en-IN" dirty="0">
                <a:latin typeface="Times New Roman" panose="02020603050405020304" pitchFamily="18" charset="0"/>
                <a:cs typeface="Times New Roman" panose="02020603050405020304" pitchFamily="18" charset="0"/>
              </a:rPr>
              <a:t>: The most in-demand role is Finance Analyst, followed by Senior and Research Analyst positions, highlighting a strong demand for analytics and finance-related expertise.</a:t>
            </a:r>
          </a:p>
        </p:txBody>
      </p:sp>
    </p:spTree>
    <p:extLst>
      <p:ext uri="{BB962C8B-B14F-4D97-AF65-F5344CB8AC3E}">
        <p14:creationId xmlns:p14="http://schemas.microsoft.com/office/powerpoint/2010/main" val="1380493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168</TotalTime>
  <Words>1332</Words>
  <Application>Microsoft Office PowerPoint</Application>
  <PresentationFormat>Widescreen</PresentationFormat>
  <Paragraphs>108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Corbel</vt:lpstr>
      <vt:lpstr>Times New Roman</vt:lpstr>
      <vt:lpstr>Wingdings</vt:lpstr>
      <vt:lpstr>Parallax</vt:lpstr>
      <vt:lpstr>PowerPoint Presentation</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 deployment is the process of taking a trained machine learning model and making it available for use in a real-world application or production environment. This allows the model to make predictions on new, unseen data in real-time or in batch processes.</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Darshan S</dc:creator>
  <cp:lastModifiedBy>Darshan S</cp:lastModifiedBy>
  <cp:revision>4</cp:revision>
  <dcterms:created xsi:type="dcterms:W3CDTF">2025-05-05T11:21:16Z</dcterms:created>
  <dcterms:modified xsi:type="dcterms:W3CDTF">2025-05-06T06:40:43Z</dcterms:modified>
</cp:coreProperties>
</file>