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80" r:id="rId4"/>
    <p:sldId id="257" r:id="rId5"/>
    <p:sldId id="281" r:id="rId6"/>
    <p:sldId id="268" r:id="rId7"/>
    <p:sldId id="282" r:id="rId8"/>
    <p:sldId id="259" r:id="rId9"/>
    <p:sldId id="283" r:id="rId10"/>
    <p:sldId id="267" r:id="rId11"/>
    <p:sldId id="284" r:id="rId12"/>
    <p:sldId id="260" r:id="rId13"/>
    <p:sldId id="285" r:id="rId14"/>
    <p:sldId id="261" r:id="rId15"/>
    <p:sldId id="286" r:id="rId16"/>
    <p:sldId id="262" r:id="rId17"/>
    <p:sldId id="287" r:id="rId18"/>
    <p:sldId id="263" r:id="rId19"/>
    <p:sldId id="288" r:id="rId20"/>
    <p:sldId id="264" r:id="rId21"/>
    <p:sldId id="289" r:id="rId22"/>
    <p:sldId id="265" r:id="rId23"/>
    <p:sldId id="290" r:id="rId24"/>
    <p:sldId id="270" r:id="rId25"/>
    <p:sldId id="291" r:id="rId26"/>
    <p:sldId id="266" r:id="rId27"/>
    <p:sldId id="292" r:id="rId28"/>
    <p:sldId id="269" r:id="rId29"/>
    <p:sldId id="271" r:id="rId30"/>
    <p:sldId id="293" r:id="rId31"/>
    <p:sldId id="273" r:id="rId32"/>
    <p:sldId id="294" r:id="rId33"/>
    <p:sldId id="274" r:id="rId34"/>
    <p:sldId id="297" r:id="rId35"/>
    <p:sldId id="275" r:id="rId36"/>
    <p:sldId id="296" r:id="rId37"/>
    <p:sldId id="276" r:id="rId38"/>
    <p:sldId id="295" r:id="rId39"/>
    <p:sldId id="277" r:id="rId40"/>
    <p:sldId id="27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8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7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6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4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AA69-8C43-4433-8912-5E6229C3976A}" type="datetimeFigureOut">
              <a:rPr lang="en-US" smtClean="0"/>
              <a:t>06-Jun-22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018C-3308-408F-AE26-8457DB0D9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COVID-19 </a:t>
            </a:r>
            <a:r>
              <a:rPr lang="en-US" dirty="0" smtClean="0">
                <a:latin typeface="Baskerville Old Face" panose="02020602080505020303" pitchFamily="18" charset="0"/>
              </a:rPr>
              <a:t>Statistics </a:t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>&amp; </a:t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>After-Effects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104728" y="6477380"/>
            <a:ext cx="1087272" cy="3421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Total Deaths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5017" r="625" b="1558"/>
          <a:stretch/>
        </p:blipFill>
        <p:spPr>
          <a:xfrm>
            <a:off x="22206" y="543689"/>
            <a:ext cx="12147589" cy="63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605284" y="2548720"/>
            <a:ext cx="4981432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New Cases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 day avg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COVID-19 Cases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China, India, Russia and USA from 2020 to 2022</a:t>
            </a:r>
          </a:p>
        </p:txBody>
      </p:sp>
    </p:spTree>
    <p:extLst>
      <p:ext uri="{BB962C8B-B14F-4D97-AF65-F5344CB8AC3E}">
        <p14:creationId xmlns:p14="http://schemas.microsoft.com/office/powerpoint/2010/main" val="6540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New Cases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5709" r="421" b="2735"/>
          <a:stretch/>
        </p:blipFill>
        <p:spPr>
          <a:xfrm>
            <a:off x="70722" y="588850"/>
            <a:ext cx="12050556" cy="62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282287" y="2548720"/>
            <a:ext cx="5627426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New Cases Per Million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COVID-19 Cases Per Million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 from 2020 to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New Cases Per </a:t>
            </a:r>
            <a:r>
              <a:rPr lang="en-US" dirty="0"/>
              <a:t>M</a:t>
            </a:r>
            <a:r>
              <a:rPr lang="en-US" dirty="0" smtClean="0"/>
              <a:t>illion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5132" r="823" b="2368"/>
          <a:stretch/>
        </p:blipFill>
        <p:spPr>
          <a:xfrm>
            <a:off x="38663" y="653143"/>
            <a:ext cx="12114674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70998" y="2548720"/>
            <a:ext cx="5450005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New Deaths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COVID-19 Deaths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China, India, Russia &amp; USA from 2020 to 2022</a:t>
            </a:r>
          </a:p>
        </p:txBody>
      </p:sp>
    </p:spTree>
    <p:extLst>
      <p:ext uri="{BB962C8B-B14F-4D97-AF65-F5344CB8AC3E}">
        <p14:creationId xmlns:p14="http://schemas.microsoft.com/office/powerpoint/2010/main" val="8925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New Deaths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316" r="770" b="1018"/>
          <a:stretch/>
        </p:blipFill>
        <p:spPr>
          <a:xfrm>
            <a:off x="117343" y="640081"/>
            <a:ext cx="11957315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32296" y="2548720"/>
            <a:ext cx="5527408" cy="47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New Deaths Per Million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COVID-19 Deaths Per Million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China, India, Russia &amp; USA from 2020 -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23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New Deaths Per Million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5774" r="823" b="1924"/>
          <a:stretch/>
        </p:blipFill>
        <p:spPr>
          <a:xfrm>
            <a:off x="74823" y="666206"/>
            <a:ext cx="12042355" cy="61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560896" y="2548720"/>
            <a:ext cx="5070208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People Fully Vaccinated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People Fully Vaccinated against COVID-19 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&amp; USA from 2020 - 2022</a:t>
            </a:r>
          </a:p>
        </p:txBody>
      </p:sp>
    </p:spTree>
    <p:extLst>
      <p:ext uri="{BB962C8B-B14F-4D97-AF65-F5344CB8AC3E}">
        <p14:creationId xmlns:p14="http://schemas.microsoft.com/office/powerpoint/2010/main" val="40931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955347" y="859811"/>
            <a:ext cx="4817660" cy="599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Worldwide Cases</a:t>
            </a:r>
          </a:p>
          <a:p>
            <a:r>
              <a:rPr lang="en-US" sz="2000" dirty="0" smtClean="0"/>
              <a:t>Total Cases</a:t>
            </a:r>
          </a:p>
          <a:p>
            <a:r>
              <a:rPr lang="en-US" sz="2000" dirty="0"/>
              <a:t>Worldwide Deaths</a:t>
            </a:r>
            <a:endParaRPr lang="en-US" sz="2000" dirty="0" smtClean="0"/>
          </a:p>
          <a:p>
            <a:r>
              <a:rPr lang="en-US" sz="2000" dirty="0" smtClean="0"/>
              <a:t>Total </a:t>
            </a:r>
            <a:r>
              <a:rPr lang="en-US" sz="2000" dirty="0"/>
              <a:t>Deaths</a:t>
            </a:r>
            <a:endParaRPr lang="en-US" sz="2000" dirty="0" smtClean="0"/>
          </a:p>
          <a:p>
            <a:r>
              <a:rPr lang="en-US" sz="2000" dirty="0" smtClean="0"/>
              <a:t>New </a:t>
            </a:r>
            <a:r>
              <a:rPr lang="en-US" sz="2000" dirty="0"/>
              <a:t>Cases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000" dirty="0" smtClean="0"/>
          </a:p>
          <a:p>
            <a:r>
              <a:rPr lang="en-US" sz="2000" dirty="0" smtClean="0"/>
              <a:t>New </a:t>
            </a:r>
            <a:r>
              <a:rPr lang="en-US" sz="2000" dirty="0"/>
              <a:t>Cases Per Million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  <a:p>
            <a:r>
              <a:rPr lang="en-US" sz="2000" dirty="0"/>
              <a:t>New Deaths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(per day avg.)</a:t>
            </a:r>
            <a:endParaRPr lang="en-US" sz="2000" dirty="0" smtClean="0"/>
          </a:p>
          <a:p>
            <a:r>
              <a:rPr lang="en-US" sz="2000" dirty="0" smtClean="0"/>
              <a:t>New </a:t>
            </a:r>
            <a:r>
              <a:rPr lang="en-US" sz="2000" dirty="0"/>
              <a:t>Deaths Per Million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000" dirty="0" smtClean="0"/>
          </a:p>
          <a:p>
            <a:r>
              <a:rPr lang="en-US" sz="2000" dirty="0" smtClean="0"/>
              <a:t>People </a:t>
            </a:r>
            <a:r>
              <a:rPr lang="en-US" sz="2000" dirty="0"/>
              <a:t>Fully Vaccinated</a:t>
            </a:r>
          </a:p>
          <a:p>
            <a:r>
              <a:rPr lang="en-US" sz="2000" dirty="0" smtClean="0"/>
              <a:t>People </a:t>
            </a:r>
            <a:r>
              <a:rPr lang="en-US" sz="2000" dirty="0"/>
              <a:t>Vaccinated Per Hundred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  <a:p>
            <a:r>
              <a:rPr lang="en-US" sz="2000" dirty="0"/>
              <a:t>Stringency Index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  <a:p>
            <a:r>
              <a:rPr lang="en-US" sz="2000" dirty="0"/>
              <a:t>Positive Rate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  <a:p>
            <a:r>
              <a:rPr lang="en-US" sz="2000" dirty="0"/>
              <a:t>Tests Per Case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People Fully Vaccinated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" t="5426" r="342" b="2036"/>
          <a:stretch/>
        </p:blipFill>
        <p:spPr>
          <a:xfrm>
            <a:off x="62614" y="587829"/>
            <a:ext cx="12066772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555966" y="2548720"/>
            <a:ext cx="7080069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People Vaccinated Per Hundred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Vaccinated Per Hundred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(avg.)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&amp; USA from 2020 - 2022</a:t>
            </a:r>
          </a:p>
        </p:txBody>
      </p:sp>
    </p:spTree>
    <p:extLst>
      <p:ext uri="{BB962C8B-B14F-4D97-AF65-F5344CB8AC3E}">
        <p14:creationId xmlns:p14="http://schemas.microsoft.com/office/powerpoint/2010/main" val="21003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People Vaccinated Per Hundred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t="5096" r="527" b="1698"/>
          <a:stretch/>
        </p:blipFill>
        <p:spPr>
          <a:xfrm>
            <a:off x="7458" y="613955"/>
            <a:ext cx="12177084" cy="6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624488" y="2548720"/>
            <a:ext cx="4943024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Stringency Index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Stringency Index shows how strict country’s measure were at stage of pandemic spread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Stringency Index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4235" r="466" b="3428"/>
          <a:stretch/>
        </p:blipFill>
        <p:spPr>
          <a:xfrm>
            <a:off x="184054" y="496389"/>
            <a:ext cx="11823893" cy="63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900531" y="2548720"/>
            <a:ext cx="4390939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Positive Rate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COVID-19 Positive Rate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(avg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China, India, Russia &amp; USA from 2020 - 2022</a:t>
            </a:r>
          </a:p>
        </p:txBody>
      </p:sp>
    </p:spTree>
    <p:extLst>
      <p:ext uri="{BB962C8B-B14F-4D97-AF65-F5344CB8AC3E}">
        <p14:creationId xmlns:p14="http://schemas.microsoft.com/office/powerpoint/2010/main" val="8665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Positive Rate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4519" r="624" b="1524"/>
          <a:stretch/>
        </p:blipFill>
        <p:spPr>
          <a:xfrm>
            <a:off x="0" y="608430"/>
            <a:ext cx="12192001" cy="62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972376" y="2548720"/>
            <a:ext cx="4247248" cy="47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COVID-19 Tests Per Case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COVID-19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Per Case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(avg.)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China, India, Russia &amp; USA from 2020 - 2022</a:t>
            </a:r>
          </a:p>
        </p:txBody>
      </p:sp>
    </p:spTree>
    <p:extLst>
      <p:ext uri="{BB962C8B-B14F-4D97-AF65-F5344CB8AC3E}">
        <p14:creationId xmlns:p14="http://schemas.microsoft.com/office/powerpoint/2010/main" val="37069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Tests Per Case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4806" r="920" b="2477"/>
          <a:stretch/>
        </p:blipFill>
        <p:spPr>
          <a:xfrm>
            <a:off x="213049" y="522515"/>
            <a:ext cx="11765902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1000" b="-9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After-Effects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55347" y="859811"/>
            <a:ext cx="4817660" cy="599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Reproduction Rate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</a:p>
          <a:p>
            <a:r>
              <a:rPr lang="en-US" sz="2000" dirty="0"/>
              <a:t>GDP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(Trillion USD)</a:t>
            </a:r>
          </a:p>
          <a:p>
            <a:r>
              <a:rPr lang="en-US" sz="2000" dirty="0"/>
              <a:t>GDP Per Capita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(USD)</a:t>
            </a:r>
          </a:p>
          <a:p>
            <a:r>
              <a:rPr lang="en-US" sz="2000" dirty="0" smtClean="0"/>
              <a:t>Healthcare </a:t>
            </a:r>
            <a:r>
              <a:rPr lang="en-US" sz="2000" dirty="0"/>
              <a:t>as % of GDP</a:t>
            </a:r>
          </a:p>
          <a:p>
            <a:r>
              <a:rPr lang="en-US" sz="2000" dirty="0"/>
              <a:t>Currency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 USD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021541" y="2548720"/>
            <a:ext cx="4148919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Worldwide Cases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Worldwide COVID-19 reported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cases from January 2020 to May 2022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279354" y="2548720"/>
            <a:ext cx="3633293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Reproduction Rate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Reproduction Rate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(avg.)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&amp; USA from 2020 - 2022</a:t>
            </a:r>
          </a:p>
        </p:txBody>
      </p:sp>
    </p:spTree>
    <p:extLst>
      <p:ext uri="{BB962C8B-B14F-4D97-AF65-F5344CB8AC3E}">
        <p14:creationId xmlns:p14="http://schemas.microsoft.com/office/powerpoint/2010/main" val="3317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Reproduction Rate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(avg.)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5084" r="949" b="2095"/>
          <a:stretch/>
        </p:blipFill>
        <p:spPr>
          <a:xfrm>
            <a:off x="138313" y="470263"/>
            <a:ext cx="11915374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841056" y="2548720"/>
            <a:ext cx="2509888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GDP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(Trillion USD)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GDP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(Trillion USD)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&amp; USA from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GDP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(Trillion USD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4846" r="679" b="794"/>
          <a:stretch/>
        </p:blipFill>
        <p:spPr>
          <a:xfrm>
            <a:off x="0" y="595441"/>
            <a:ext cx="12192000" cy="62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514485" y="2548720"/>
            <a:ext cx="316303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GDP Per Capita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(USD)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GDP Per Capita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(USD)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&amp; USA from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GDP Per Capita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6411" r="813" b="1259"/>
          <a:stretch/>
        </p:blipFill>
        <p:spPr>
          <a:xfrm>
            <a:off x="71972" y="378823"/>
            <a:ext cx="12048057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314009" y="2548720"/>
            <a:ext cx="3563982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Healthcare </a:t>
            </a:r>
            <a:r>
              <a:rPr lang="en-US" dirty="0"/>
              <a:t>as % of GDP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Healthcare as % of GDP 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&amp; USA from 2018 -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Healthcare as % of GDP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4337" r="464" b="1168"/>
          <a:stretch/>
        </p:blipFill>
        <p:spPr>
          <a:xfrm>
            <a:off x="-2301" y="562891"/>
            <a:ext cx="12194301" cy="62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88805" y="2548720"/>
            <a:ext cx="261439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Currency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 USD)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(in GDP)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India &amp; Russia from 2019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Currency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USD)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" t="5367" r="249" b="1012"/>
          <a:stretch/>
        </p:blipFill>
        <p:spPr>
          <a:xfrm>
            <a:off x="0" y="623606"/>
            <a:ext cx="12192000" cy="62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Worldwide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284" r="754" b="1238"/>
          <a:stretch/>
        </p:blipFill>
        <p:spPr>
          <a:xfrm>
            <a:off x="74023" y="548640"/>
            <a:ext cx="12043955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5347" y="859811"/>
            <a:ext cx="6438230" cy="599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https://ourworldindata.org/coronavirus-source-data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/>
              <a:t>https://data.worldbank.org/indicator/NY.GDP.MKTP.CD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69642" y="2548720"/>
            <a:ext cx="3252716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Total Cases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eported cases in China, India, Russia and USA from 2020 to 2022</a:t>
            </a: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Total Cases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4989" r="527" b="918"/>
          <a:stretch/>
        </p:blipFill>
        <p:spPr>
          <a:xfrm>
            <a:off x="0" y="479320"/>
            <a:ext cx="12192000" cy="63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21541" y="2548720"/>
            <a:ext cx="4148919" cy="47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Worldwide Deaths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Worldwide COVID-19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deaths from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January 2020 to May 2022</a:t>
            </a:r>
          </a:p>
        </p:txBody>
      </p:sp>
    </p:spTree>
    <p:extLst>
      <p:ext uri="{BB962C8B-B14F-4D97-AF65-F5344CB8AC3E}">
        <p14:creationId xmlns:p14="http://schemas.microsoft.com/office/powerpoint/2010/main" val="6541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Worldwide Deaths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0" y="526557"/>
            <a:ext cx="12192000" cy="63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367284" y="2548720"/>
            <a:ext cx="3457432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COVID-19 Total Deaths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301621"/>
            <a:ext cx="12192000" cy="47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COVID-19 </a:t>
            </a:r>
            <a:r>
              <a:rPr 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Deaths in </a:t>
            </a: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China, India, Russia and USA from 2020 to 2022</a:t>
            </a:r>
          </a:p>
        </p:txBody>
      </p:sp>
    </p:spTree>
    <p:extLst>
      <p:ext uri="{BB962C8B-B14F-4D97-AF65-F5344CB8AC3E}">
        <p14:creationId xmlns:p14="http://schemas.microsoft.com/office/powerpoint/2010/main" val="41987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602</Words>
  <Application>Microsoft Office PowerPoint</Application>
  <PresentationFormat>Widescreen</PresentationFormat>
  <Paragraphs>80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Baskerville Old Face</vt:lpstr>
      <vt:lpstr>Calibri</vt:lpstr>
      <vt:lpstr>Calibri Light</vt:lpstr>
      <vt:lpstr>Office Theme</vt:lpstr>
      <vt:lpstr>COVID-19 Statistics  &amp;  After-Effects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2022-06-03T08:09:02Z</dcterms:created>
  <dcterms:modified xsi:type="dcterms:W3CDTF">2022-06-06T14:12:41Z</dcterms:modified>
</cp:coreProperties>
</file>