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7"/>
  </p:notesMasterIdLst>
  <p:sldIdLst>
    <p:sldId id="1881" r:id="rId5"/>
    <p:sldId id="1859" r:id="rId6"/>
    <p:sldId id="1869" r:id="rId7"/>
    <p:sldId id="1882" r:id="rId8"/>
    <p:sldId id="1884" r:id="rId9"/>
    <p:sldId id="1870" r:id="rId10"/>
    <p:sldId id="1871" r:id="rId11"/>
    <p:sldId id="1872" r:id="rId12"/>
    <p:sldId id="1885" r:id="rId13"/>
    <p:sldId id="1886" r:id="rId14"/>
    <p:sldId id="1887" r:id="rId15"/>
    <p:sldId id="1878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88"/>
    <a:srgbClr val="FF2625"/>
    <a:srgbClr val="FE4387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884" autoAdjust="0"/>
  </p:normalViewPr>
  <p:slideViewPr>
    <p:cSldViewPr snapToGrid="0">
      <p:cViewPr varScale="1">
        <p:scale>
          <a:sx n="77" d="100"/>
          <a:sy n="77" d="100"/>
        </p:scale>
        <p:origin x="480" y="8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564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452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781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7475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325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919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094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430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47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92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nielwillgeorge/glove6b100d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863C-0C7D-9FFC-B1EF-84990CAD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9" y="715963"/>
            <a:ext cx="5576711" cy="2873903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PROJECT ON </a:t>
            </a:r>
            <a:r>
              <a:rPr lang="en-IN" i="0" u="none" strike="noStrike" baseline="0" dirty="0"/>
              <a:t>DISASTER TWEET CLASSIFICATION USING NLP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FC114-F32D-9521-6BC6-0E72E4C3FF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686756"/>
            <a:ext cx="5334000" cy="2743200"/>
          </a:xfrm>
        </p:spPr>
        <p:txBody>
          <a:bodyPr/>
          <a:lstStyle/>
          <a:p>
            <a:endParaRPr lang="en-US" sz="1800" b="1" dirty="0">
              <a:solidFill>
                <a:srgbClr val="002060"/>
              </a:solidFill>
              <a:latin typeface="+mj-lt"/>
            </a:endParaRP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endParaRPr lang="en-US" sz="1800" b="1" dirty="0">
              <a:solidFill>
                <a:srgbClr val="002060"/>
              </a:solidFill>
              <a:latin typeface="+mj-lt"/>
            </a:endParaRP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endParaRPr lang="en-US" sz="18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NAME:             S. SUJANA KUMARI</a:t>
            </a:r>
            <a:br>
              <a:rPr lang="en-US" sz="2000" b="1" dirty="0">
                <a:solidFill>
                  <a:srgbClr val="002060"/>
                </a:solidFill>
                <a:latin typeface="+mj-lt"/>
              </a:rPr>
            </a:br>
            <a:r>
              <a:rPr lang="en-US" sz="2000" b="1" dirty="0">
                <a:solidFill>
                  <a:srgbClr val="002060"/>
                </a:solidFill>
                <a:latin typeface="+mj-lt"/>
              </a:rPr>
              <a:t>AFFILIATION:  DIGICROME ACADEMY</a:t>
            </a:r>
            <a:br>
              <a:rPr lang="en-US" sz="2000" b="1" dirty="0">
                <a:solidFill>
                  <a:srgbClr val="002060"/>
                </a:solidFill>
                <a:latin typeface="+mj-lt"/>
              </a:rPr>
            </a:br>
            <a:endParaRPr lang="en-IN" sz="2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4424164-0A7A-1569-9352-0425CAEE6E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5399" r="5399"/>
          <a:stretch>
            <a:fillRect/>
          </a:stretch>
        </p:blipFill>
        <p:spPr>
          <a:xfrm>
            <a:off x="5498275" y="715962"/>
            <a:ext cx="6388925" cy="4841689"/>
          </a:xfrm>
        </p:spPr>
      </p:pic>
    </p:spTree>
    <p:extLst>
      <p:ext uri="{BB962C8B-B14F-4D97-AF65-F5344CB8AC3E}">
        <p14:creationId xmlns:p14="http://schemas.microsoft.com/office/powerpoint/2010/main" val="1220030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2" y="77113"/>
            <a:ext cx="11322755" cy="430887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DATA PREPROCESSING USING NLP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489" y="795647"/>
            <a:ext cx="11751733" cy="5070763"/>
          </a:xfrm>
        </p:spPr>
        <p:txBody>
          <a:bodyPr/>
          <a:lstStyle/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 Preprocessing for ML models is done using two approaches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Bag of Words using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CountVectorizer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Term Frequency and Inverse Document Frequency using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TfidfVectorizer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Data Preprocessing for DL models using Tokenization.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dirty="0"/>
          </a:p>
          <a:p>
            <a:pPr algn="l"/>
            <a:endParaRPr lang="en-US" sz="28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sz="2800" b="1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Deep Learning approach for classifying Tweets data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Using Glove Word Embeddings of embedding dimension = 100 to get embedding matrix for our DL models For every DL model we create a function and use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Keras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-Tuner to tune the model Finally we choose Bidirectional LSTM for the Deployment</a:t>
            </a:r>
          </a:p>
          <a:p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	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	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	</a:t>
            </a:r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12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89" y="43246"/>
            <a:ext cx="10588978" cy="430887"/>
          </a:xfrm>
        </p:spPr>
        <p:txBody>
          <a:bodyPr/>
          <a:lstStyle/>
          <a:p>
            <a:r>
              <a:rPr lang="en-US" sz="2800" i="0" u="none" strike="noStrike" baseline="0" dirty="0">
                <a:solidFill>
                  <a:srgbClr val="FF0000"/>
                </a:solidFill>
              </a:rPr>
              <a:t>MODEL DEPLOYMENT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795647"/>
            <a:ext cx="12192000" cy="6062353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Bidirectinal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LSTM model obtained from Deep Learning approach is used for deployment Micro Web Framework Flask is used to create web app Deep Learning Web app working Deployment Demo.</a:t>
            </a: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7CD8F-9E73-7A05-76B1-DA611F42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9416"/>
            <a:ext cx="5798201" cy="5048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D6839B-DAAA-C944-BE5F-D17E910A1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202" y="1809416"/>
            <a:ext cx="6393798" cy="50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80580"/>
            <a:ext cx="12191999" cy="215444"/>
          </a:xfrm>
        </p:spPr>
        <p:txBody>
          <a:bodyPr/>
          <a:lstStyle/>
          <a:p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5ABB6-1E27-98CF-9C34-E3427CCA71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01600" y="2580361"/>
            <a:ext cx="12293600" cy="1578279"/>
          </a:xfrm>
        </p:spPr>
        <p:txBody>
          <a:bodyPr/>
          <a:lstStyle/>
          <a:p>
            <a:r>
              <a:rPr lang="en-IN" sz="9600" b="1" dirty="0">
                <a:solidFill>
                  <a:srgbClr val="FFC000"/>
                </a:solidFill>
                <a:latin typeface="Broadway" panose="04040905080B02020502" pitchFamily="82" charset="0"/>
              </a:rPr>
              <a:t>THANK YOU</a:t>
            </a:r>
          </a:p>
          <a:p>
            <a:r>
              <a:rPr lang="en-US" sz="8800" dirty="0"/>
              <a:t>			</a:t>
            </a:r>
            <a:r>
              <a:rPr lang="en-US" sz="8800" b="1" dirty="0"/>
              <a:t> </a:t>
            </a:r>
            <a:r>
              <a:rPr lang="en-US" sz="1200" dirty="0"/>
              <a:t>	</a:t>
            </a:r>
            <a:r>
              <a:rPr lang="en-US" sz="8800" dirty="0"/>
              <a:t>		</a:t>
            </a:r>
            <a:endParaRPr lang="en-IN" sz="1200" b="1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4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29515"/>
            <a:ext cx="8470393" cy="43493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PROJECT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2890" y="564445"/>
            <a:ext cx="11966222" cy="5441244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Scenario:</a:t>
            </a:r>
            <a:endParaRPr lang="en-IN" sz="1800" u="sng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Twitter has become an important communication channel in times of emergency. The ubiquitousness of smartphones enables people to announce an emergency they’re observing in real-time. Because of this, more agencies are interested in programatically monitoring Twitter (i.e. disaster relief organizations and news agencies).</a:t>
            </a:r>
          </a:p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Total approach towards the project can be seen on kaggle</a:t>
            </a:r>
          </a:p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Machine Learning approach Deep Learning approach</a:t>
            </a:r>
          </a:p>
          <a:p>
            <a:endParaRPr lang="en-US" sz="2000" dirty="0">
              <a:solidFill>
                <a:srgbClr val="1F2328"/>
              </a:solidFill>
            </a:endParaRPr>
          </a:p>
          <a:p>
            <a:r>
              <a:rPr lang="en-IN" sz="2000" b="1" i="0" u="sng" dirty="0">
                <a:solidFill>
                  <a:srgbClr val="1F2328"/>
                </a:solidFill>
                <a:effectLst/>
                <a:latin typeface="-apple-system"/>
              </a:rPr>
              <a:t>Project Contents:</a:t>
            </a:r>
          </a:p>
          <a:p>
            <a:endParaRPr lang="en-IN" sz="2000" b="1" u="sng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IN" sz="2000" b="0" i="0" dirty="0">
                <a:solidFill>
                  <a:srgbClr val="1F2328"/>
                </a:solidFill>
                <a:effectLst/>
                <a:latin typeface="-apple-system"/>
              </a:rPr>
              <a:t>Exploratory Data Analysis EDA after Data Cleaning Data Preprocessing using NLP Machine Learning models for classifying Tweets data Deep Learning approach for classifying Tweets data Model Deployment Resources Used Packages : Pandas, </a:t>
            </a:r>
            <a:r>
              <a:rPr lang="en-IN" sz="2000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-apple-system"/>
              </a:rPr>
              <a:t>, Matplotlib, </a:t>
            </a:r>
            <a:r>
              <a:rPr lang="en-IN" sz="2000" b="0" i="0" dirty="0" err="1">
                <a:solidFill>
                  <a:srgbClr val="1F2328"/>
                </a:solidFill>
                <a:effectLst/>
                <a:latin typeface="-apple-system"/>
              </a:rPr>
              <a:t>Plotly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-apple-system"/>
              </a:rPr>
              <a:t>, Word-cloud, </a:t>
            </a:r>
            <a:r>
              <a:rPr lang="en-IN" sz="2000" b="0" i="0" dirty="0" err="1">
                <a:solidFill>
                  <a:srgbClr val="1F2328"/>
                </a:solidFill>
                <a:effectLst/>
                <a:latin typeface="-apple-system"/>
              </a:rPr>
              <a:t>Tensorflow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-apple-system"/>
              </a:rPr>
              <a:t>, Scikit-Learn, </a:t>
            </a:r>
            <a:r>
              <a:rPr lang="en-IN" sz="2000" b="0" i="0" dirty="0" err="1">
                <a:solidFill>
                  <a:srgbClr val="1F2328"/>
                </a:solidFill>
                <a:effectLst/>
                <a:latin typeface="-apple-system"/>
              </a:rPr>
              <a:t>Keras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n-IN" sz="2000" b="0" i="0" dirty="0" err="1">
                <a:solidFill>
                  <a:srgbClr val="1F2328"/>
                </a:solidFill>
                <a:effectLst/>
                <a:latin typeface="-apple-system"/>
              </a:rPr>
              <a:t>Keras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-apple-system"/>
              </a:rPr>
              <a:t>-tuner, </a:t>
            </a:r>
            <a:r>
              <a:rPr lang="en-IN" sz="2000" b="0" i="0" dirty="0" err="1">
                <a:solidFill>
                  <a:srgbClr val="1F2328"/>
                </a:solidFill>
                <a:effectLst/>
                <a:latin typeface="-apple-system"/>
              </a:rPr>
              <a:t>Nltk</a:t>
            </a:r>
            <a:r>
              <a:rPr lang="en-IN" sz="2000" b="0" i="0" dirty="0">
                <a:solidFill>
                  <a:srgbClr val="1F2328"/>
                </a:solidFill>
                <a:effectLst/>
                <a:latin typeface="-apple-system"/>
              </a:rPr>
              <a:t> etc. Word Embeddings : </a:t>
            </a:r>
            <a:r>
              <a:rPr lang="en-IN" sz="2000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https://www.kaggle.com/danielwillgeorge/glove6b100dtxt</a:t>
            </a:r>
            <a:endParaRPr lang="en-IN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br>
              <a:rPr lang="en-IN" sz="2000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sz="2000" b="1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br>
              <a:rPr lang="en-IN" sz="2000" dirty="0"/>
            </a:br>
            <a:endParaRPr lang="en-US" sz="2000" b="0" i="0" dirty="0">
              <a:solidFill>
                <a:srgbClr val="1F2328"/>
              </a:solidFill>
              <a:effectLst/>
            </a:endParaRPr>
          </a:p>
          <a:p>
            <a:pPr algn="l"/>
            <a:endParaRPr lang="en-US" dirty="0"/>
          </a:p>
          <a:p>
            <a:pPr marL="0" marR="0" algn="just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/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1" y="124698"/>
            <a:ext cx="10214832" cy="430887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EXPLORATORY DATA ANALYSIS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386" y="699910"/>
            <a:ext cx="11186557" cy="5035871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Visualising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Target Variable of the Dataset counts of disaster and non disaster tweets</a:t>
            </a:r>
          </a:p>
          <a:p>
            <a:br>
              <a:rPr lang="en-US" dirty="0"/>
            </a:br>
            <a:endParaRPr lang="en-US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31719-68C7-0AAB-3CEA-7B678EFB3DDE}"/>
              </a:ext>
            </a:extLst>
          </p:cNvPr>
          <p:cNvSpPr txBox="1"/>
          <p:nvPr/>
        </p:nvSpPr>
        <p:spPr>
          <a:xfrm>
            <a:off x="5567422" y="4120587"/>
            <a:ext cx="722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1892E-03D3-EF6A-7742-0203204491C1}"/>
              </a:ext>
            </a:extLst>
          </p:cNvPr>
          <p:cNvSpPr txBox="1"/>
          <p:nvPr/>
        </p:nvSpPr>
        <p:spPr>
          <a:xfrm>
            <a:off x="5787342" y="1666754"/>
            <a:ext cx="627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068A25-809D-D4DA-636F-EDBED146C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18161"/>
            <a:ext cx="7620000" cy="42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3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52" y="234130"/>
            <a:ext cx="10891777" cy="430887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EXPLORATORY DATA ANALYSIS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801511"/>
            <a:ext cx="5633157" cy="6141156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Target Variable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Visualising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Length of words in Tweets</a:t>
            </a:r>
          </a:p>
          <a:p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8BD6F-B057-5CEF-72A8-0791BA3A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" y="1642134"/>
            <a:ext cx="10575409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34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56" y="113123"/>
            <a:ext cx="11161709" cy="430887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EXPLORATORY DATA ANALYSIS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756" y="699910"/>
            <a:ext cx="12045244" cy="615809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Tweet Length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Visualising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Average word lengths of Tweets</a:t>
            </a:r>
          </a:p>
          <a:p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8B8AA-5EFF-3198-C6C7-692C54A0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1285875"/>
            <a:ext cx="9172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70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1" y="84358"/>
            <a:ext cx="8207022" cy="615553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EXPLORATORY DATA ANALYSIS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489" y="699911"/>
            <a:ext cx="11751733" cy="503587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Average Word Lengths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Visualising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most common stop words in the text data.</a:t>
            </a: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br>
              <a:rPr lang="en-US" dirty="0"/>
            </a:br>
            <a:endParaRPr lang="en-US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D49154-6561-1449-4F52-203834541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1285875"/>
            <a:ext cx="9172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4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250"/>
            <a:ext cx="11019099" cy="430887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EXPLORATORY DATA ANALYSIS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1289" y="699911"/>
            <a:ext cx="12203289" cy="5344629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Stopwords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Visualising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most common punctuations in the text data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20259-5CAF-1FFA-9782-7E0E21244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1285875"/>
            <a:ext cx="9172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14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1" y="-35776"/>
            <a:ext cx="10193867" cy="430887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EXPLORATORY DATA ANALYSIS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489" y="795647"/>
            <a:ext cx="11751733" cy="507076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Visualizing words inside Real Disaster Tweets and real non-disaster tweets.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Visualising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top 10 N-grams where N is 1,2,3 </a:t>
            </a: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A682B0-D9DF-BCC1-A980-A960A8A34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786" y="1425039"/>
            <a:ext cx="3661704" cy="5432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95DB95-B2BE-2528-102E-D3C85E5BB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193" y="1425038"/>
            <a:ext cx="3564267" cy="5432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B5202-6613-FB0E-587D-2830A80D0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841" y="1662129"/>
            <a:ext cx="3429000" cy="50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1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84" y="65824"/>
            <a:ext cx="10585405" cy="430887"/>
          </a:xfrm>
        </p:spPr>
        <p:txBody>
          <a:bodyPr/>
          <a:lstStyle/>
          <a:p>
            <a:pPr algn="l"/>
            <a:r>
              <a:rPr lang="en-US" sz="2800" b="1" i="0" dirty="0">
                <a:solidFill>
                  <a:srgbClr val="FF0000"/>
                </a:solidFill>
                <a:effectLst/>
              </a:rPr>
              <a:t>MACHINE LEARNING MODELS FOR CLASSIFYING TWEETS DATA</a:t>
            </a:r>
            <a:endParaRPr lang="en-IN" sz="2800" b="1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489" y="795647"/>
            <a:ext cx="11751733" cy="507076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Machine Learning Models using different n-grams and both Bow and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Tf-Idf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and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visualisation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comparing there accuracy</a:t>
            </a: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b="0" dirty="0">
                <a:effectLst/>
                <a:latin typeface="-apple-system"/>
              </a:rPr>
              <a:t>Among all Simple classification models used above Voting Classifier performed best with </a:t>
            </a:r>
            <a:r>
              <a:rPr lang="en-US" b="0" dirty="0" err="1">
                <a:effectLst/>
                <a:latin typeface="-apple-system"/>
              </a:rPr>
              <a:t>tf-idf</a:t>
            </a:r>
            <a:r>
              <a:rPr lang="en-US" b="0" dirty="0">
                <a:effectLst/>
                <a:latin typeface="-apple-system"/>
              </a:rPr>
              <a:t> and </a:t>
            </a:r>
            <a:r>
              <a:rPr lang="en-US" b="0" dirty="0" err="1">
                <a:effectLst/>
                <a:latin typeface="-apple-system"/>
              </a:rPr>
              <a:t>ngrams</a:t>
            </a:r>
            <a:r>
              <a:rPr lang="en-US" b="0" dirty="0">
                <a:effectLst/>
                <a:latin typeface="-apple-system"/>
              </a:rPr>
              <a:t> = 1</a:t>
            </a: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br>
              <a:rPr lang="en-US" dirty="0"/>
            </a:b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br>
              <a:rPr lang="en-US" dirty="0"/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213EF-0BDC-CC5C-0C74-0316EB14D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6" y="2129425"/>
            <a:ext cx="3143997" cy="3038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AEC8A9-8E92-82E2-4D7C-4C66E11B4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486" y="2129425"/>
            <a:ext cx="4070122" cy="2114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6A72AA-476D-628F-0C1F-3166F80B7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581" y="2129425"/>
            <a:ext cx="4560463" cy="33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0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6AD0CE-C3A1-49ED-84DB-B51D7D3B27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2A503-7E2B-48A7-A1A4-FEB996769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794402-D476-4C0A-8953-D7E5D3D97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LGBTQIA Pride Month presentation</Template>
  <TotalTime>15120</TotalTime>
  <Words>438</Words>
  <Application>Microsoft Office PowerPoint</Application>
  <PresentationFormat>Widescreen</PresentationFormat>
  <Paragraphs>92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Broadway</vt:lpstr>
      <vt:lpstr>Consolas</vt:lpstr>
      <vt:lpstr>Helvetica Neue</vt:lpstr>
      <vt:lpstr>Times New Roman</vt:lpstr>
      <vt:lpstr>Office Theme</vt:lpstr>
      <vt:lpstr>PROJECT ON DISASTER TWEET CLASSIFICATION USING NLP</vt:lpstr>
      <vt:lpstr>PROJECT OVERVIEW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MACHINE LEARNING MODELS FOR CLASSIFYING TWEETS DATA</vt:lpstr>
      <vt:lpstr>DATA PREPROCESSING USING NLP</vt:lpstr>
      <vt:lpstr>MODEL DEPLOYMENT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ACQUISITION                 &amp;  DATA WRANGLING  NAME:            S. SUJANA KUMARI AFFILIATION:  DIGICROME ACADEMY </dc:title>
  <dc:subject/>
  <dc:creator>Lenovo</dc:creator>
  <cp:keywords/>
  <dc:description/>
  <cp:lastModifiedBy>Lenovo</cp:lastModifiedBy>
  <cp:revision>55</cp:revision>
  <dcterms:created xsi:type="dcterms:W3CDTF">2024-04-30T20:52:53Z</dcterms:created>
  <dcterms:modified xsi:type="dcterms:W3CDTF">2024-12-09T19:20:42Z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